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1" r:id="rId8"/>
    <p:sldId id="267" r:id="rId9"/>
    <p:sldId id="264" r:id="rId10"/>
    <p:sldId id="265" r:id="rId11"/>
    <p:sldId id="266" r:id="rId12"/>
    <p:sldId id="268" r:id="rId13"/>
    <p:sldId id="269" r:id="rId14"/>
    <p:sldId id="272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85800"/>
            <a:ext cx="7619999" cy="1676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আজকের মাল্টিমিডিয়া ক্লাস রুমে সবাইকে স্বাগতম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i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4510088" cy="30012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950" y="7620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" pitchFamily="2" charset="0"/>
                <a:cs typeface="Nikosh" pitchFamily="2" charset="0"/>
              </a:rPr>
              <a:t>এসো এবার আমরা বৃত্তের বিভিন্ন অংশ সম্পর্কে জেনে নেই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065096" y="1828800"/>
            <a:ext cx="2438400" cy="1981200"/>
          </a:xfrm>
          <a:prstGeom prst="flowChartConnec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3147288" y="2762250"/>
            <a:ext cx="148552" cy="1143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1"/>
            <a:endCxn id="3" idx="7"/>
          </p:cNvCxnSpPr>
          <p:nvPr/>
        </p:nvCxnSpPr>
        <p:spPr>
          <a:xfrm>
            <a:off x="2422191" y="2118940"/>
            <a:ext cx="1724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05240" y="3374571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5000" y="1981200"/>
            <a:ext cx="40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E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5916" y="1926771"/>
            <a:ext cx="8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F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5649" y="3167390"/>
            <a:ext cx="66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C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4182" y="3261249"/>
            <a:ext cx="90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D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9114" y="1604856"/>
            <a:ext cx="3100035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" pitchFamily="2" charset="0"/>
                <a:cs typeface="Nikosh" pitchFamily="2" charset="0"/>
              </a:rPr>
              <a:t>বৃত্তের জ্যা(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Chord):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বৃত্তের যেকোন দুইটি বিন্দুর সংযোজক রেখাংশকে বৃত্তের জ্যা বলে।চিত্রে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CD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EF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বৃত্তের দুটি জ্যা। একটি বৃত্তের ব্যাস - ই বৃহত্তম জ্যা।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4" name="Straight Connector 23"/>
          <p:cNvCxnSpPr>
            <a:stCxn id="3" idx="2"/>
            <a:endCxn id="3" idx="6"/>
          </p:cNvCxnSpPr>
          <p:nvPr/>
        </p:nvCxnSpPr>
        <p:spPr>
          <a:xfrm>
            <a:off x="2065096" y="2819400"/>
            <a:ext cx="2438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42452" y="2588567"/>
            <a:ext cx="52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A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6887" y="2634734"/>
            <a:ext cx="38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B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200" y="4803530"/>
            <a:ext cx="6858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" pitchFamily="2" charset="0"/>
                <a:cs typeface="Nikosh" pitchFamily="2" charset="0"/>
              </a:rPr>
              <a:t>বৃত্তের ব্যাস(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Diameter):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কোন জ্যা যদি বৃত্তের কেন্দ্র দিয়ে যায় তবে জ্যাটিকে বৃত্তের ব্যাস বলে।চিত্রে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AB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বৃত্তের ব্যাস।ব্যাস ব্যাসার্ধের দ্বিগুণ।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5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6096000" y="1428750"/>
            <a:ext cx="2057400" cy="1828800"/>
          </a:xfrm>
          <a:prstGeom prst="flowChartConnec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04856" y="2729593"/>
            <a:ext cx="85725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4949" y="2832029"/>
            <a:ext cx="79701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72150" y="2832029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A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4501" y="292009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B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99" y="762000"/>
            <a:ext cx="3686175" cy="666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বৃত্তের চাপ 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(Arc)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6851" y="1752600"/>
            <a:ext cx="5002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বৃত্তের যে কোন দুইটি বিন্দুর মধ্যের পরিধির অংশকে বৃত্তচাপ বা চাপ বলে। চিত্রে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AB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বৃত্তের চাপ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8462" y="946666"/>
            <a:ext cx="75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" pitchFamily="2" charset="0"/>
                <a:cs typeface="Nikosh" pitchFamily="2" charset="0"/>
              </a:rPr>
              <a:t>C</a:t>
            </a:r>
          </a:p>
        </p:txBody>
      </p:sp>
      <p:sp>
        <p:nvSpPr>
          <p:cNvPr id="27" name="Arc 26"/>
          <p:cNvSpPr/>
          <p:nvPr/>
        </p:nvSpPr>
        <p:spPr>
          <a:xfrm>
            <a:off x="5937551" y="3405654"/>
            <a:ext cx="2072640" cy="1767840"/>
          </a:xfrm>
          <a:prstGeom prst="arc">
            <a:avLst>
              <a:gd name="adj1" fmla="val 8147671"/>
              <a:gd name="adj2" fmla="val 25244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8038934">
            <a:off x="6169896" y="3982229"/>
            <a:ext cx="1659896" cy="1784001"/>
          </a:xfrm>
          <a:prstGeom prst="arc">
            <a:avLst>
              <a:gd name="adj1" fmla="val 14887303"/>
              <a:gd name="adj2" fmla="val 149078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72150" y="47244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A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61917" y="4689563"/>
            <a:ext cx="33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B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0056" y="524166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A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8182" y="5241667"/>
            <a:ext cx="5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B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6484193" y="5728786"/>
            <a:ext cx="140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উপচাপ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25" name="TextBox 1024"/>
          <p:cNvSpPr txBox="1"/>
          <p:nvPr/>
        </p:nvSpPr>
        <p:spPr>
          <a:xfrm rot="923029">
            <a:off x="5823062" y="3449075"/>
            <a:ext cx="1618439" cy="12920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অধিচাপ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395907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" pitchFamily="2" charset="0"/>
                <a:cs typeface="Nikosh" pitchFamily="2" charset="0"/>
              </a:rPr>
              <a:t>উপচাপ ও অধিচাপঃ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কোন বৃত্তের যদি দুইটি চাপ থাকে তবে অপেক্ষাকৃত ছোট চাপটিকে উপচাপ এবং বড় চাপটিকে অধিচাপ বলে। পাশের চিত্রে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AB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উপচাপ এবং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ABC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অধিচাপ 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8006" y="3288267"/>
            <a:ext cx="415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Nikosh" pitchFamily="2" charset="0"/>
                <a:cs typeface="Nikosh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21" grpId="0"/>
      <p:bldP spid="22" grpId="0"/>
      <p:bldP spid="27" grpId="0" animBg="1"/>
      <p:bldP spid="28" grpId="0" animBg="1"/>
      <p:bldP spid="26" grpId="0"/>
      <p:bldP spid="29" grpId="0"/>
      <p:bldP spid="30" grpId="0"/>
      <p:bldP spid="31" grpId="0"/>
      <p:bldP spid="1024" grpId="0"/>
      <p:bldP spid="1025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66059" y="1904998"/>
            <a:ext cx="2781298" cy="2667001"/>
            <a:chOff x="2667000" y="1905000"/>
            <a:chExt cx="3048000" cy="2590800"/>
          </a:xfrm>
        </p:grpSpPr>
        <p:sp>
          <p:nvSpPr>
            <p:cNvPr id="3" name="Flowchart: Connector 2"/>
            <p:cNvSpPr/>
            <p:nvPr/>
          </p:nvSpPr>
          <p:spPr>
            <a:xfrm>
              <a:off x="2667000" y="1905000"/>
              <a:ext cx="3048000" cy="2590800"/>
            </a:xfrm>
            <a:prstGeom prst="flowChartConnec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/>
            <p:cNvSpPr/>
            <p:nvPr/>
          </p:nvSpPr>
          <p:spPr>
            <a:xfrm flipH="1" flipV="1">
              <a:off x="4114800" y="3200399"/>
              <a:ext cx="121916" cy="15239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>
            <a:endCxn id="3" idx="4"/>
          </p:cNvCxnSpPr>
          <p:nvPr/>
        </p:nvCxnSpPr>
        <p:spPr>
          <a:xfrm flipH="1">
            <a:off x="4156708" y="1904999"/>
            <a:ext cx="19051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ord 11"/>
          <p:cNvSpPr/>
          <p:nvPr/>
        </p:nvSpPr>
        <p:spPr>
          <a:xfrm rot="10800000">
            <a:off x="2910784" y="1915886"/>
            <a:ext cx="2679624" cy="2656113"/>
          </a:xfrm>
          <a:prstGeom prst="chord">
            <a:avLst>
              <a:gd name="adj1" fmla="val 5246111"/>
              <a:gd name="adj2" fmla="val 1635109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ord 12"/>
          <p:cNvSpPr/>
          <p:nvPr/>
        </p:nvSpPr>
        <p:spPr>
          <a:xfrm>
            <a:off x="2733100" y="1905000"/>
            <a:ext cx="2819399" cy="2656113"/>
          </a:xfrm>
          <a:prstGeom prst="chord">
            <a:avLst>
              <a:gd name="adj1" fmla="val 5317804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838199"/>
            <a:ext cx="76199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অর্ধ-বৃত্ত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(semi-circle)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4680" y="4648200"/>
            <a:ext cx="46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A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7357" y="3048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B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5413" y="1443333"/>
            <a:ext cx="73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D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2743200"/>
            <a:ext cx="55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C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109866"/>
            <a:ext cx="761999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বৃত্তের প্রত্যেক ব্যাস বৃত্তকে দুইটি অর্ধ-বৃত্তে বিভক্ত করে।চিত্রে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ABD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ACD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দুইটি অর্ধ-বৃত্ত।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06945 0.03032 C 0.08403 0.03727 0.1059 0.0412 0.12882 0.0412 C 0.15469 0.0412 0.17552 0.03727 0.1901 0.03032 L 0.26007 0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648 L -0.06789 0.06111 C -0.08194 0.07361 -0.10348 0.08078 -0.12553 0.08078 C -0.1507 0.08078 -0.17119 0.07361 -0.18525 0.06111 L -0.25313 0.00648 " pathEditMode="relative" rAng="0" ptsTypes="FffFF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-0.00313 -0.03287 -0.03178 -0.05579 -0.06459 -0.05093 C -0.10313 -0.0456 -0.11493 -0.01412 -0.1191 0.00486 L -0.12344 0.02963 C -0.12778 0.04861 -0.14011 0.08032 -0.18386 0.08681 C -0.21181 0.09074 -0.24566 0.06875 -0.24862 0.03565 C -0.25105 0.00255 -0.22153 -0.02847 -0.19358 -0.03241 C -0.14983 -0.03889 -0.13264 -0.01111 -0.12535 0.00579 L -0.11702 0.02917 C -0.11007 0.04583 -0.09341 0.07361 -0.05469 0.06806 C -0.02205 0.06343 0.0026 0.03287 4.44444E-6 -7.40741E-7 Z " pathEditMode="relative" rAng="10431410" ptsTypes="ffFffffFfff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5" grpId="0"/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425" y="76575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এসো এবার আমরা ব্যাস ও ব্যাসার্ধের মধ্যে সম্পর্ক জেনে নেই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990851" y="2189293"/>
            <a:ext cx="2362200" cy="198120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 flipH="1" flipV="1">
            <a:off x="4110991" y="3133727"/>
            <a:ext cx="121919" cy="9525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1798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r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1525" y="323344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r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16200000">
            <a:off x="3943352" y="2198043"/>
            <a:ext cx="457200" cy="1414167"/>
          </a:xfrm>
          <a:prstGeom prst="rightBrace">
            <a:avLst>
              <a:gd name="adj1" fmla="val 8333"/>
              <a:gd name="adj2" fmla="val 5096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225373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2r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71803" y="3179889"/>
            <a:ext cx="1181100" cy="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52903" y="3179890"/>
            <a:ext cx="11811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4000" y="4572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ব্যাস ব্যাসার্ধের দ্বিগুণ</a:t>
            </a:r>
          </a:p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অর্থাৎ, ব্যাস= ব্যাসার্ধ </a:t>
            </a:r>
            <a:r>
              <a:rPr lang="en-US" sz="2400" b="1" dirty="0" smtClean="0">
                <a:latin typeface="Nikosh" pitchFamily="2" charset="0"/>
                <a:cs typeface="Nikosh" pitchFamily="2" charset="0"/>
                <a:sym typeface="Wingdings 2"/>
              </a:rPr>
              <a:t></a:t>
            </a:r>
            <a:r>
              <a:rPr lang="en-US" sz="2400" b="1" dirty="0">
                <a:latin typeface="Nikosh" pitchFamily="2" charset="0"/>
                <a:cs typeface="Nikosh" pitchFamily="2" charset="0"/>
                <a:sym typeface="Wingdings 2"/>
              </a:rPr>
              <a:t>2</a:t>
            </a:r>
            <a:endParaRPr lang="bn-IN" sz="2400" b="1" dirty="0" smtClean="0">
              <a:latin typeface="Nikosh" pitchFamily="2" charset="0"/>
              <a:cs typeface="Nikosh" pitchFamily="2" charset="0"/>
              <a:sym typeface="Wingdings 2"/>
            </a:endParaRPr>
          </a:p>
          <a:p>
            <a:r>
              <a:rPr lang="bn-IN" sz="2400" b="1" dirty="0">
                <a:latin typeface="Nikosh" pitchFamily="2" charset="0"/>
                <a:cs typeface="Nikosh" pitchFamily="2" charset="0"/>
                <a:sym typeface="Wingdings 2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  <a:sym typeface="Wingdings 2"/>
              </a:rPr>
              <a:t>                   = </a:t>
            </a:r>
            <a:r>
              <a:rPr lang="en-US" sz="2400" b="1" dirty="0" smtClean="0">
                <a:latin typeface="Nikosh" pitchFamily="2" charset="0"/>
                <a:cs typeface="Nikosh" pitchFamily="2" charset="0"/>
                <a:sym typeface="Wingdings 2"/>
              </a:rPr>
              <a:t>r</a:t>
            </a:r>
            <a:r>
              <a:rPr lang="en-US" sz="2400" b="1" dirty="0">
                <a:latin typeface="Nikosh" pitchFamily="2" charset="0"/>
                <a:cs typeface="Nikosh" pitchFamily="2" charset="0"/>
                <a:sym typeface="Wingdings 2"/>
              </a:rPr>
              <a:t> </a:t>
            </a:r>
            <a:r>
              <a:rPr lang="en-US" sz="2400" b="1" dirty="0" smtClean="0">
                <a:latin typeface="Nikosh" pitchFamily="2" charset="0"/>
                <a:cs typeface="Nikosh" pitchFamily="2" charset="0"/>
                <a:sym typeface="Wingdings 2"/>
              </a:rPr>
              <a:t>2( </a:t>
            </a:r>
            <a:r>
              <a:rPr lang="bn-IN" sz="2400" b="1" dirty="0" smtClean="0">
                <a:latin typeface="Nikosh" pitchFamily="2" charset="0"/>
                <a:cs typeface="Nikosh" pitchFamily="2" charset="0"/>
                <a:sym typeface="Wingdings 2"/>
              </a:rPr>
              <a:t>এখানে </a:t>
            </a:r>
            <a:r>
              <a:rPr lang="en-US" sz="2400" b="1" dirty="0" smtClean="0">
                <a:latin typeface="Nikosh" pitchFamily="2" charset="0"/>
                <a:cs typeface="Nikosh" pitchFamily="2" charset="0"/>
                <a:sym typeface="Wingdings 2"/>
              </a:rPr>
              <a:t>r=</a:t>
            </a:r>
            <a:r>
              <a:rPr lang="bn-IN" sz="2400" b="1" dirty="0" smtClean="0">
                <a:latin typeface="Nikosh" pitchFamily="2" charset="0"/>
                <a:cs typeface="Nikosh" pitchFamily="2" charset="0"/>
                <a:sym typeface="Wingdings 2"/>
              </a:rPr>
              <a:t>ব্যাসার্ধ)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50" y="752474"/>
            <a:ext cx="7696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জোড়ায় কাজ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5908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ব্যাস,ব্যাসার্ধ,এবং জ্যা এর চিহ্নিত চিত্রসহ সংজ্ঞা লিখ।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428999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বৃত্তের ব্যাস ও ব্যাসার্ধের মধ্যে সম্পর্ক চিত্রের মাধ্যমে দেখাও।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50" y="838197"/>
            <a:ext cx="769619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24" y="2209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১। বৃত্তের সম্পর্ণ  দৈর্ঘ্যকে কি বলে?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24" y="2743200"/>
            <a:ext cx="677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২।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বৃত্তের কোন চাপকে উপচাপ এবং কোন চাপকে অধিচাপ বলা হয়?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0" y="3720821"/>
            <a:ext cx="655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৩। একটি ব্যাস একটি বৃত্তকে কয়ভাগে বিভক্ত করে?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24" y="4374205"/>
            <a:ext cx="634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৪। কোন একটি বৃত্তের ব্যাসার্ধ ৪ সেঃমিঃ হলে এর ব্যাস কত?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620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419600"/>
            <a:ext cx="75438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একটি বৃত্তের ব্যাসার্ধ ৬সেঃমি এবং অপর একটি বৃত্তের ব্যাসার্ধ 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৮ সেঃমি হলে বৃত্ত দুইটির ব্যাসের অন্তর নির্ণয় কর।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i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67" y="1408332"/>
            <a:ext cx="5377265" cy="30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Desktop\7aa1e2ef0ddc73a1-color-changing-circles-by-10binary-d45pha7-gif-720-7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2209800"/>
            <a:ext cx="2971800" cy="19050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Thanks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38200"/>
            <a:ext cx="3200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পরিচিতি     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517347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দেলওয়ারা বেগম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সহকারী শিক্ষক বি,এসসি(গণিত)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আলতাদিঘী স্নাতক মাদ্রাসা,শেরপুর,বগুড়া।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ই-মেইল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-delwara1979@gmail.com</a:t>
            </a:r>
            <a:endParaRPr lang="en-US" sz="2400" dirty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5146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শ্রেণিঃ দাখিল ৮ম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বিষয়ঃ গণিত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অধ্যায়ঃ ১০ম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সময়ঃ ৪৫মিনিট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তারিখঃ২৮/০৬/২০২০ ইং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D:\Image\69313623_394064328211875_717783522724125081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86">
            <a:off x="4085967" y="2551664"/>
            <a:ext cx="1429265" cy="1071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\Downloads\images__1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96" y="3808091"/>
            <a:ext cx="2971800" cy="22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\Downloads\download__3_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6323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\Downloads\download__4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935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i\Downloads\images__2_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580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3125" y="838199"/>
            <a:ext cx="5410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নিচের ছবিগুলোর নাম বলো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715428"/>
            <a:ext cx="202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চাকা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3710120"/>
            <a:ext cx="100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ঘড়ি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556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চুড়ি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871" y="5553034"/>
            <a:ext cx="24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আংটি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1700" y="838198"/>
            <a:ext cx="503396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ছবিগুলো দেখতে কেমন?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848403"/>
            <a:ext cx="7620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জ্যামিতিক ভাষায় গোলাকার বস্তু কে কি বলা হয়?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971800" y="2209800"/>
            <a:ext cx="2667000" cy="25908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3091543"/>
            <a:ext cx="23622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বৃত্ত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পাঠ শেষে শিক্ষার্থীরা ............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09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বৃত্ত কি তা বলতে পারবে;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819401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বৃত্তের বিভিন্ন অংশের চিহ্নিত চিত্রসহ সংজ্ঞা দিতে পারবে;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773508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বৃত্তের ব্যাস ও ব্যাসার্ধের মধ্যে সম্পর্ক নির্ণয় করতে পারবে।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\Desktop\7aa1e2ef0ddc73a1-color-changing-circles-by-10binary-d45pha7-gif-720-72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4" y="15240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814107"/>
            <a:ext cx="7391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এবার বলতো বৃত্ত কাকে বলে?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648200"/>
            <a:ext cx="71628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নির্দিষ্ট বিন্দু থেকে সমদূরত্ব বজায় রেখে কোন বিন্দু যে আবদ্ধ পথ চিত্রিত করে তাকে বৃত্ত (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circel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) বলে।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837563"/>
            <a:ext cx="7391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বৃত্তের সম্পূর্ণ দৈর্ঘ্যকে বৃত্তের পরিধি বলে।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5859" y="2057401"/>
            <a:ext cx="2677886" cy="2590799"/>
            <a:chOff x="2974521" y="1657349"/>
            <a:chExt cx="2677886" cy="2590799"/>
          </a:xfrm>
        </p:grpSpPr>
        <p:sp>
          <p:nvSpPr>
            <p:cNvPr id="2" name="Flowchart: Connector 1"/>
            <p:cNvSpPr/>
            <p:nvPr/>
          </p:nvSpPr>
          <p:spPr>
            <a:xfrm>
              <a:off x="2974521" y="1657349"/>
              <a:ext cx="2677886" cy="2590799"/>
            </a:xfrm>
            <a:prstGeom prst="flowChartConnector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4199164" y="2911929"/>
              <a:ext cx="114300" cy="1143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C:\Users\i\Desktop\NNKJ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14" y="190500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111 L -0.67986 -0.0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9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38200"/>
            <a:ext cx="3733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একক কাজ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276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বৃত্ত কাকে বলে?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433" y="761998"/>
            <a:ext cx="7696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বলতো বৃত্তে কি কি অংশ থাকে?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73354" y="2380545"/>
            <a:ext cx="3004457" cy="2514600"/>
            <a:chOff x="2786743" y="1600200"/>
            <a:chExt cx="3004457" cy="2514600"/>
          </a:xfrm>
        </p:grpSpPr>
        <p:sp>
          <p:nvSpPr>
            <p:cNvPr id="5" name="Flowchart: Connector 4"/>
            <p:cNvSpPr/>
            <p:nvPr/>
          </p:nvSpPr>
          <p:spPr>
            <a:xfrm>
              <a:off x="2786743" y="1600200"/>
              <a:ext cx="3004457" cy="2514600"/>
            </a:xfrm>
            <a:prstGeom prst="flowChartConnec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4150177" y="2800350"/>
              <a:ext cx="179615" cy="1143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>
            <a:endCxn id="5" idx="5"/>
          </p:cNvCxnSpPr>
          <p:nvPr/>
        </p:nvCxnSpPr>
        <p:spPr>
          <a:xfrm>
            <a:off x="3186571" y="2795994"/>
            <a:ext cx="2151247" cy="17308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7"/>
          </p:cNvCxnSpPr>
          <p:nvPr/>
        </p:nvCxnSpPr>
        <p:spPr>
          <a:xfrm flipV="1">
            <a:off x="4290099" y="2641802"/>
            <a:ext cx="878112" cy="9556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73354" y="3524515"/>
            <a:ext cx="1768927" cy="1363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88028" y="326290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D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0357" y="4920696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E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150" y="2272774"/>
            <a:ext cx="53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A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4736" y="452759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B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5636" y="227277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c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3310" y="3078540"/>
            <a:ext cx="64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o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54400" y="3601760"/>
            <a:ext cx="71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কেন্দ্র</a:t>
            </a:r>
            <a:r>
              <a:rPr lang="bn-IN" dirty="0" smtClean="0"/>
              <a:t> 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188028" y="4081437"/>
            <a:ext cx="1322613" cy="254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25286" y="4135866"/>
            <a:ext cx="126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জ্যা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DE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800599" y="3962400"/>
            <a:ext cx="1629682" cy="119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30281" y="3657600"/>
            <a:ext cx="163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ব্যাস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AB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800599" y="2924195"/>
            <a:ext cx="1684566" cy="1141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30281" y="2596398"/>
            <a:ext cx="178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ব্যাসার্ধ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OC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41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229" y="800394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" pitchFamily="2" charset="0"/>
                <a:cs typeface="Nikosh" pitchFamily="2" charset="0"/>
              </a:rPr>
              <a:t>এসো এবার আমরা বৃত্তের বিভিন্ন অংশ সম্পর্কে জেনে নেই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124200" y="1828800"/>
            <a:ext cx="2286000" cy="2057400"/>
          </a:xfrm>
          <a:prstGeom prst="flowChartConnec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4114800" y="2775858"/>
            <a:ext cx="152400" cy="11974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2546553"/>
            <a:ext cx="629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O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835729"/>
            <a:ext cx="84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কেন্দ্র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3075" y="1543067"/>
            <a:ext cx="2716774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" pitchFamily="2" charset="0"/>
                <a:cs typeface="Nikosh" pitchFamily="2" charset="0"/>
              </a:rPr>
              <a:t>কেন্দ্র(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center):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যে নির্দিষ্ট একটি বিন্দু থেকে সমদূরবর্তী বিন্দুগুলো আঁকা যায় তাকে বৃত্তের কেন্দ্র বলে।চিত্রে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O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বৃত্তের কেন্দ্র।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724400"/>
            <a:ext cx="721257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" pitchFamily="2" charset="0"/>
                <a:cs typeface="Nikosh" pitchFamily="2" charset="0"/>
              </a:rPr>
              <a:t>বৃত্তের ব্যাসার্ধ(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Radius): 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কেন্দ্র থেকে বৃত্তস্থ কোন বিন্দুর দূরত্বকে ব্যাসার্ধ বলে। চিত্রে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OC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বৃত্তের ব্যাসার্ধ।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>
            <a:off x="3458977" y="2130099"/>
            <a:ext cx="732023" cy="705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1828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C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1081</TotalTime>
  <Words>474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</dc:creator>
  <cp:lastModifiedBy>i</cp:lastModifiedBy>
  <cp:revision>83</cp:revision>
  <dcterms:created xsi:type="dcterms:W3CDTF">2006-08-16T00:00:00Z</dcterms:created>
  <dcterms:modified xsi:type="dcterms:W3CDTF">2020-07-02T07:39:18Z</dcterms:modified>
</cp:coreProperties>
</file>