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2" r:id="rId4"/>
    <p:sldId id="256" r:id="rId5"/>
    <p:sldId id="257" r:id="rId6"/>
    <p:sldId id="258" r:id="rId7"/>
    <p:sldId id="259" r:id="rId8"/>
    <p:sldId id="260" r:id="rId9"/>
    <p:sldId id="261" r:id="rId10"/>
    <p:sldId id="263" r:id="rId11"/>
    <p:sldId id="264" r:id="rId12"/>
  </p:sldIdLst>
  <p:sldSz cx="13716000" cy="7772400"/>
  <p:notesSz cx="6858000" cy="9144000"/>
  <p:defaultTextStyle>
    <a:defPPr>
      <a:defRPr lang="en-US"/>
    </a:defPPr>
    <a:lvl1pPr marL="0" algn="l" defTabSz="122767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3836" algn="l" defTabSz="122767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7671" algn="l" defTabSz="122767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41505" algn="l" defTabSz="122767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55342" algn="l" defTabSz="122767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69178" algn="l" defTabSz="122767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83012" algn="l" defTabSz="122767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96847" algn="l" defTabSz="122767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910683" algn="l" defTabSz="122767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Q7bVaPNyPsG9Ypz85GDuLA==" hashData="/+yvcoYNZGNb7VB3UvtFtaxqC50oHcy4G4K+QTIojpUNsO3bVyCGylyFiw/A0w0BfT20HzIcdm8xkDFRZYbRKg=="/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43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56" y="72"/>
      </p:cViewPr>
      <p:guideLst>
        <p:guide orient="horz" pos="2448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414482"/>
            <a:ext cx="1165860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404360"/>
            <a:ext cx="960120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3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7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41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5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9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8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6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10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55A4-E4EC-436C-B090-85616B4186DE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960C-14CD-47EA-88B8-84FC93349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87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55A4-E4EC-436C-B090-85616B4186DE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960C-14CD-47EA-88B8-84FC93349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30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916150" y="352637"/>
            <a:ext cx="4629150" cy="7516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352637"/>
            <a:ext cx="13658850" cy="7516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55A4-E4EC-436C-B090-85616B4186DE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960C-14CD-47EA-88B8-84FC93349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92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55A4-E4EC-436C-B090-85616B4186DE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960C-14CD-47EA-88B8-84FC93349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92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470" y="4994488"/>
            <a:ext cx="11658600" cy="1543685"/>
          </a:xfrm>
        </p:spPr>
        <p:txBody>
          <a:bodyPr anchor="t"/>
          <a:lstStyle>
            <a:lvl1pPr algn="l">
              <a:defRPr sz="5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470" y="3294275"/>
            <a:ext cx="11658600" cy="1700212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383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767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4150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5534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691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8301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968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91068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55A4-E4EC-436C-B090-85616B4186DE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960C-14CD-47EA-88B8-84FC93349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55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054648"/>
            <a:ext cx="9144000" cy="5814907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01300" y="2054648"/>
            <a:ext cx="9144000" cy="5814907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55A4-E4EC-436C-B090-85616B4186DE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960C-14CD-47EA-88B8-84FC93349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1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11256"/>
            <a:ext cx="1234440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39795"/>
            <a:ext cx="6060282" cy="7250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3836" indent="0">
              <a:buNone/>
              <a:defRPr sz="2700" b="1"/>
            </a:lvl2pPr>
            <a:lvl3pPr marL="1227671" indent="0">
              <a:buNone/>
              <a:defRPr sz="2400" b="1"/>
            </a:lvl3pPr>
            <a:lvl4pPr marL="1841505" indent="0">
              <a:buNone/>
              <a:defRPr sz="2100" b="1"/>
            </a:lvl4pPr>
            <a:lvl5pPr marL="2455342" indent="0">
              <a:buNone/>
              <a:defRPr sz="2100" b="1"/>
            </a:lvl5pPr>
            <a:lvl6pPr marL="3069178" indent="0">
              <a:buNone/>
              <a:defRPr sz="2100" b="1"/>
            </a:lvl6pPr>
            <a:lvl7pPr marL="3683012" indent="0">
              <a:buNone/>
              <a:defRPr sz="2100" b="1"/>
            </a:lvl7pPr>
            <a:lvl8pPr marL="4296847" indent="0">
              <a:buNone/>
              <a:defRPr sz="2100" b="1"/>
            </a:lvl8pPr>
            <a:lvl9pPr marL="4910683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64859"/>
            <a:ext cx="6060282" cy="447812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67540" y="1739795"/>
            <a:ext cx="6062663" cy="7250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3836" indent="0">
              <a:buNone/>
              <a:defRPr sz="2700" b="1"/>
            </a:lvl2pPr>
            <a:lvl3pPr marL="1227671" indent="0">
              <a:buNone/>
              <a:defRPr sz="2400" b="1"/>
            </a:lvl3pPr>
            <a:lvl4pPr marL="1841505" indent="0">
              <a:buNone/>
              <a:defRPr sz="2100" b="1"/>
            </a:lvl4pPr>
            <a:lvl5pPr marL="2455342" indent="0">
              <a:buNone/>
              <a:defRPr sz="2100" b="1"/>
            </a:lvl5pPr>
            <a:lvl6pPr marL="3069178" indent="0">
              <a:buNone/>
              <a:defRPr sz="2100" b="1"/>
            </a:lvl6pPr>
            <a:lvl7pPr marL="3683012" indent="0">
              <a:buNone/>
              <a:defRPr sz="2100" b="1"/>
            </a:lvl7pPr>
            <a:lvl8pPr marL="4296847" indent="0">
              <a:buNone/>
              <a:defRPr sz="2100" b="1"/>
            </a:lvl8pPr>
            <a:lvl9pPr marL="4910683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67540" y="2464859"/>
            <a:ext cx="6062663" cy="447812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55A4-E4EC-436C-B090-85616B4186DE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960C-14CD-47EA-88B8-84FC93349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6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55A4-E4EC-436C-B090-85616B4186DE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960C-14CD-47EA-88B8-84FC93349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68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55A4-E4EC-436C-B090-85616B4186DE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960C-14CD-47EA-88B8-84FC93349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97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09457"/>
            <a:ext cx="4512470" cy="131699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575" y="309457"/>
            <a:ext cx="7667625" cy="6633528"/>
          </a:xfrm>
        </p:spPr>
        <p:txBody>
          <a:bodyPr/>
          <a:lstStyle>
            <a:lvl1pPr>
              <a:defRPr sz="4300"/>
            </a:lvl1pPr>
            <a:lvl2pPr>
              <a:defRPr sz="38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2" y="1626447"/>
            <a:ext cx="4512470" cy="5316538"/>
          </a:xfrm>
        </p:spPr>
        <p:txBody>
          <a:bodyPr/>
          <a:lstStyle>
            <a:lvl1pPr marL="0" indent="0">
              <a:buNone/>
              <a:defRPr sz="1900"/>
            </a:lvl1pPr>
            <a:lvl2pPr marL="613836" indent="0">
              <a:buNone/>
              <a:defRPr sz="1600"/>
            </a:lvl2pPr>
            <a:lvl3pPr marL="1227671" indent="0">
              <a:buNone/>
              <a:defRPr sz="1300"/>
            </a:lvl3pPr>
            <a:lvl4pPr marL="1841505" indent="0">
              <a:buNone/>
              <a:defRPr sz="1200"/>
            </a:lvl4pPr>
            <a:lvl5pPr marL="2455342" indent="0">
              <a:buNone/>
              <a:defRPr sz="1200"/>
            </a:lvl5pPr>
            <a:lvl6pPr marL="3069178" indent="0">
              <a:buNone/>
              <a:defRPr sz="1200"/>
            </a:lvl6pPr>
            <a:lvl7pPr marL="3683012" indent="0">
              <a:buNone/>
              <a:defRPr sz="1200"/>
            </a:lvl7pPr>
            <a:lvl8pPr marL="4296847" indent="0">
              <a:buNone/>
              <a:defRPr sz="1200"/>
            </a:lvl8pPr>
            <a:lvl9pPr marL="4910683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55A4-E4EC-436C-B090-85616B4186DE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960C-14CD-47EA-88B8-84FC93349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54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432" y="5440680"/>
            <a:ext cx="8229600" cy="64230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88432" y="694478"/>
            <a:ext cx="8229600" cy="4663440"/>
          </a:xfrm>
        </p:spPr>
        <p:txBody>
          <a:bodyPr/>
          <a:lstStyle>
            <a:lvl1pPr marL="0" indent="0">
              <a:buNone/>
              <a:defRPr sz="4300"/>
            </a:lvl1pPr>
            <a:lvl2pPr marL="613836" indent="0">
              <a:buNone/>
              <a:defRPr sz="3800"/>
            </a:lvl2pPr>
            <a:lvl3pPr marL="1227671" indent="0">
              <a:buNone/>
              <a:defRPr sz="3200"/>
            </a:lvl3pPr>
            <a:lvl4pPr marL="1841505" indent="0">
              <a:buNone/>
              <a:defRPr sz="2700"/>
            </a:lvl4pPr>
            <a:lvl5pPr marL="2455342" indent="0">
              <a:buNone/>
              <a:defRPr sz="2700"/>
            </a:lvl5pPr>
            <a:lvl6pPr marL="3069178" indent="0">
              <a:buNone/>
              <a:defRPr sz="2700"/>
            </a:lvl6pPr>
            <a:lvl7pPr marL="3683012" indent="0">
              <a:buNone/>
              <a:defRPr sz="2700"/>
            </a:lvl7pPr>
            <a:lvl8pPr marL="4296847" indent="0">
              <a:buNone/>
              <a:defRPr sz="2700"/>
            </a:lvl8pPr>
            <a:lvl9pPr marL="4910683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8432" y="6082983"/>
            <a:ext cx="8229600" cy="912177"/>
          </a:xfrm>
        </p:spPr>
        <p:txBody>
          <a:bodyPr/>
          <a:lstStyle>
            <a:lvl1pPr marL="0" indent="0">
              <a:buNone/>
              <a:defRPr sz="1900"/>
            </a:lvl1pPr>
            <a:lvl2pPr marL="613836" indent="0">
              <a:buNone/>
              <a:defRPr sz="1600"/>
            </a:lvl2pPr>
            <a:lvl3pPr marL="1227671" indent="0">
              <a:buNone/>
              <a:defRPr sz="1300"/>
            </a:lvl3pPr>
            <a:lvl4pPr marL="1841505" indent="0">
              <a:buNone/>
              <a:defRPr sz="1200"/>
            </a:lvl4pPr>
            <a:lvl5pPr marL="2455342" indent="0">
              <a:buNone/>
              <a:defRPr sz="1200"/>
            </a:lvl5pPr>
            <a:lvl6pPr marL="3069178" indent="0">
              <a:buNone/>
              <a:defRPr sz="1200"/>
            </a:lvl6pPr>
            <a:lvl7pPr marL="3683012" indent="0">
              <a:buNone/>
              <a:defRPr sz="1200"/>
            </a:lvl7pPr>
            <a:lvl8pPr marL="4296847" indent="0">
              <a:buNone/>
              <a:defRPr sz="1200"/>
            </a:lvl8pPr>
            <a:lvl9pPr marL="4910683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55A4-E4EC-436C-B090-85616B4186DE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960C-14CD-47EA-88B8-84FC93349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952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11256"/>
            <a:ext cx="12344400" cy="1295400"/>
          </a:xfrm>
          <a:prstGeom prst="rect">
            <a:avLst/>
          </a:prstGeom>
        </p:spPr>
        <p:txBody>
          <a:bodyPr vert="horz" lIns="122767" tIns="61383" rIns="122767" bIns="6138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13562"/>
            <a:ext cx="12344400" cy="5129425"/>
          </a:xfrm>
          <a:prstGeom prst="rect">
            <a:avLst/>
          </a:prstGeom>
        </p:spPr>
        <p:txBody>
          <a:bodyPr vert="horz" lIns="122767" tIns="61383" rIns="122767" bIns="6138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7203864"/>
            <a:ext cx="3200400" cy="413808"/>
          </a:xfrm>
          <a:prstGeom prst="rect">
            <a:avLst/>
          </a:prstGeom>
        </p:spPr>
        <p:txBody>
          <a:bodyPr vert="horz" lIns="122767" tIns="61383" rIns="122767" bIns="61383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655A4-E4EC-436C-B090-85616B4186DE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6300" y="7203864"/>
            <a:ext cx="4343400" cy="413808"/>
          </a:xfrm>
          <a:prstGeom prst="rect">
            <a:avLst/>
          </a:prstGeom>
        </p:spPr>
        <p:txBody>
          <a:bodyPr vert="horz" lIns="122767" tIns="61383" rIns="122767" bIns="61383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9800" y="7203864"/>
            <a:ext cx="3200400" cy="413808"/>
          </a:xfrm>
          <a:prstGeom prst="rect">
            <a:avLst/>
          </a:prstGeom>
        </p:spPr>
        <p:txBody>
          <a:bodyPr vert="horz" lIns="122767" tIns="61383" rIns="122767" bIns="61383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5960C-14CD-47EA-88B8-84FC93349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34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27671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0376" indent="-460376" algn="l" defTabSz="1227671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7483" indent="-383647" algn="l" defTabSz="1227671" rtl="0" eaLnBrk="1" latinLnBrk="0" hangingPunct="1">
        <a:spcBef>
          <a:spcPct val="20000"/>
        </a:spcBef>
        <a:buFont typeface="Arial" panose="020B0604020202020204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34588" indent="-306917" algn="l" defTabSz="1227671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48425" indent="-306917" algn="l" defTabSz="1227671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62259" indent="-306917" algn="l" defTabSz="1227671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76095" indent="-306917" algn="l" defTabSz="1227671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89930" indent="-306917" algn="l" defTabSz="1227671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603766" indent="-306917" algn="l" defTabSz="1227671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217600" indent="-306917" algn="l" defTabSz="1227671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767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3836" algn="l" defTabSz="122767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7671" algn="l" defTabSz="122767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41505" algn="l" defTabSz="122767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5342" algn="l" defTabSz="122767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69178" algn="l" defTabSz="122767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83012" algn="l" defTabSz="122767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96847" algn="l" defTabSz="122767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910683" algn="l" defTabSz="122767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3330"/>
            <a:ext cx="13639800" cy="68490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76400" y="0"/>
            <a:ext cx="1005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Welcome to all students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25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77723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381000"/>
            <a:ext cx="1234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 smtClean="0"/>
              <a:t>Home work</a:t>
            </a:r>
            <a:endParaRPr lang="en-US" sz="60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828800"/>
            <a:ext cx="13335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1.No 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city in Bangladesh is as big as Dhaka. </a:t>
            </a:r>
          </a:p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other woman was as clever as the lady guest. </a:t>
            </a:r>
          </a:p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3.Very 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few pictures in the world are so great as this. </a:t>
            </a:r>
          </a:p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4.Very 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few metals are so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preciousas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gold.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is a long tower</a:t>
            </a:r>
          </a:p>
        </p:txBody>
      </p:sp>
    </p:spTree>
    <p:extLst>
      <p:ext uri="{BB962C8B-B14F-4D97-AF65-F5344CB8AC3E}">
        <p14:creationId xmlns:p14="http://schemas.microsoft.com/office/powerpoint/2010/main" val="133754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7772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066800"/>
            <a:ext cx="13716000" cy="5105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i="1" dirty="0" smtClean="0">
                <a:solidFill>
                  <a:schemeClr val="tx1"/>
                </a:solidFill>
              </a:rPr>
              <a:t>Thanks to all students</a:t>
            </a:r>
            <a:endParaRPr lang="en-US" sz="8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0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0"/>
            <a:ext cx="1325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u="sng" dirty="0">
                <a:latin typeface="Times New Roman" pitchFamily="18" charset="0"/>
              </a:rPr>
              <a:t>Teacher Identification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981200"/>
            <a:ext cx="11430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>
                <a:latin typeface="Times New Roman" pitchFamily="18" charset="0"/>
              </a:rPr>
              <a:t>MD. Aowalul Islam ( Aowal)</a:t>
            </a:r>
          </a:p>
          <a:p>
            <a:r>
              <a:rPr lang="bn-BD" sz="4400" b="1" dirty="0">
                <a:latin typeface="Times New Roman" pitchFamily="18" charset="0"/>
              </a:rPr>
              <a:t>Assistant Teacher </a:t>
            </a:r>
          </a:p>
          <a:p>
            <a:r>
              <a:rPr lang="bn-BD" sz="4400" b="1" dirty="0">
                <a:latin typeface="Times New Roman" pitchFamily="18" charset="0"/>
              </a:rPr>
              <a:t>Panchurchak High School </a:t>
            </a:r>
          </a:p>
          <a:p>
            <a:r>
              <a:rPr lang="bn-BD" sz="4400" b="1" dirty="0">
                <a:latin typeface="Times New Roman" pitchFamily="18" charset="0"/>
              </a:rPr>
              <a:t>Joypurhat Sadar. </a:t>
            </a:r>
          </a:p>
          <a:p>
            <a:r>
              <a:rPr lang="bn-BD" sz="4400" b="1" dirty="0">
                <a:latin typeface="Times New Roman" pitchFamily="18" charset="0"/>
              </a:rPr>
              <a:t>Email: aowalulislam@gmail.com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80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7772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44669" y="1143000"/>
            <a:ext cx="13726510" cy="4419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Wide Latin" panose="020A0A07050505020404" pitchFamily="18" charset="0"/>
              </a:rPr>
              <a:t>Dear students </a:t>
            </a:r>
          </a:p>
          <a:p>
            <a:pPr algn="ctr"/>
            <a:r>
              <a:rPr lang="en-US" sz="4800" dirty="0" smtClean="0">
                <a:solidFill>
                  <a:schemeClr val="tx1"/>
                </a:solidFill>
                <a:latin typeface="Wide Latin" panose="020A0A07050505020404" pitchFamily="18" charset="0"/>
              </a:rPr>
              <a:t>Welcome to today`s class</a:t>
            </a:r>
            <a:endParaRPr lang="en-US" sz="4800" dirty="0">
              <a:solidFill>
                <a:schemeClr val="tx1"/>
              </a:solidFill>
              <a:latin typeface="Wide Latin" panose="020A0A070505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63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7848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4366" y="685800"/>
            <a:ext cx="1348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today’s lesson</a:t>
            </a: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828" y="2534307"/>
            <a:ext cx="13716000" cy="1371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 of sentence</a:t>
            </a:r>
            <a:endParaRPr lang="en-US" sz="5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6341023" y="3933497"/>
            <a:ext cx="647700" cy="6096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8828" y="4495800"/>
            <a:ext cx="13639800" cy="2057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Positive to Superlative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9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38" y="1"/>
            <a:ext cx="13716000" cy="77723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33400"/>
            <a:ext cx="1371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change simple positive into superlative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752600"/>
            <a:ext cx="13716000" cy="1066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 +verb +the + superlative form +extension.</a:t>
            </a:r>
            <a:endParaRPr lang="en-US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3429000"/>
            <a:ext cx="13639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1.It is a big tree 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It is the biggest tree </a:t>
            </a:r>
          </a:p>
          <a:p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2.The Padma is a deep river. 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The Padma is the biggest river.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26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86945" cy="7772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5000" y="609600"/>
            <a:ext cx="990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3752786" cy="1600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change positive (with ‘No other’ ) into superlative</a:t>
            </a:r>
            <a:r>
              <a:rPr lang="en-US" b="1" dirty="0">
                <a:solidFill>
                  <a:schemeClr val="bg1"/>
                </a:solidFill>
                <a:latin typeface="Book Antiqua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905000"/>
            <a:ext cx="13786945" cy="17526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Last object`s subject </a:t>
            </a:r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verb + the +superlative form</a:t>
            </a:r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“after other word to before verb word.”</a:t>
            </a:r>
            <a:endParaRPr lang="en-US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886200"/>
            <a:ext cx="1375278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+mj-lt"/>
              </a:rPr>
              <a:t>No other man in the village is as old as he. </a:t>
            </a:r>
          </a:p>
          <a:p>
            <a:r>
              <a:rPr lang="en-US" sz="4400" b="1" dirty="0" smtClean="0">
                <a:latin typeface="+mj-lt"/>
              </a:rPr>
              <a:t>He is the oldest man in the village . </a:t>
            </a:r>
          </a:p>
          <a:p>
            <a:endParaRPr lang="en-US" sz="4400" dirty="0">
              <a:latin typeface="+mj-lt"/>
            </a:endParaRPr>
          </a:p>
          <a:p>
            <a:r>
              <a:rPr lang="en-US" sz="4400" b="1" dirty="0">
                <a:latin typeface="+mj-lt"/>
              </a:rPr>
              <a:t>No other bird is as nice as the </a:t>
            </a:r>
            <a:r>
              <a:rPr lang="en-US" sz="4400" b="1" dirty="0" smtClean="0">
                <a:latin typeface="+mj-lt"/>
              </a:rPr>
              <a:t>parrot. </a:t>
            </a:r>
          </a:p>
          <a:p>
            <a:r>
              <a:rPr lang="en-US" sz="4400" b="1" dirty="0" smtClean="0">
                <a:latin typeface="+mj-lt"/>
              </a:rPr>
              <a:t>The parrot is the nicest bird. 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5922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77723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304800"/>
            <a:ext cx="1211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>
                <a:latin typeface="Book Antiqua" pitchFamily="18" charset="0"/>
              </a:rPr>
              <a:t>Class </a:t>
            </a:r>
            <a:r>
              <a:rPr lang="en-US" sz="4800" b="1" u="sng" dirty="0" smtClean="0">
                <a:latin typeface="Book Antiqua" pitchFamily="18" charset="0"/>
              </a:rPr>
              <a:t>activities</a:t>
            </a:r>
            <a:endParaRPr lang="en-US" sz="4800" b="1" u="sng" dirty="0"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196231"/>
            <a:ext cx="13716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1.No other boy in the </a:t>
            </a:r>
            <a:r>
              <a:rPr lang="en-US" sz="4000" b="1" dirty="0" err="1" smtClean="0"/>
              <a:t>orphanange</a:t>
            </a:r>
            <a:r>
              <a:rPr lang="en-US" sz="4000" b="1" dirty="0" smtClean="0"/>
              <a:t> is as good as Jamal. </a:t>
            </a:r>
          </a:p>
          <a:p>
            <a:r>
              <a:rPr lang="en-US" sz="4000" b="1" dirty="0" smtClean="0"/>
              <a:t>    Jamal is the best boy in the </a:t>
            </a:r>
            <a:r>
              <a:rPr lang="en-US" sz="4000" b="1" dirty="0" err="1" smtClean="0"/>
              <a:t>orphanange</a:t>
            </a:r>
            <a:r>
              <a:rPr lang="en-US" sz="4000" b="1" dirty="0" smtClean="0"/>
              <a:t>. </a:t>
            </a:r>
          </a:p>
          <a:p>
            <a:r>
              <a:rPr lang="en-US" sz="4000" b="1" dirty="0" smtClean="0"/>
              <a:t>2. No other girl in the class is so fair as </a:t>
            </a:r>
            <a:r>
              <a:rPr lang="en-US" sz="4000" b="1" dirty="0" err="1" smtClean="0"/>
              <a:t>Ruma</a:t>
            </a:r>
            <a:r>
              <a:rPr lang="en-US" sz="4000" b="1" dirty="0" smtClean="0"/>
              <a:t>. </a:t>
            </a:r>
          </a:p>
          <a:p>
            <a:r>
              <a:rPr lang="en-US" sz="4000" b="1" dirty="0" smtClean="0"/>
              <a:t>    </a:t>
            </a:r>
            <a:r>
              <a:rPr lang="en-US" sz="4000" b="1" dirty="0" err="1" smtClean="0"/>
              <a:t>Ruma</a:t>
            </a:r>
            <a:r>
              <a:rPr lang="en-US" sz="4000" b="1" dirty="0" smtClean="0"/>
              <a:t> is the fairest girl in the class. </a:t>
            </a:r>
          </a:p>
          <a:p>
            <a:r>
              <a:rPr lang="en-US" sz="4000" b="1" dirty="0" smtClean="0"/>
              <a:t>3.No other city in Bangladesh is as big as Dhaka. </a:t>
            </a:r>
          </a:p>
          <a:p>
            <a:r>
              <a:rPr lang="en-US" sz="4000" b="1" dirty="0" smtClean="0"/>
              <a:t>   Dhaka is the biggest city in Bangladesh. </a:t>
            </a:r>
          </a:p>
          <a:p>
            <a:r>
              <a:rPr lang="en-US" sz="4000" b="1" dirty="0" smtClean="0"/>
              <a:t>4. No other woman was as clever as the lady guest. </a:t>
            </a:r>
          </a:p>
          <a:p>
            <a:r>
              <a:rPr lang="en-US" sz="4000" b="1" dirty="0" smtClean="0"/>
              <a:t>   The lady guest was the cleverest woman. </a:t>
            </a:r>
          </a:p>
          <a:p>
            <a:r>
              <a:rPr lang="en-US" sz="4000" b="1" dirty="0" smtClean="0"/>
              <a:t>5.No other animal is so useful as the cow. </a:t>
            </a:r>
          </a:p>
          <a:p>
            <a:r>
              <a:rPr lang="en-US" sz="4000" b="1" dirty="0" smtClean="0"/>
              <a:t>   The cow is the most useful animal.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89513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77724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0510"/>
            <a:ext cx="13716000" cy="18182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u="sng" dirty="0">
                <a:solidFill>
                  <a:schemeClr val="tx1"/>
                </a:solidFill>
                <a:latin typeface="Book Antiqua" pitchFamily="18" charset="0"/>
              </a:rPr>
              <a:t>How to change positive (with ‘very few’ ) into superlative.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828800"/>
            <a:ext cx="13716000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Last object`s subject + verb + </a:t>
            </a:r>
            <a:r>
              <a:rPr lang="en-US" sz="4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of the </a:t>
            </a:r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+superlative form+ “after </a:t>
            </a:r>
            <a:r>
              <a:rPr lang="en-US" sz="4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few</a:t>
            </a:r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 to before verb word.”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4267200"/>
            <a:ext cx="12877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1. Very few boys in the village are as small as </a:t>
            </a:r>
            <a:r>
              <a:rPr lang="en-US" sz="4400" b="1" dirty="0" err="1" smtClean="0"/>
              <a:t>Shohel</a:t>
            </a:r>
            <a:r>
              <a:rPr lang="en-US" sz="4400" b="1" dirty="0" smtClean="0"/>
              <a:t>. </a:t>
            </a:r>
          </a:p>
          <a:p>
            <a:r>
              <a:rPr lang="en-US" sz="4400" b="1" dirty="0" smtClean="0"/>
              <a:t>    </a:t>
            </a:r>
            <a:r>
              <a:rPr lang="en-US" sz="4400" b="1" dirty="0" err="1" smtClean="0"/>
              <a:t>Shohel</a:t>
            </a:r>
            <a:r>
              <a:rPr lang="en-US" sz="4400" b="1" dirty="0" smtClean="0"/>
              <a:t> is one of the smallest boys in the village.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79601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7619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24200" y="3810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latin typeface="Book Antiqua" pitchFamily="18" charset="0"/>
              </a:rPr>
              <a:t>Class </a:t>
            </a:r>
            <a:r>
              <a:rPr lang="en-US" sz="5400" b="1" u="sng" dirty="0" smtClean="0">
                <a:latin typeface="Book Antiqua" pitchFamily="18" charset="0"/>
              </a:rPr>
              <a:t>activities</a:t>
            </a:r>
            <a:endParaRPr lang="en-US" sz="5400" b="1" u="sng" dirty="0"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297" y="1408921"/>
            <a:ext cx="132588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1.Very few restaurants are so expensive as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Sonargaon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Sonargaon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 ,one of the most expensive restaurants. </a:t>
            </a: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2.Very few pictures in the world are so great as this. </a:t>
            </a: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one of the greatest pictures in the world. </a:t>
            </a: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3.Very few metals are so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preciousas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gold. </a:t>
            </a: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Gold is one of the most precious metals. </a:t>
            </a: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4.Very few animals are so ferocious as a lion. </a:t>
            </a: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lion is one of the most ferocious animals. </a:t>
            </a: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5.Very few players in the team are as good as he. </a:t>
            </a: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is one of the best players in the team.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62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487</Words>
  <Application>Microsoft Office PowerPoint</Application>
  <PresentationFormat>Custom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Book Antiqua</vt:lpstr>
      <vt:lpstr>Calibri</vt:lpstr>
      <vt:lpstr>Times New Roman</vt:lpstr>
      <vt:lpstr>Vrinda</vt:lpstr>
      <vt:lpstr>Wide Latin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Aowalul Islam</dc:creator>
  <cp:lastModifiedBy>Aowalul Islam</cp:lastModifiedBy>
  <cp:revision>57</cp:revision>
  <dcterms:created xsi:type="dcterms:W3CDTF">2020-06-12T04:26:58Z</dcterms:created>
  <dcterms:modified xsi:type="dcterms:W3CDTF">2020-07-01T18:44:18Z</dcterms:modified>
</cp:coreProperties>
</file>