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9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94" r:id="rId3"/>
    <p:sldId id="298" r:id="rId4"/>
    <p:sldId id="297" r:id="rId5"/>
    <p:sldId id="296" r:id="rId6"/>
    <p:sldId id="295" r:id="rId7"/>
    <p:sldId id="260" r:id="rId8"/>
    <p:sldId id="281" r:id="rId9"/>
    <p:sldId id="261" r:id="rId10"/>
    <p:sldId id="299" r:id="rId11"/>
    <p:sldId id="300" r:id="rId12"/>
    <p:sldId id="290" r:id="rId13"/>
    <p:sldId id="263" r:id="rId14"/>
    <p:sldId id="264" r:id="rId15"/>
    <p:sldId id="265" r:id="rId16"/>
    <p:sldId id="267" r:id="rId17"/>
    <p:sldId id="269" r:id="rId18"/>
    <p:sldId id="274" r:id="rId19"/>
    <p:sldId id="302" r:id="rId20"/>
    <p:sldId id="277" r:id="rId21"/>
    <p:sldId id="301" r:id="rId22"/>
  </p:sldIdLst>
  <p:sldSz cx="12801600" cy="7772400"/>
  <p:notesSz cx="6858000" cy="9144000"/>
  <p:defaultTextStyle>
    <a:defPPr>
      <a:defRPr lang="en-US"/>
    </a:defPPr>
    <a:lvl1pPr marL="0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87822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75644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63466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51288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939110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526932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114754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702576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66" y="150"/>
      </p:cViewPr>
      <p:guideLst>
        <p:guide orient="horz" pos="2448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414482"/>
            <a:ext cx="1088136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404360"/>
            <a:ext cx="896112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7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5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3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1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26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4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2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3D64-F881-4C14-9296-C358F2FAF14F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70B63-7A27-4EF8-AD65-E739CB2DB8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3D64-F881-4C14-9296-C358F2FAF14F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70B63-7A27-4EF8-AD65-E739CB2DB8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994959" y="352637"/>
            <a:ext cx="4031615" cy="7516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5668" y="352637"/>
            <a:ext cx="11885930" cy="7516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3D64-F881-4C14-9296-C358F2FAF14F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70B63-7A27-4EF8-AD65-E739CB2DB8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3D64-F881-4C14-9296-C358F2FAF14F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70B63-7A27-4EF8-AD65-E739CB2DB8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994487"/>
            <a:ext cx="10881360" cy="1543685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294275"/>
            <a:ext cx="10881360" cy="1700212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782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56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634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512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91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269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147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025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3D64-F881-4C14-9296-C358F2FAF14F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70B63-7A27-4EF8-AD65-E739CB2DB8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5669" y="2054648"/>
            <a:ext cx="7958772" cy="5814907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67800" y="2054648"/>
            <a:ext cx="7958773" cy="5814907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3D64-F881-4C14-9296-C358F2FAF14F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70B63-7A27-4EF8-AD65-E739CB2DB8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11256"/>
            <a:ext cx="1152144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739795"/>
            <a:ext cx="5656263" cy="72506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464859"/>
            <a:ext cx="5656263" cy="447812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1739795"/>
            <a:ext cx="5658485" cy="72506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2464859"/>
            <a:ext cx="5658485" cy="447812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3D64-F881-4C14-9296-C358F2FAF14F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70B63-7A27-4EF8-AD65-E739CB2DB8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3D64-F881-4C14-9296-C358F2FAF14F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70B63-7A27-4EF8-AD65-E739CB2DB8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3D64-F881-4C14-9296-C358F2FAF14F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70B63-7A27-4EF8-AD65-E739CB2DB8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309457"/>
            <a:ext cx="4211638" cy="131699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09457"/>
            <a:ext cx="7156450" cy="6633528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1626447"/>
            <a:ext cx="4211638" cy="5316538"/>
          </a:xfrm>
        </p:spPr>
        <p:txBody>
          <a:bodyPr/>
          <a:lstStyle>
            <a:lvl1pPr marL="0" indent="0">
              <a:buNone/>
              <a:defRPr sz="1800"/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3D64-F881-4C14-9296-C358F2FAF14F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70B63-7A27-4EF8-AD65-E739CB2DB8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440680"/>
            <a:ext cx="7680960" cy="64230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694478"/>
            <a:ext cx="7680960" cy="4663440"/>
          </a:xfrm>
        </p:spPr>
        <p:txBody>
          <a:bodyPr/>
          <a:lstStyle>
            <a:lvl1pPr marL="0" indent="0">
              <a:buNone/>
              <a:defRPr sz="4100"/>
            </a:lvl1pPr>
            <a:lvl2pPr marL="587822" indent="0">
              <a:buNone/>
              <a:defRPr sz="3600"/>
            </a:lvl2pPr>
            <a:lvl3pPr marL="1175644" indent="0">
              <a:buNone/>
              <a:defRPr sz="3100"/>
            </a:lvl3pPr>
            <a:lvl4pPr marL="1763466" indent="0">
              <a:buNone/>
              <a:defRPr sz="2600"/>
            </a:lvl4pPr>
            <a:lvl5pPr marL="2351288" indent="0">
              <a:buNone/>
              <a:defRPr sz="2600"/>
            </a:lvl5pPr>
            <a:lvl6pPr marL="2939110" indent="0">
              <a:buNone/>
              <a:defRPr sz="2600"/>
            </a:lvl6pPr>
            <a:lvl7pPr marL="3526932" indent="0">
              <a:buNone/>
              <a:defRPr sz="2600"/>
            </a:lvl7pPr>
            <a:lvl8pPr marL="4114754" indent="0">
              <a:buNone/>
              <a:defRPr sz="2600"/>
            </a:lvl8pPr>
            <a:lvl9pPr marL="4702576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6082983"/>
            <a:ext cx="7680960" cy="912177"/>
          </a:xfrm>
        </p:spPr>
        <p:txBody>
          <a:bodyPr/>
          <a:lstStyle>
            <a:lvl1pPr marL="0" indent="0">
              <a:buNone/>
              <a:defRPr sz="1800"/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3D64-F881-4C14-9296-C358F2FAF14F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70B63-7A27-4EF8-AD65-E739CB2DB8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311256"/>
            <a:ext cx="11521440" cy="1295400"/>
          </a:xfrm>
          <a:prstGeom prst="rect">
            <a:avLst/>
          </a:prstGeom>
        </p:spPr>
        <p:txBody>
          <a:bodyPr vert="horz" lIns="117564" tIns="58782" rIns="117564" bIns="5878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813560"/>
            <a:ext cx="11521440" cy="5129425"/>
          </a:xfrm>
          <a:prstGeom prst="rect">
            <a:avLst/>
          </a:prstGeom>
        </p:spPr>
        <p:txBody>
          <a:bodyPr vert="horz" lIns="117564" tIns="58782" rIns="117564" bIns="5878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7203864"/>
            <a:ext cx="2987040" cy="413808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43D64-F881-4C14-9296-C358F2FAF14F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7203864"/>
            <a:ext cx="4053840" cy="413808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7203864"/>
            <a:ext cx="2987040" cy="413808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70B63-7A27-4EF8-AD65-E739CB2DB8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75644" rtl="0" eaLnBrk="1" latinLnBrk="0" hangingPunct="1"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0867" indent="-440867" algn="l" defTabSz="1175644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5211" indent="-367389" algn="l" defTabSz="1175644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9555" indent="-293911" algn="l" defTabSz="1175644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377" indent="-293911" algn="l" defTabSz="1175644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5199" indent="-293911" algn="l" defTabSz="1175644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33021" indent="-293911" algn="l" defTabSz="117564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20843" indent="-293911" algn="l" defTabSz="117564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08665" indent="-293911" algn="l" defTabSz="117564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96487" indent="-293911" algn="l" defTabSz="117564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7822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5644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466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288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9110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26932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754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2576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cc 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" y="0"/>
            <a:ext cx="12707257" cy="77724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66700"/>
            <a:ext cx="11963400" cy="72009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838200" y="5715000"/>
            <a:ext cx="11414760" cy="142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7564" tIns="58782" rIns="117564" bIns="58782">
            <a:spAutoFit/>
          </a:bodyPr>
          <a:lstStyle/>
          <a:p>
            <a:r>
              <a:rPr lang="bn-BD" sz="6200" b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</a:t>
            </a:r>
            <a:r>
              <a:rPr lang="bn-BD" sz="8500" b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 স্বাগতম</a:t>
            </a:r>
            <a:endParaRPr lang="en-US" sz="8500" b="1" dirty="0">
              <a:ln w="10160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62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cc 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" y="0"/>
            <a:ext cx="12707257" cy="77724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" name="Rectangle 2"/>
          <p:cNvSpPr/>
          <p:nvPr/>
        </p:nvSpPr>
        <p:spPr>
          <a:xfrm>
            <a:off x="969818" y="707101"/>
            <a:ext cx="10515600" cy="83820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as-IN" sz="3200" dirty="0">
                <a:solidFill>
                  <a:srgbClr val="33333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নেতার বৈশিষ্ট্য হল নেতৃত্ব। নেতা আছে অনেক রকম, তাদের নেতৃত্বের ধরনও বিভিন্ন।</a:t>
            </a:r>
            <a:endParaRPr lang="en-US" sz="32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5518" y="1905000"/>
            <a:ext cx="10744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 উপায়, যা ভালো নেতা হয়ে উঠতে কার্যকর</a:t>
            </a:r>
            <a:r>
              <a:rPr lang="as-IN" sz="3200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3200" b="1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যোগাযোগ ও </a:t>
            </a:r>
            <a:r>
              <a:rPr lang="as-IN" sz="3200" b="1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3200" b="1" dirty="0" smtClean="0">
              <a:solidFill>
                <a:srgbClr val="3333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২. অন্যদের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জানুন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সৃজনশীলতা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ইতিবাচকতা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৫. কাজে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৬. স্বচ্ছতা বজায়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রাখুন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৭. প্রয়োজনে সহায়তা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চাওয়া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৮. বাস্তব উদ্দীপনা উপলব্ধি করা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15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cc 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" y="0"/>
            <a:ext cx="12707257" cy="77724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" name="Rectangle 2"/>
          <p:cNvSpPr/>
          <p:nvPr/>
        </p:nvSpPr>
        <p:spPr>
          <a:xfrm>
            <a:off x="2514600" y="381000"/>
            <a:ext cx="7010400" cy="44627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as-IN" dirty="0">
                <a:solidFill>
                  <a:srgbClr val="21212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 নেতা ও কর্মীর গুণাবলী</a:t>
            </a:r>
            <a:endParaRPr lang="as-IN" b="0" i="0" dirty="0">
              <a:solidFill>
                <a:srgbClr val="21212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1299016"/>
            <a:ext cx="86106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 </a:t>
            </a:r>
            <a:r>
              <a:rPr lang="as-IN" sz="3200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স্পষ্টভাষী হওয়া</a:t>
            </a:r>
            <a:br>
              <a:rPr lang="as-IN" sz="32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2. </a:t>
            </a:r>
            <a:r>
              <a:rPr lang="as-IN" sz="3200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অন্যের </a:t>
            </a:r>
            <a:r>
              <a:rPr lang="as-IN" sz="32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 শোনা</a:t>
            </a:r>
            <a:br>
              <a:rPr lang="as-IN" sz="32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3. </a:t>
            </a:r>
            <a:r>
              <a:rPr lang="as-IN" sz="3200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আত্মত্যাগী</a:t>
            </a:r>
            <a:r>
              <a:rPr lang="as-IN" sz="32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32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4. </a:t>
            </a:r>
            <a:r>
              <a:rPr lang="as-IN" sz="3200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বক্তৃতা </a:t>
            </a:r>
            <a:r>
              <a:rPr lang="as-IN" sz="32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দেয়ার গুণ</a:t>
            </a:r>
            <a:br>
              <a:rPr lang="as-IN" sz="32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5. </a:t>
            </a:r>
            <a:r>
              <a:rPr lang="as-IN" sz="3200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উপস্থিত </a:t>
            </a:r>
            <a:r>
              <a:rPr lang="as-IN" sz="32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বুদ্ধি</a:t>
            </a:r>
            <a:br>
              <a:rPr lang="as-IN" sz="32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6. </a:t>
            </a:r>
            <a:r>
              <a:rPr lang="as-IN" sz="3200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 </a:t>
            </a:r>
            <a:r>
              <a:rPr lang="as-IN" sz="32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সমাধানের যোগ্যতা</a:t>
            </a:r>
            <a:br>
              <a:rPr lang="as-IN" sz="32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7. </a:t>
            </a:r>
            <a:r>
              <a:rPr lang="as-IN" sz="3200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ধৈর্যশীল</a:t>
            </a:r>
            <a:r>
              <a:rPr lang="as-IN" sz="32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32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8. </a:t>
            </a:r>
            <a:r>
              <a:rPr lang="as-IN" sz="3200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ব্যর্থতায় </a:t>
            </a:r>
            <a:r>
              <a:rPr lang="as-IN" sz="32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কাবু না হওয়া</a:t>
            </a:r>
            <a:br>
              <a:rPr lang="as-IN" sz="32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9. </a:t>
            </a:r>
            <a:r>
              <a:rPr lang="as-IN" sz="3200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সাথীদের </a:t>
            </a:r>
            <a:r>
              <a:rPr lang="as-IN" sz="32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উদ্বুদ্ধ করা ও সাহস দেয়া</a:t>
            </a:r>
            <a:br>
              <a:rPr lang="as-IN" sz="32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10. </a:t>
            </a:r>
            <a:r>
              <a:rPr lang="as-IN" sz="3200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অধীনস্তদের </a:t>
            </a:r>
            <a:r>
              <a:rPr lang="as-IN" sz="32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নিয়মিত খবর রাখা</a:t>
            </a:r>
            <a:br>
              <a:rPr lang="as-IN" sz="32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11. </a:t>
            </a:r>
            <a:r>
              <a:rPr lang="as-IN" sz="3200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সময়ের </a:t>
            </a:r>
            <a:r>
              <a:rPr lang="as-IN" sz="32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 সময়ে করা</a:t>
            </a:r>
            <a:br>
              <a:rPr lang="as-IN" sz="32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12. </a:t>
            </a:r>
            <a:r>
              <a:rPr lang="as-IN" sz="3200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জ্ঞানী </a:t>
            </a:r>
            <a:r>
              <a:rPr lang="as-IN" sz="3200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endParaRPr lang="as-IN" sz="3200" dirty="0">
              <a:solidFill>
                <a:srgbClr val="3333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0" y="827275"/>
            <a:ext cx="6400800" cy="8156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s-IN" sz="24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গুণগুলো নিচে উল্লেখ করা হলো :</a:t>
            </a:r>
            <a:br>
              <a:rPr lang="as-IN" sz="24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65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cc 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" y="0"/>
            <a:ext cx="12707257" cy="77724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8" name="TextBox 1" descr="Bouquet"/>
          <p:cNvSpPr>
            <a:spLocks noChangeArrowheads="1"/>
          </p:cNvSpPr>
          <p:nvPr/>
        </p:nvSpPr>
        <p:spPr bwMode="auto">
          <a:xfrm>
            <a:off x="4343400" y="533400"/>
            <a:ext cx="3574733" cy="525763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116257" tIns="58128" rIns="116257" bIns="58128"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51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5100" b="1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6"/>
          <a:stretch/>
        </p:blipFill>
        <p:spPr>
          <a:xfrm>
            <a:off x="3733800" y="1447800"/>
            <a:ext cx="5251083" cy="37257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914399" y="5334000"/>
            <a:ext cx="10972800" cy="1574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spcBef>
                <a:spcPts val="450"/>
              </a:spcBef>
              <a:spcAft>
                <a:spcPts val="450"/>
              </a:spcAft>
              <a:buFont typeface="+mj-lt"/>
              <a:buAutoNum type="arabicPeriod"/>
            </a:pPr>
            <a:r>
              <a:rPr lang="as-IN" sz="4400" dirty="0">
                <a:solidFill>
                  <a:srgbClr val="21212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 নেতা ও কর্মীর </a:t>
            </a:r>
            <a:r>
              <a:rPr lang="as-IN" sz="4400" dirty="0" smtClean="0">
                <a:solidFill>
                  <a:srgbClr val="21212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গুণাবলী</a:t>
            </a:r>
            <a:r>
              <a:rPr lang="en-US" sz="4400" dirty="0" smtClean="0">
                <a:solidFill>
                  <a:srgbClr val="21212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4400" dirty="0">
              <a:solidFill>
                <a:srgbClr val="1D2129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spcBef>
                <a:spcPts val="450"/>
              </a:spcBef>
              <a:spcAft>
                <a:spcPts val="450"/>
              </a:spcAft>
              <a:buFont typeface="+mj-lt"/>
              <a:buAutoNum type="arabicPeriod"/>
            </a:pPr>
            <a:r>
              <a:rPr lang="en-US" sz="4400" dirty="0" smtClean="0">
                <a:solidFill>
                  <a:srgbClr val="1D2129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as-IN" sz="4400" dirty="0" smtClean="0">
                <a:solidFill>
                  <a:srgbClr val="33333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কয়েকটি উপায়</a:t>
            </a:r>
            <a:r>
              <a:rPr lang="en-US" sz="4400" dirty="0" smtClean="0">
                <a:solidFill>
                  <a:srgbClr val="33333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33333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as-IN" sz="4400" dirty="0" smtClean="0">
                <a:solidFill>
                  <a:srgbClr val="33333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4400" dirty="0">
                <a:solidFill>
                  <a:srgbClr val="33333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 ভালো নেতা হয়ে উঠতে </a:t>
            </a:r>
            <a:r>
              <a:rPr lang="as-IN" sz="4400" dirty="0" smtClean="0">
                <a:solidFill>
                  <a:srgbClr val="33333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কার্যকর</a:t>
            </a:r>
            <a:r>
              <a:rPr lang="en-US" sz="4400" dirty="0">
                <a:solidFill>
                  <a:srgbClr val="33333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solidFill>
                  <a:srgbClr val="1D2129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44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91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cc 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" y="0"/>
            <a:ext cx="12707257" cy="77724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6" name="Rectangle 5"/>
          <p:cNvSpPr/>
          <p:nvPr/>
        </p:nvSpPr>
        <p:spPr>
          <a:xfrm>
            <a:off x="2667000" y="990600"/>
            <a:ext cx="5440680" cy="690880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r>
              <a:rPr lang="bn-BD" sz="6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গণতান্ত্রিক নেতৃত্ব</a:t>
            </a:r>
            <a:endParaRPr lang="en-US" sz="69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1828800"/>
            <a:ext cx="6629400" cy="472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বৈশিষ্ট্যঃ</a:t>
            </a:r>
          </a:p>
          <a:p>
            <a:pPr>
              <a:buFont typeface="Wingdings" pitchFamily="2" charset="2"/>
              <a:buChar char="v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নেতা অধস্তনদের সাথে আলোচনা করেন।</a:t>
            </a:r>
          </a:p>
          <a:p>
            <a:pPr>
              <a:buFont typeface="Wingdings" pitchFamily="2" charset="2"/>
              <a:buChar char="v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অধস্তনদের পরামর্শ গ্রহণ করেন।</a:t>
            </a:r>
          </a:p>
          <a:p>
            <a:pPr>
              <a:buFont typeface="Wingdings" pitchFamily="2" charset="2"/>
              <a:buChar char="v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কর্মীদের নিকট থেকে তথ্য সংগ্রহ করেন।</a:t>
            </a:r>
          </a:p>
          <a:p>
            <a:pPr>
              <a:buFont typeface="Wingdings" pitchFamily="2" charset="2"/>
              <a:buChar char="v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কর্মীদের প্রশ্ন করার সুযোগ দেন।</a:t>
            </a:r>
          </a:p>
          <a:p>
            <a:pPr>
              <a:buFont typeface="Wingdings" pitchFamily="2" charset="2"/>
              <a:buChar char="v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কর্মীরা প্রশ্ন করলে তার জবাব দেন।</a:t>
            </a:r>
          </a:p>
          <a:p>
            <a:pPr>
              <a:buFont typeface="Wingdings" pitchFamily="2" charset="2"/>
              <a:buChar char="v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কর্মীদের জবাবদিহিতা আশা করেন।</a:t>
            </a:r>
          </a:p>
          <a:p>
            <a:pPr>
              <a:buFont typeface="Wingdings" pitchFamily="2" charset="2"/>
              <a:buChar char="v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কর্মীদের নিকট জবাবদিহি করেন।</a:t>
            </a:r>
          </a:p>
          <a:p>
            <a:pPr>
              <a:buFont typeface="Wingdings" pitchFamily="2" charset="2"/>
              <a:buChar char="v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কর্মীরা নিজেদের প্রতিষ্ঠানের অংশ মনে করেন।</a:t>
            </a:r>
          </a:p>
          <a:p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images-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4436871"/>
            <a:ext cx="333375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images-3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600" y="1828800"/>
            <a:ext cx="3392424" cy="2446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cc 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" y="0"/>
            <a:ext cx="12707257" cy="77724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" name="Rectangle 2"/>
          <p:cNvSpPr/>
          <p:nvPr/>
        </p:nvSpPr>
        <p:spPr>
          <a:xfrm>
            <a:off x="3124200" y="533400"/>
            <a:ext cx="5486400" cy="69088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algn="ctr"/>
            <a:r>
              <a:rPr lang="bn-BD" sz="6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স্বৈরতান্ত্রিক নেতৃত্ব</a:t>
            </a:r>
            <a:endParaRPr lang="en-US" sz="69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1600200"/>
            <a:ext cx="6629400" cy="533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বৈশিষ্ট্যঃ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নেতা শুধু আদেশ করেন, জবাবদিহি 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 না।</a:t>
            </a:r>
          </a:p>
          <a:p>
            <a:pPr>
              <a:buFont typeface="Wingdings" pitchFamily="2" charset="2"/>
              <a:buChar char="v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সম্পুর্ণভাবে নিজের ক্ষমতা ও সামর্থ্যের 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 নির্ভর করেন।</a:t>
            </a:r>
          </a:p>
          <a:p>
            <a:pPr>
              <a:buFont typeface="Wingdings" pitchFamily="2" charset="2"/>
              <a:buChar char="v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কর্মীদের সামর্থ্যের উপর আস্থা রাখেন না।</a:t>
            </a:r>
          </a:p>
          <a:p>
            <a:pPr>
              <a:buFont typeface="Wingdings" pitchFamily="2" charset="2"/>
              <a:buChar char="v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কর্মীদের মতামত/পরামর্শ গ্রহণ করেন না।</a:t>
            </a:r>
          </a:p>
          <a:p>
            <a:pPr>
              <a:buFont typeface="Wingdings" pitchFamily="2" charset="2"/>
              <a:buChar char="v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কর্মীদের নেতিবাচক মনোভাব পোষণ করেন।</a:t>
            </a:r>
          </a:p>
          <a:p>
            <a:pPr>
              <a:buFont typeface="Wingdings" pitchFamily="2" charset="2"/>
              <a:buChar char="v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কর্মীদের সবসময় চাপের মুখে রাখেন।</a:t>
            </a:r>
          </a:p>
          <a:p>
            <a:pPr>
              <a:buFont typeface="Wingdings" pitchFamily="2" charset="2"/>
              <a:buChar char="v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কর্মীদের নিকট জবাবদিহি করেন।</a:t>
            </a:r>
          </a:p>
          <a:p>
            <a:pPr>
              <a:buFont typeface="Wingdings" pitchFamily="2" charset="2"/>
              <a:buChar char="v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কর্মীরা প্রতিষ্ঠানকে নিজেদের ভাবতে পারেন না।</a:t>
            </a:r>
          </a:p>
          <a:p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images-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1828800"/>
            <a:ext cx="3581400" cy="2119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images-3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4191000"/>
            <a:ext cx="362712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cc 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" y="0"/>
            <a:ext cx="12707257" cy="77724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" name="Rectangle 2"/>
          <p:cNvSpPr/>
          <p:nvPr/>
        </p:nvSpPr>
        <p:spPr>
          <a:xfrm>
            <a:off x="3657600" y="528320"/>
            <a:ext cx="4373880" cy="69088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r>
              <a:rPr lang="bn-BD" sz="6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মুক্ত নেতৃত্ব</a:t>
            </a:r>
            <a:endParaRPr lang="en-US" sz="69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1508760"/>
            <a:ext cx="6781800" cy="5161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বৈশিষ্ট্যঃ</a:t>
            </a:r>
          </a:p>
          <a:p>
            <a:pPr>
              <a:buFont typeface="Wingdings" pitchFamily="2" charset="2"/>
              <a:buChar char="v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নেতা-কর্মীদের উপর দায়িত্ব দিয়ে নিশিন্ত থাকেন।</a:t>
            </a:r>
          </a:p>
          <a:p>
            <a:pPr>
              <a:buFont typeface="Wingdings" pitchFamily="2" charset="2"/>
              <a:buChar char="v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নিজে কাজ করতে পছন্দ করেন না এবং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আগ্রহী নন।</a:t>
            </a:r>
          </a:p>
          <a:p>
            <a:pPr>
              <a:buFont typeface="Wingdings" pitchFamily="2" charset="2"/>
              <a:buChar char="v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কর্মীদের উপর সুনির্দিষ্ট আদেশ দেন না।</a:t>
            </a:r>
          </a:p>
          <a:p>
            <a:pPr>
              <a:buFont typeface="Wingdings" pitchFamily="2" charset="2"/>
              <a:buChar char="v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কর্মীদের জবাবদিহিতা আদায় করেন না।</a:t>
            </a:r>
          </a:p>
          <a:p>
            <a:pPr>
              <a:buFont typeface="Wingdings" pitchFamily="2" charset="2"/>
              <a:buChar char="v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কর্মীরা নিজেদের ইচ্ছামতো কাজ করে থাকে।</a:t>
            </a:r>
          </a:p>
          <a:p>
            <a:pPr>
              <a:buFont typeface="Wingdings" pitchFamily="2" charset="2"/>
              <a:buChar char="v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সিদ্ধান্ত গ্রহণে সময় বেশি লাগে।</a:t>
            </a:r>
          </a:p>
          <a:p>
            <a:pPr>
              <a:buFont typeface="Wingdings" pitchFamily="2" charset="2"/>
              <a:buChar char="v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প্রতিষ্ঠানের সাফল্য নির্ভর করে ভালো 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আন্তঃব্যক্তিক সম্পর্ক ও দলীয় কাজের উপর।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ndex-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6997" y="4343400"/>
            <a:ext cx="4160519" cy="2072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images-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6997" y="1621403"/>
            <a:ext cx="4041603" cy="2264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cc 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" y="0"/>
            <a:ext cx="12707257" cy="77724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" name="Rectangle 2"/>
          <p:cNvSpPr/>
          <p:nvPr/>
        </p:nvSpPr>
        <p:spPr>
          <a:xfrm>
            <a:off x="3048000" y="609600"/>
            <a:ext cx="5562600" cy="69088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আমলাতান্ত্রিক নেতৃত্ব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1529080"/>
            <a:ext cx="10972800" cy="2357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>
            <a:prstTxWarp prst="textPlain">
              <a:avLst/>
            </a:prstTxWarp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বৈশিষ্ট্যঃ</a:t>
            </a:r>
          </a:p>
          <a:p>
            <a:pPr>
              <a:buFont typeface="Wingdings" pitchFamily="2" charset="2"/>
              <a:buChar char="v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নেতা-কর্মীদের আদেশ দিয়ে কাজ আদায় করে নেন।</a:t>
            </a:r>
          </a:p>
          <a:p>
            <a:pPr>
              <a:buFont typeface="Wingdings" pitchFamily="2" charset="2"/>
              <a:buChar char="v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কর্মীরা নেতার চেয়ে আদর্শকে বড় করে দেখেন এবং পালন করতে বাধ্য থাকেন।</a:t>
            </a:r>
          </a:p>
          <a:p>
            <a:pPr>
              <a:buFont typeface="Wingdings" pitchFamily="2" charset="2"/>
              <a:buChar char="v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সর্বদা নিয়মমাফিক দায়িত্ব পালন করতে হয়।</a:t>
            </a:r>
          </a:p>
          <a:p>
            <a:pPr>
              <a:buFont typeface="Wingdings" pitchFamily="2" charset="2"/>
              <a:buChar char="v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নেতার চেয়ে নেতার আদেশ এবং ব্যক্তিগত সম্পর্কের চেয়ে শৃংখলা বেশি গুরুত্বপুর্ণ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241703"/>
            <a:ext cx="4560209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4241703"/>
            <a:ext cx="4580640" cy="2621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cc 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" y="0"/>
            <a:ext cx="12707257" cy="77724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7" name="Flowchart: Alternate Process 6"/>
          <p:cNvSpPr/>
          <p:nvPr/>
        </p:nvSpPr>
        <p:spPr>
          <a:xfrm>
            <a:off x="4343400" y="511852"/>
            <a:ext cx="3489960" cy="547580"/>
          </a:xfrm>
          <a:prstGeom prst="flowChartAlternateProcess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17554" tIns="58776" rIns="117554" bIns="58776" rtlCol="0" anchor="ctr">
            <a:prstTxWarp prst="textPlain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E:\New Picture Down\Picture1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447800"/>
            <a:ext cx="4240530" cy="3505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914399" y="5334000"/>
            <a:ext cx="10972800" cy="1574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spcBef>
                <a:spcPts val="450"/>
              </a:spcBef>
              <a:spcAft>
                <a:spcPts val="450"/>
              </a:spcAft>
              <a:buFont typeface="+mj-lt"/>
              <a:buAutoNum type="arabicPeriod"/>
            </a:pPr>
            <a:r>
              <a:rPr lang="bn-BD" sz="4400" b="1" dirty="0">
                <a:latin typeface="NikoshBAN" pitchFamily="2" charset="0"/>
                <a:cs typeface="NikoshBAN" pitchFamily="2" charset="0"/>
              </a:rPr>
              <a:t>গণতান্ত্রিক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নেতৃ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ত্বের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বৈশিষ্ঠ্য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4400" dirty="0">
              <a:solidFill>
                <a:srgbClr val="1D2129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spcBef>
                <a:spcPts val="450"/>
              </a:spcBef>
              <a:spcAft>
                <a:spcPts val="450"/>
              </a:spcAft>
              <a:buFont typeface="+mj-lt"/>
              <a:buAutoNum type="arabicPeriod"/>
            </a:pPr>
            <a:r>
              <a:rPr lang="en-US" sz="4400" dirty="0" smtClean="0">
                <a:solidFill>
                  <a:srgbClr val="1D2129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মুক্ত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নেতৃ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ত্বের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বৈশিষ্ঠ্য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4400" dirty="0">
              <a:solidFill>
                <a:srgbClr val="1D2129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cc 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" y="0"/>
            <a:ext cx="12707257" cy="77724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8" name="TextBox 1" descr="Water droplets"/>
          <p:cNvSpPr>
            <a:spLocks noChangeArrowheads="1"/>
          </p:cNvSpPr>
          <p:nvPr/>
        </p:nvSpPr>
        <p:spPr bwMode="auto">
          <a:xfrm>
            <a:off x="4191000" y="304800"/>
            <a:ext cx="3352800" cy="923464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 lIns="116625" tIns="58312" rIns="116625" bIns="58312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5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383360"/>
            <a:ext cx="4419599" cy="32961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ounded Rectangle 5" descr="Wallpaper04935"/>
          <p:cNvSpPr>
            <a:spLocks noChangeArrowheads="1"/>
          </p:cNvSpPr>
          <p:nvPr/>
        </p:nvSpPr>
        <p:spPr bwMode="auto">
          <a:xfrm>
            <a:off x="838201" y="5181600"/>
            <a:ext cx="9144000" cy="1600200"/>
          </a:xfrm>
          <a:prstGeom prst="roundRect">
            <a:avLst>
              <a:gd name="adj" fmla="val 28491"/>
            </a:avLst>
          </a:prstGeom>
          <a:noFill/>
          <a:ln w="25400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16625" tIns="58312" rIns="116625" bIns="58312" anchor="ctr"/>
          <a:lstStyle/>
          <a:p>
            <a:pPr marL="914400" indent="-914400" algn="just">
              <a:buFont typeface="+mj-lt"/>
              <a:buAutoNum type="arabicPeriod"/>
            </a:pP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তোমার মতে কোনটি উত্তম নেতৃত্ব এবং কেন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914400" indent="-914400" algn="just">
              <a:buFont typeface="+mj-lt"/>
              <a:buAutoNum type="arabicPeriod"/>
            </a:pP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 ধরনের নেতৃত্ব তোমার অপছন্দনীয়? কেন?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cc 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" y="0"/>
            <a:ext cx="12707257" cy="77724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1" name="TextBox 1" descr="Purple mesh"/>
          <p:cNvSpPr>
            <a:spLocks noChangeArrowheads="1"/>
          </p:cNvSpPr>
          <p:nvPr/>
        </p:nvSpPr>
        <p:spPr bwMode="auto">
          <a:xfrm>
            <a:off x="4684713" y="462756"/>
            <a:ext cx="2287058" cy="689727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117564" tIns="58782" rIns="117564" bIns="58782"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4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Untitled-1589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2242" y="1467219"/>
            <a:ext cx="4572000" cy="30491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Flowchart: Alternate Process 7"/>
          <p:cNvSpPr/>
          <p:nvPr/>
        </p:nvSpPr>
        <p:spPr>
          <a:xfrm>
            <a:off x="1331913" y="5950436"/>
            <a:ext cx="6705600" cy="457200"/>
          </a:xfrm>
          <a:prstGeom prst="flowChartAlternateProcess">
            <a:avLst/>
          </a:prstGeom>
          <a:noFill/>
          <a:ln w="3810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marL="661300" indent="-661300" algn="just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নেতৃত্বকে কয় শ্রেণিতে ভাগ করা যায়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1219200" y="5181600"/>
            <a:ext cx="6248401" cy="344268"/>
          </a:xfrm>
          <a:prstGeom prst="flowChartAlternateProcess">
            <a:avLst/>
          </a:prstGeom>
          <a:noFill/>
          <a:ln w="381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marL="440867" indent="-440867"/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1.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আদর্শ নেতার গুণাবলি কয়টি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82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cc 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" y="0"/>
            <a:ext cx="12707257" cy="77724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" name="Flowchart: Alternate Process 2"/>
          <p:cNvSpPr/>
          <p:nvPr/>
        </p:nvSpPr>
        <p:spPr>
          <a:xfrm>
            <a:off x="4648200" y="609600"/>
            <a:ext cx="2362200" cy="914400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>
            <a:prstTxWarp prst="textPlain">
              <a:avLst/>
            </a:prstTxWarp>
          </a:bodyPr>
          <a:lstStyle/>
          <a:p>
            <a:pPr algn="ctr"/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16617" y="3733800"/>
            <a:ext cx="4189788" cy="319647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17564" tIns="58782" rIns="117564" bIns="58782" rtlCol="0">
            <a:spAutoFit/>
          </a:bodyPr>
          <a:lstStyle/>
          <a:p>
            <a:pPr algn="ctr"/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উদ্যোগ</a:t>
            </a:r>
            <a:endParaRPr lang="bn-BD" sz="4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দশম</a:t>
            </a:r>
            <a:endParaRPr lang="bn-BD" sz="4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অষ্টম</a:t>
            </a:r>
            <a:endParaRPr lang="en-US" sz="4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শিরোনামঃ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নেতৃত্ব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bn-BD" sz="4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সময়ঃ ৫০মি</a:t>
            </a:r>
            <a:endParaRPr lang="bn-BD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676400"/>
            <a:ext cx="1659023" cy="1880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picture-73310-14409625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1828800"/>
            <a:ext cx="2045019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037772" y="3770055"/>
            <a:ext cx="57440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72">
              <a:spcBef>
                <a:spcPct val="0"/>
              </a:spcBef>
              <a:defRPr/>
            </a:pP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হারুনর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রশীদ</a:t>
            </a:r>
            <a:endParaRPr lang="bn-BD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NikoshBAN" panose="02000000000000000000" pitchFamily="2" charset="0"/>
            </a:endParaRPr>
          </a:p>
          <a:p>
            <a:pPr defTabSz="457172">
              <a:spcBef>
                <a:spcPct val="0"/>
              </a:spcBef>
              <a:defRPr/>
            </a:pP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bn-BD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57172">
              <a:spcBef>
                <a:spcPct val="0"/>
              </a:spcBef>
              <a:defRPr/>
            </a:pP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মালেকা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মমতাজ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57172">
              <a:spcBef>
                <a:spcPct val="0"/>
              </a:spcBef>
              <a:defRPr/>
            </a:pP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ছোটরা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আদর্শসদর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57172">
              <a:spcBef>
                <a:spcPct val="0"/>
              </a:spcBef>
              <a:defRPr/>
            </a:pP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০১৮৭১১১৭৩০৮</a:t>
            </a:r>
          </a:p>
        </p:txBody>
      </p:sp>
    </p:spTree>
    <p:extLst>
      <p:ext uri="{BB962C8B-B14F-4D97-AF65-F5344CB8AC3E}">
        <p14:creationId xmlns:p14="http://schemas.microsoft.com/office/powerpoint/2010/main" val="391382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cc 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" y="0"/>
            <a:ext cx="12707257" cy="77724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8" name="TextBox 1"/>
          <p:cNvSpPr>
            <a:spLocks noChangeArrowheads="1"/>
          </p:cNvSpPr>
          <p:nvPr/>
        </p:nvSpPr>
        <p:spPr bwMode="auto">
          <a:xfrm>
            <a:off x="4358640" y="442782"/>
            <a:ext cx="3398520" cy="638436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lIns="117564" tIns="58782" rIns="117564" bIns="58782"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5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5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images ncc-0017   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1447801"/>
            <a:ext cx="4724400" cy="35051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1" descr="Purple mesh"/>
          <p:cNvSpPr>
            <a:spLocks noChangeArrowheads="1"/>
          </p:cNvSpPr>
          <p:nvPr/>
        </p:nvSpPr>
        <p:spPr bwMode="auto">
          <a:xfrm>
            <a:off x="762000" y="5592366"/>
            <a:ext cx="10363200" cy="1006134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117564" tIns="58782" rIns="117564" bIns="58782">
            <a:prstTxWarp prst="textPlain">
              <a:avLst/>
            </a:prstTxWarp>
            <a:spAutoFit/>
          </a:bodyPr>
          <a:lstStyle/>
          <a:p>
            <a:pPr marL="742950" indent="-742950" algn="just">
              <a:buFont typeface="+mj-lt"/>
              <a:buAutoNum type="arabicPeriod"/>
            </a:pP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 ধরনের নেতৃত্বের সুবিধা গুলি উল্লেখ কর।</a:t>
            </a:r>
            <a:endParaRPr lang="en-US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42950" indent="-742950" algn="just">
              <a:buFont typeface="+mj-lt"/>
              <a:buAutoNum type="arabicPeriod"/>
            </a:pP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 ধরনের নেতৃত্বের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অসুবিধা গুলি উল্লেখ কর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cc 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" y="0"/>
            <a:ext cx="12707257" cy="77724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11810999" cy="579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ound Single Corner Rectangle 4"/>
          <p:cNvSpPr/>
          <p:nvPr/>
        </p:nvSpPr>
        <p:spPr>
          <a:xfrm>
            <a:off x="1181099" y="6172200"/>
            <a:ext cx="10439400" cy="1038860"/>
          </a:xfrm>
          <a:prstGeom prst="flowChartAlternateProcess">
            <a:avLst/>
          </a:prstGeom>
          <a:noFill/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7564" tIns="58782" rIns="117564" bIns="58782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n-US" sz="36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36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36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36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sz="36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36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করছি</a:t>
            </a:r>
            <a:endParaRPr lang="en-US" sz="3600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50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cc 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" y="0"/>
            <a:ext cx="12707257" cy="77724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084" y="1646283"/>
            <a:ext cx="4505325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597153"/>
            <a:ext cx="4419600" cy="2553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479940" y="685800"/>
            <a:ext cx="7854271" cy="52536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0" y="5943600"/>
            <a:ext cx="10134600" cy="570131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>
                <a:ln w="0"/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600" dirty="0">
                <a:ln w="0"/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IN" sz="3600" dirty="0">
                <a:ln w="0"/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যোগ্য নেতার</a:t>
            </a:r>
            <a:r>
              <a:rPr lang="en-US" sz="3600" dirty="0">
                <a:ln w="0"/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IN" sz="3600" dirty="0">
                <a:ln w="0"/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3600" dirty="0">
                <a:ln w="0"/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IN" sz="3600" dirty="0" smtClean="0">
                <a:ln w="0"/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600" dirty="0" smtClean="0">
                <a:ln w="0"/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ln w="0"/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38011" y="4605936"/>
            <a:ext cx="7696200" cy="70788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as-IN" sz="4000" b="1" dirty="0" smtClean="0">
                <a:ln/>
                <a:solidFill>
                  <a:schemeClr val="accent4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n/>
                <a:solidFill>
                  <a:schemeClr val="accent4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en-US" sz="4000" b="1" dirty="0" smtClean="0">
                <a:ln/>
                <a:solidFill>
                  <a:schemeClr val="accent4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4000" b="1" dirty="0" smtClean="0">
                <a:ln/>
                <a:solidFill>
                  <a:schemeClr val="accent4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 </a:t>
            </a:r>
            <a:r>
              <a:rPr lang="bn-IN" sz="4000" b="1" dirty="0">
                <a:ln/>
                <a:solidFill>
                  <a:schemeClr val="accent4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কাজে আসা এবং কাজ সম্পন্ন করা</a:t>
            </a:r>
            <a:endParaRPr lang="en-US" sz="4000" b="1" dirty="0">
              <a:ln/>
              <a:solidFill>
                <a:schemeClr val="accent4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92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cc 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43" y="-6927"/>
            <a:ext cx="12707257" cy="77724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89285"/>
            <a:ext cx="5029200" cy="2719958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568500"/>
            <a:ext cx="4800600" cy="2719958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479940" y="685800"/>
            <a:ext cx="7854271" cy="52536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6799" y="6019800"/>
            <a:ext cx="10668000" cy="722531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as-IN" sz="3600" dirty="0">
                <a:ln w="0"/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একজন আদর্শ নেতার বৈশিষ্ট্য </a:t>
            </a:r>
            <a:r>
              <a:rPr lang="as-IN" sz="3600" dirty="0" smtClean="0">
                <a:ln w="0"/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n w="0"/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n w="0"/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52211" y="4830744"/>
            <a:ext cx="8382000" cy="70788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as-IN" sz="4000" b="1" dirty="0" smtClean="0">
                <a:ln w="0"/>
                <a:solidFill>
                  <a:schemeClr val="accent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0"/>
                <a:solidFill>
                  <a:schemeClr val="accent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সুষ্ঠু নেতৃত্ব একটি বিশেষ গুণ</a:t>
            </a:r>
            <a:r>
              <a:rPr lang="as-IN" sz="4000" b="1" dirty="0" smtClean="0">
                <a:ln w="0"/>
                <a:solidFill>
                  <a:schemeClr val="accent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n w="0"/>
              <a:solidFill>
                <a:schemeClr val="accent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8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cc 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" y="0"/>
            <a:ext cx="12707257" cy="77724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2" name="Picture 11" descr="index-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1629596"/>
            <a:ext cx="4922520" cy="2625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index-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1600200"/>
            <a:ext cx="5017226" cy="2637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2479940" y="685800"/>
            <a:ext cx="7854271" cy="52536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0" y="5791200"/>
            <a:ext cx="10134600" cy="722531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বোধ যোগ্য নেতৃত্বের অন্যতম </a:t>
            </a:r>
            <a:r>
              <a:rPr lang="as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67000" y="4623629"/>
            <a:ext cx="5943600" cy="70788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as-IN" sz="4000" dirty="0" smtClean="0">
                <a:ln w="0"/>
                <a:solidFill>
                  <a:schemeClr val="accent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n w="0"/>
                <a:solidFill>
                  <a:schemeClr val="accent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অভিজ্ঞতা ও </a:t>
            </a:r>
            <a:r>
              <a:rPr lang="as-IN" sz="4000" dirty="0" smtClean="0">
                <a:ln w="0"/>
                <a:solidFill>
                  <a:schemeClr val="accent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endParaRPr lang="en-US" sz="4000" dirty="0">
              <a:ln w="0"/>
              <a:solidFill>
                <a:schemeClr val="accent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65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cc 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" y="0"/>
            <a:ext cx="12707257" cy="77724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1730046"/>
            <a:ext cx="4876800" cy="2608141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4" r="9952"/>
          <a:stretch/>
        </p:blipFill>
        <p:spPr>
          <a:xfrm>
            <a:off x="6781800" y="1680919"/>
            <a:ext cx="4724400" cy="2637494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479940" y="685800"/>
            <a:ext cx="7854271" cy="52536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9200" y="5936970"/>
            <a:ext cx="10134600" cy="722531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as-IN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নেতার </a:t>
            </a:r>
            <a:r>
              <a:rPr lang="as-IN" sz="3600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600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07026" y="4747193"/>
            <a:ext cx="5943600" cy="70788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as-IN" sz="4000" dirty="0" smtClean="0">
                <a:ln w="0"/>
                <a:solidFill>
                  <a:schemeClr val="accent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n w="0"/>
                <a:solidFill>
                  <a:schemeClr val="accent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নেতার বৈশিষ্ট্য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 smtClean="0">
                <a:ln w="0"/>
                <a:solidFill>
                  <a:schemeClr val="accent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 </a:t>
            </a:r>
            <a:r>
              <a:rPr lang="as-IN" sz="4000" dirty="0">
                <a:ln w="0"/>
                <a:solidFill>
                  <a:schemeClr val="accent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নেতৃত্ব।</a:t>
            </a:r>
            <a:endParaRPr lang="en-US" sz="4000" dirty="0">
              <a:ln w="0"/>
              <a:solidFill>
                <a:schemeClr val="accent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67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cc 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" y="0"/>
            <a:ext cx="12707257" cy="77724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HARUNSIR\Downloads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1" y="685800"/>
            <a:ext cx="5943600" cy="4114800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6" name="Flowchart: Alternate Process 5"/>
          <p:cNvSpPr/>
          <p:nvPr/>
        </p:nvSpPr>
        <p:spPr>
          <a:xfrm>
            <a:off x="3047999" y="5715000"/>
            <a:ext cx="6705600" cy="990600"/>
          </a:xfrm>
          <a:prstGeom prst="flowChartAlternateProcess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17564" tIns="58782" rIns="117564" bIns="58782" anchor="ctr"/>
          <a:lstStyle/>
          <a:p>
            <a:pPr algn="ctr">
              <a:defRPr/>
            </a:pPr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115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নেতৃত্ব</a:t>
            </a:r>
            <a:r>
              <a:rPr lang="bn-BD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1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79174"/>
            <a:ext cx="5334000" cy="4121426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cc 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" y="0"/>
            <a:ext cx="12707257" cy="77724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Picture 2" descr="F:\New Upload Image\unnamed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12344400" cy="723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1" descr="Wallpaper04935"/>
          <p:cNvSpPr>
            <a:spLocks noChangeArrowheads="1"/>
          </p:cNvSpPr>
          <p:nvPr/>
        </p:nvSpPr>
        <p:spPr bwMode="auto">
          <a:xfrm>
            <a:off x="3840480" y="685800"/>
            <a:ext cx="3474720" cy="745664"/>
          </a:xfrm>
          <a:prstGeom prst="roundRect">
            <a:avLst>
              <a:gd name="adj" fmla="val 16667"/>
            </a:avLst>
          </a:prstGeom>
          <a:noFill/>
          <a:ln w="28575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117564" tIns="58782" rIns="117564" bIns="58782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1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1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2366062"/>
            <a:ext cx="5537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3480721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 । </a:t>
            </a:r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নেতৃত্ব কি তা বলতে </a:t>
            </a:r>
            <a:r>
              <a:rPr lang="bn-IN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পারবে।</a:t>
            </a:r>
            <a:endParaRPr lang="bn-BD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0" y="5159514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 নেতার গুণাবলি ব্যাখ্যা করতে </a:t>
            </a:r>
            <a:r>
              <a:rPr lang="bn-IN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পারবে।</a:t>
            </a:r>
            <a:endParaRPr lang="bn-BD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6800" y="4321314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নেতৃত্বের শ্রেণি বিন্যাস করতে পারবে।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cc 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707257" cy="77724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" name="Rectangle 2"/>
          <p:cNvSpPr/>
          <p:nvPr/>
        </p:nvSpPr>
        <p:spPr>
          <a:xfrm>
            <a:off x="1107913" y="3610574"/>
            <a:ext cx="9525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নেতৃত্ব হচ্ছে উদ্দেশ্য অর্জনকে সামনে রেখে কাজ সম্পাদনে  কর্মীদের উৎসাহিত করার গুণ ও কৌশল।</a:t>
            </a:r>
            <a:endParaRPr lang="en-US" sz="32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00600" y="413385"/>
            <a:ext cx="2706190" cy="54233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bn-BD" sz="54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নেতৃত্ব</a:t>
            </a:r>
            <a:r>
              <a:rPr lang="en-US" sz="54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54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Picture 5" descr="C:\Users\HARUNSIR\Downloads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143000"/>
            <a:ext cx="4256662" cy="2485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Picture10000000000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199" y="1143000"/>
            <a:ext cx="4010299" cy="2485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838200" y="4687792"/>
            <a:ext cx="11049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যেকোনো পরিস্থিতিকে বিশ্লেষণ করে দ্রুততম সময়ে পরবর্তী পদক্ষেপ গ্রহণের ক্ষমতা থাকতে হবে </a:t>
            </a:r>
            <a:r>
              <a:rPr lang="as-IN" sz="3200" b="1" dirty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নেতার</a:t>
            </a:r>
            <a:r>
              <a:rPr lang="as-IN" sz="32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সিদ্ধান্ত নিতে ... যেকোনো বিষয়ে তার কিংবা তার সহকর্মীদের কাছে আসা যেকোনো কথা, যেকোনো বার্তা বা যেকোনো ব্যাপার জানার সাথে সাথেই সেটার প্রতিক্রিয়া জানানো সফল </a:t>
            </a:r>
            <a:r>
              <a:rPr lang="as-IN" sz="3200" b="1" dirty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নেতার বৈশিষ্ট্য</a:t>
            </a:r>
            <a:r>
              <a:rPr lang="as-IN" sz="32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নয়। প্রথমে তাকে ... অভিজ্ঞতা ও পর্যবেক্ষণের ফলে যে বোধ জন্মায় সেই বোধ </a:t>
            </a:r>
            <a:r>
              <a:rPr lang="as-IN" sz="3200" b="1" dirty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যোগ্য</a:t>
            </a:r>
            <a:r>
              <a:rPr lang="as-IN" sz="32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নেতৃত্বের অন্যতম গুণ।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543</Words>
  <Application>Microsoft Office PowerPoint</Application>
  <PresentationFormat>Custom</PresentationFormat>
  <Paragraphs>107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NikoshBAN</vt:lpstr>
      <vt:lpstr>SutonnyMJ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Walton</dc:creator>
  <cp:lastModifiedBy>NAYEM NIHAD NCC</cp:lastModifiedBy>
  <cp:revision>71</cp:revision>
  <dcterms:created xsi:type="dcterms:W3CDTF">2018-12-08T18:48:40Z</dcterms:created>
  <dcterms:modified xsi:type="dcterms:W3CDTF">2020-07-19T14:37:44Z</dcterms:modified>
</cp:coreProperties>
</file>