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9" r:id="rId3"/>
    <p:sldId id="256" r:id="rId4"/>
    <p:sldId id="280" r:id="rId5"/>
    <p:sldId id="279" r:id="rId6"/>
    <p:sldId id="269" r:id="rId7"/>
    <p:sldId id="272" r:id="rId8"/>
    <p:sldId id="275" r:id="rId9"/>
    <p:sldId id="285" r:id="rId10"/>
    <p:sldId id="290" r:id="rId11"/>
    <p:sldId id="282" r:id="rId12"/>
    <p:sldId id="284" r:id="rId13"/>
    <p:sldId id="286" r:id="rId14"/>
    <p:sldId id="287" r:id="rId15"/>
    <p:sldId id="288" r:id="rId16"/>
    <p:sldId id="289" r:id="rId17"/>
    <p:sldId id="258" r:id="rId18"/>
    <p:sldId id="277" r:id="rId19"/>
    <p:sldId id="262" r:id="rId20"/>
    <p:sldId id="265"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63" autoAdjust="0"/>
    <p:restoredTop sz="94660"/>
  </p:normalViewPr>
  <p:slideViewPr>
    <p:cSldViewPr snapToGrid="0">
      <p:cViewPr varScale="1">
        <p:scale>
          <a:sx n="68" d="100"/>
          <a:sy n="68" d="100"/>
        </p:scale>
        <p:origin x="-792" y="-96"/>
      </p:cViewPr>
      <p:guideLst>
        <p:guide orient="horz" pos="2160"/>
        <p:guide pos="3840"/>
      </p:guideLst>
    </p:cSldViewPr>
  </p:slideViewPr>
  <p:notesTextViewPr>
    <p:cViewPr>
      <p:scale>
        <a:sx n="1" d="1"/>
        <a:sy n="1" d="1"/>
      </p:scale>
      <p:origin x="0" y="0"/>
    </p:cViewPr>
  </p:notesTextViewPr>
  <p:sorterViewPr>
    <p:cViewPr>
      <p:scale>
        <a:sx n="34" d="100"/>
        <a:sy n="34"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0B33DE-1124-4F18-AA66-E2AE3316727F}"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0B33DE-1124-4F18-AA66-E2AE3316727F}"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0B33DE-1124-4F18-AA66-E2AE3316727F}"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0B33DE-1124-4F18-AA66-E2AE3316727F}"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B33DE-1124-4F18-AA66-E2AE3316727F}"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0B33DE-1124-4F18-AA66-E2AE3316727F}"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0B33DE-1124-4F18-AA66-E2AE3316727F}" type="datetimeFigureOut">
              <a:rPr lang="en-US" smtClean="0"/>
              <a:pPr/>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0B33DE-1124-4F18-AA66-E2AE3316727F}" type="datetimeFigureOut">
              <a:rPr lang="en-US" smtClean="0"/>
              <a:pPr/>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B33DE-1124-4F18-AA66-E2AE3316727F}" type="datetimeFigureOut">
              <a:rPr lang="en-US" smtClean="0"/>
              <a:pPr/>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B33DE-1124-4F18-AA66-E2AE3316727F}"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B33DE-1124-4F18-AA66-E2AE3316727F}"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FFBD9-6C4B-473E-B883-82B584A1CA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B33DE-1124-4F18-AA66-E2AE3316727F}" type="datetimeFigureOut">
              <a:rPr lang="en-US" smtClean="0"/>
              <a:pPr/>
              <a:t>7/20/2020</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FFBD9-6C4B-473E-B883-82B584A1CA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4.jpeg"/></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4.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188795" y="1223890"/>
            <a:ext cx="7286820" cy="3835003"/>
          </a:xfrm>
          <a:prstGeom prst="rect">
            <a:avLst/>
          </a:prstGeom>
        </p:spPr>
      </p:pic>
      <p:sp>
        <p:nvSpPr>
          <p:cNvPr id="3" name="TextBox 2"/>
          <p:cNvSpPr txBox="1"/>
          <p:nvPr/>
        </p:nvSpPr>
        <p:spPr>
          <a:xfrm>
            <a:off x="0" y="0"/>
            <a:ext cx="8426548" cy="3046988"/>
          </a:xfrm>
          <a:prstGeom prst="rect">
            <a:avLst/>
          </a:prstGeom>
          <a:noFill/>
        </p:spPr>
        <p:txBody>
          <a:bodyPr wrap="square" rtlCol="0">
            <a:spAutoFit/>
          </a:bodyPr>
          <a:lstStyle/>
          <a:p>
            <a:pPr algn="ctr"/>
            <a:r>
              <a:rPr lang="bn-BD" sz="9600" b="1" dirty="0" smtClean="0">
                <a:solidFill>
                  <a:srgbClr val="7030A0"/>
                </a:solidFill>
                <a:latin typeface="NikoshBAN" panose="02000000000000000000" pitchFamily="2" charset="0"/>
                <a:cs typeface="NikoshBAN" panose="02000000000000000000" pitchFamily="2" charset="0"/>
              </a:rPr>
              <a:t>আজকের ক্লাসে</a:t>
            </a:r>
          </a:p>
          <a:p>
            <a:pPr algn="ctr"/>
            <a:endParaRPr lang="en-US" sz="9600" dirty="0">
              <a:solidFill>
                <a:srgbClr val="7030A0"/>
              </a:solidFill>
              <a:latin typeface="NikoshBAN" panose="02000000000000000000" pitchFamily="2" charset="0"/>
              <a:cs typeface="NikoshBAN" panose="02000000000000000000" pitchFamily="2" charset="0"/>
            </a:endParaRPr>
          </a:p>
        </p:txBody>
      </p:sp>
      <p:sp>
        <p:nvSpPr>
          <p:cNvPr id="4" name="TextBox 3"/>
          <p:cNvSpPr txBox="1"/>
          <p:nvPr/>
        </p:nvSpPr>
        <p:spPr>
          <a:xfrm>
            <a:off x="6865035" y="5078437"/>
            <a:ext cx="3559126" cy="1569660"/>
          </a:xfrm>
          <a:prstGeom prst="rect">
            <a:avLst/>
          </a:prstGeom>
          <a:noFill/>
        </p:spPr>
        <p:txBody>
          <a:bodyPr wrap="square" rtlCol="0">
            <a:spAutoFit/>
          </a:bodyPr>
          <a:lstStyle/>
          <a:p>
            <a:r>
              <a:rPr lang="bn-BD" sz="9600" b="1" dirty="0" smtClean="0">
                <a:solidFill>
                  <a:srgbClr val="7030A0"/>
                </a:solidFill>
              </a:rPr>
              <a:t>স্বাগত</a:t>
            </a:r>
            <a:endParaRPr lang="en-GB" sz="9600" b="1" dirty="0">
              <a:solidFill>
                <a:srgbClr val="7030A0"/>
              </a:solidFill>
            </a:endParaRPr>
          </a:p>
        </p:txBody>
      </p:sp>
    </p:spTree>
    <p:extLst>
      <p:ext uri="{BB962C8B-B14F-4D97-AF65-F5344CB8AC3E}">
        <p14:creationId xmlns="" xmlns:p14="http://schemas.microsoft.com/office/powerpoint/2010/main" val="2408248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উকিল১.jpg"/>
          <p:cNvPicPr>
            <a:picLocks noChangeAspect="1"/>
          </p:cNvPicPr>
          <p:nvPr/>
        </p:nvPicPr>
        <p:blipFill>
          <a:blip r:embed="rId2"/>
          <a:stretch>
            <a:fillRect/>
          </a:stretch>
        </p:blipFill>
        <p:spPr>
          <a:xfrm>
            <a:off x="295422" y="196947"/>
            <a:ext cx="4620651" cy="3530991"/>
          </a:xfrm>
          <a:prstGeom prst="rect">
            <a:avLst/>
          </a:prstGeom>
        </p:spPr>
      </p:pic>
      <p:pic>
        <p:nvPicPr>
          <p:cNvPr id="3" name="Picture 2" descr="উকিল.jpg"/>
          <p:cNvPicPr>
            <a:picLocks noChangeAspect="1"/>
          </p:cNvPicPr>
          <p:nvPr/>
        </p:nvPicPr>
        <p:blipFill>
          <a:blip r:embed="rId3"/>
          <a:stretch>
            <a:fillRect/>
          </a:stretch>
        </p:blipFill>
        <p:spPr>
          <a:xfrm>
            <a:off x="5373859" y="254244"/>
            <a:ext cx="5978770" cy="3473694"/>
          </a:xfrm>
          <a:prstGeom prst="rect">
            <a:avLst/>
          </a:prstGeom>
        </p:spPr>
      </p:pic>
      <p:sp>
        <p:nvSpPr>
          <p:cNvPr id="6" name="TextBox 5"/>
          <p:cNvSpPr txBox="1"/>
          <p:nvPr/>
        </p:nvSpPr>
        <p:spPr>
          <a:xfrm>
            <a:off x="1491176" y="3882684"/>
            <a:ext cx="8890781" cy="1938992"/>
          </a:xfrm>
          <a:prstGeom prst="rect">
            <a:avLst/>
          </a:prstGeom>
          <a:noFill/>
        </p:spPr>
        <p:txBody>
          <a:bodyPr wrap="square" rtlCol="0">
            <a:spAutoFit/>
          </a:bodyPr>
          <a:lstStyle/>
          <a:p>
            <a:r>
              <a:rPr lang="bn-BD" sz="4000" b="1" dirty="0" smtClean="0">
                <a:solidFill>
                  <a:srgbClr val="FF0000"/>
                </a:solidFill>
                <a:latin typeface="NikoshBAN"/>
              </a:rPr>
              <a:t>যাঁরা হাজারখনা ল-রিপোর্ট কেনেন, তারা একখনা কাব্যগ্রন্থও কিনতে প্রস্তুত নন, কেননা , তাতে ব্যবসার কোন সুসার নেই।</a:t>
            </a:r>
            <a:endParaRPr lang="en-GB" sz="4000" b="1" dirty="0">
              <a:solidFill>
                <a:srgbClr val="FF0000"/>
              </a:solidFill>
              <a:latin typeface="NikoshB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25083" y="534572"/>
            <a:ext cx="5658570" cy="5893524"/>
          </a:xfrm>
          <a:prstGeom prst="rect">
            <a:avLst/>
          </a:prstGeom>
        </p:spPr>
      </p:pic>
      <p:sp>
        <p:nvSpPr>
          <p:cNvPr id="3" name="TextBox 2"/>
          <p:cNvSpPr txBox="1"/>
          <p:nvPr/>
        </p:nvSpPr>
        <p:spPr>
          <a:xfrm>
            <a:off x="6400800" y="225083"/>
            <a:ext cx="5791200" cy="707886"/>
          </a:xfrm>
          <a:prstGeom prst="rect">
            <a:avLst/>
          </a:prstGeom>
          <a:noFill/>
        </p:spPr>
        <p:txBody>
          <a:bodyPr wrap="square" rtlCol="0">
            <a:spAutoFit/>
          </a:bodyPr>
          <a:lstStyle/>
          <a:p>
            <a:r>
              <a:rPr lang="bn-BD" sz="4000" b="1" dirty="0" smtClean="0">
                <a:solidFill>
                  <a:srgbClr val="FF0000"/>
                </a:solidFill>
              </a:rPr>
              <a:t>পাঠ বিশ্লেষণ</a:t>
            </a:r>
            <a:endParaRPr lang="en-GB" sz="4000" b="1" dirty="0">
              <a:solidFill>
                <a:srgbClr val="FF0000"/>
              </a:solidFill>
            </a:endParaRPr>
          </a:p>
        </p:txBody>
      </p:sp>
      <p:sp>
        <p:nvSpPr>
          <p:cNvPr id="7" name="TextBox 6"/>
          <p:cNvSpPr txBox="1"/>
          <p:nvPr/>
        </p:nvSpPr>
        <p:spPr>
          <a:xfrm>
            <a:off x="6006905" y="1181686"/>
            <a:ext cx="5809957" cy="1938992"/>
          </a:xfrm>
          <a:prstGeom prst="rect">
            <a:avLst/>
          </a:prstGeom>
          <a:noFill/>
        </p:spPr>
        <p:txBody>
          <a:bodyPr wrap="square" rtlCol="0">
            <a:spAutoFit/>
          </a:bodyPr>
          <a:lstStyle/>
          <a:p>
            <a:r>
              <a:rPr lang="bn-BD" sz="4000" b="1" dirty="0" smtClean="0">
                <a:latin typeface="NikoshBAN"/>
              </a:rPr>
              <a:t>এদেশে লাইব্রেরীর সার্থকতা হাসপাতালের চাইতে কোন অংশে কম নয়।</a:t>
            </a:r>
            <a:endParaRPr lang="en-GB" sz="4000" b="1" dirty="0">
              <a:latin typeface="NikoshBAN"/>
            </a:endParaRPr>
          </a:p>
        </p:txBody>
      </p:sp>
    </p:spTree>
    <p:extLst>
      <p:ext uri="{BB962C8B-B14F-4D97-AF65-F5344CB8AC3E}">
        <p14:creationId xmlns="" xmlns:p14="http://schemas.microsoft.com/office/powerpoint/2010/main" val="4019751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276579" y="239151"/>
            <a:ext cx="3629464" cy="707886"/>
          </a:xfrm>
          <a:prstGeom prst="rect">
            <a:avLst/>
          </a:prstGeom>
          <a:noFill/>
        </p:spPr>
        <p:txBody>
          <a:bodyPr wrap="square" rtlCol="0">
            <a:spAutoFit/>
          </a:bodyPr>
          <a:lstStyle/>
          <a:p>
            <a:r>
              <a:rPr lang="bn-BD" sz="4000" b="1" u="sng" dirty="0" smtClean="0">
                <a:solidFill>
                  <a:srgbClr val="FF0000"/>
                </a:solidFill>
                <a:latin typeface="NikoshBAN"/>
              </a:rPr>
              <a:t>পাঠ বিশ্লেষণ</a:t>
            </a:r>
            <a:endParaRPr lang="en-GB" sz="4000" b="1" u="sng" dirty="0">
              <a:solidFill>
                <a:srgbClr val="FF0000"/>
              </a:solidFill>
              <a:latin typeface="NikoshBAN"/>
            </a:endParaRPr>
          </a:p>
        </p:txBody>
      </p:sp>
      <p:sp>
        <p:nvSpPr>
          <p:cNvPr id="8" name="TextBox 7"/>
          <p:cNvSpPr txBox="1"/>
          <p:nvPr/>
        </p:nvSpPr>
        <p:spPr>
          <a:xfrm>
            <a:off x="0" y="1252025"/>
            <a:ext cx="12192000" cy="369332"/>
          </a:xfrm>
          <a:prstGeom prst="rect">
            <a:avLst/>
          </a:prstGeom>
          <a:noFill/>
        </p:spPr>
        <p:txBody>
          <a:bodyPr wrap="square" rtlCol="0">
            <a:spAutoFit/>
          </a:bodyPr>
          <a:lstStyle/>
          <a:p>
            <a:endParaRPr lang="en-GB" dirty="0"/>
          </a:p>
        </p:txBody>
      </p:sp>
      <p:pic>
        <p:nvPicPr>
          <p:cNvPr id="9" name="Picture 8" descr="imagesবই.png"/>
          <p:cNvPicPr>
            <a:picLocks noChangeAspect="1"/>
          </p:cNvPicPr>
          <p:nvPr/>
        </p:nvPicPr>
        <p:blipFill>
          <a:blip r:embed="rId2"/>
          <a:stretch>
            <a:fillRect/>
          </a:stretch>
        </p:blipFill>
        <p:spPr>
          <a:xfrm>
            <a:off x="168812" y="999392"/>
            <a:ext cx="3784210" cy="5584288"/>
          </a:xfrm>
          <a:prstGeom prst="rect">
            <a:avLst/>
          </a:prstGeom>
        </p:spPr>
      </p:pic>
      <p:sp>
        <p:nvSpPr>
          <p:cNvPr id="10" name="TextBox 9"/>
          <p:cNvSpPr txBox="1"/>
          <p:nvPr/>
        </p:nvSpPr>
        <p:spPr>
          <a:xfrm>
            <a:off x="4234375" y="1491175"/>
            <a:ext cx="7957625" cy="707886"/>
          </a:xfrm>
          <a:prstGeom prst="rect">
            <a:avLst/>
          </a:prstGeom>
          <a:noFill/>
        </p:spPr>
        <p:txBody>
          <a:bodyPr wrap="square" rtlCol="0">
            <a:spAutoFit/>
          </a:bodyPr>
          <a:lstStyle/>
          <a:p>
            <a:r>
              <a:rPr lang="bn-BD" sz="4000" b="1" dirty="0" smtClean="0">
                <a:latin typeface="NikoshBAN"/>
              </a:rPr>
              <a:t>সুশিক্ষিত লোক মাত্রই স্বশিক্ষিত। </a:t>
            </a:r>
            <a:endParaRPr lang="en-GB" sz="4000" b="1" dirty="0">
              <a:latin typeface="NikoshBAN"/>
            </a:endParaRPr>
          </a:p>
        </p:txBody>
      </p:sp>
    </p:spTree>
    <p:extLst>
      <p:ext uri="{BB962C8B-B14F-4D97-AF65-F5344CB8AC3E}">
        <p14:creationId xmlns="" xmlns:p14="http://schemas.microsoft.com/office/powerpoint/2010/main" val="2457281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9294" y="0"/>
            <a:ext cx="3713870" cy="707886"/>
          </a:xfrm>
          <a:prstGeom prst="rect">
            <a:avLst/>
          </a:prstGeom>
          <a:noFill/>
        </p:spPr>
        <p:txBody>
          <a:bodyPr wrap="square" rtlCol="0">
            <a:spAutoFit/>
          </a:bodyPr>
          <a:lstStyle/>
          <a:p>
            <a:r>
              <a:rPr lang="bn-BD" sz="4000" b="1" u="sng" dirty="0" smtClean="0">
                <a:solidFill>
                  <a:srgbClr val="FF0000"/>
                </a:solidFill>
              </a:rPr>
              <a:t>পাঠ বিশ্লেষণ</a:t>
            </a:r>
            <a:endParaRPr lang="en-GB" sz="4000" b="1" u="sng" dirty="0">
              <a:solidFill>
                <a:srgbClr val="FF0000"/>
              </a:solidFill>
            </a:endParaRPr>
          </a:p>
        </p:txBody>
      </p:sp>
      <p:pic>
        <p:nvPicPr>
          <p:cNvPr id="6" name="Picture 5" descr="imaশি১.jpg"/>
          <p:cNvPicPr>
            <a:picLocks noChangeAspect="1"/>
          </p:cNvPicPr>
          <p:nvPr/>
        </p:nvPicPr>
        <p:blipFill>
          <a:blip r:embed="rId2"/>
          <a:stretch>
            <a:fillRect/>
          </a:stretch>
        </p:blipFill>
        <p:spPr>
          <a:xfrm>
            <a:off x="226182" y="3488789"/>
            <a:ext cx="2967184" cy="2808042"/>
          </a:xfrm>
          <a:prstGeom prst="rect">
            <a:avLst/>
          </a:prstGeom>
        </p:spPr>
      </p:pic>
      <p:pic>
        <p:nvPicPr>
          <p:cNvPr id="7" name="Picture 6" descr="iশিক্ষদাতা.jpg"/>
          <p:cNvPicPr>
            <a:picLocks noChangeAspect="1"/>
          </p:cNvPicPr>
          <p:nvPr/>
        </p:nvPicPr>
        <p:blipFill>
          <a:blip r:embed="rId3"/>
          <a:stretch>
            <a:fillRect/>
          </a:stretch>
        </p:blipFill>
        <p:spPr>
          <a:xfrm>
            <a:off x="267286" y="211015"/>
            <a:ext cx="2940148" cy="3052690"/>
          </a:xfrm>
          <a:prstGeom prst="rect">
            <a:avLst/>
          </a:prstGeom>
        </p:spPr>
      </p:pic>
      <p:sp>
        <p:nvSpPr>
          <p:cNvPr id="8" name="TextBox 7"/>
          <p:cNvSpPr txBox="1"/>
          <p:nvPr/>
        </p:nvSpPr>
        <p:spPr>
          <a:xfrm>
            <a:off x="3376246" y="1026942"/>
            <a:ext cx="9045526" cy="5632311"/>
          </a:xfrm>
          <a:prstGeom prst="rect">
            <a:avLst/>
          </a:prstGeom>
          <a:noFill/>
        </p:spPr>
        <p:txBody>
          <a:bodyPr wrap="square" rtlCol="0">
            <a:spAutoFit/>
          </a:bodyPr>
          <a:lstStyle/>
          <a:p>
            <a:r>
              <a:rPr lang="bn-BD" sz="4000" b="1" dirty="0" smtClean="0">
                <a:solidFill>
                  <a:srgbClr val="C00000"/>
                </a:solidFill>
                <a:latin typeface="NikoshBAN"/>
              </a:rPr>
              <a:t>সুশিক্ষিত লোক মাত্রই স্বশিক্ষিত।</a:t>
            </a:r>
          </a:p>
          <a:p>
            <a:r>
              <a:rPr lang="bn-BD" sz="4000" b="1" dirty="0" smtClean="0">
                <a:solidFill>
                  <a:srgbClr val="0070C0"/>
                </a:solidFill>
                <a:latin typeface="NikoshBAN"/>
              </a:rPr>
              <a:t>আজকের বাজারে বিদ্যাদাতার অভাব নেই।এমন কি ,এ ক্ষেত্রে </a:t>
            </a:r>
            <a:r>
              <a:rPr lang="bn-BD" sz="4000" b="1" dirty="0" smtClean="0">
                <a:solidFill>
                  <a:srgbClr val="FF0000"/>
                </a:solidFill>
                <a:latin typeface="NikoshBAN"/>
              </a:rPr>
              <a:t>দাতাকর্ণেরও</a:t>
            </a:r>
            <a:r>
              <a:rPr lang="bn-BD" sz="4000" b="1" dirty="0" smtClean="0">
                <a:solidFill>
                  <a:srgbClr val="0070C0"/>
                </a:solidFill>
                <a:latin typeface="NikoshBAN"/>
              </a:rPr>
              <a:t> অভাব নেই; এবং আমরা আমাদের ছেলেদের তাদের দ্বারস্হ করেই নিশ্চিত থাকি এই বিশ্বাসে যে, সেখানে থেকে তারা এতটা বিদ্যার ধন লাভ করে ফিরে আসবে যার সুদে বাকি জীবন আরামে কাটিয়ে দিতে পারবে।   </a:t>
            </a:r>
            <a:endParaRPr lang="en-GB" sz="4000" b="1" dirty="0">
              <a:solidFill>
                <a:srgbClr val="0070C0"/>
              </a:solidFill>
              <a:latin typeface="NikoshB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23360" y="168813"/>
            <a:ext cx="3516923" cy="707886"/>
          </a:xfrm>
          <a:prstGeom prst="rect">
            <a:avLst/>
          </a:prstGeom>
          <a:noFill/>
        </p:spPr>
        <p:txBody>
          <a:bodyPr wrap="square" rtlCol="0">
            <a:spAutoFit/>
          </a:bodyPr>
          <a:lstStyle/>
          <a:p>
            <a:r>
              <a:rPr lang="bn-BD" sz="4000" b="1" u="sng" dirty="0" smtClean="0">
                <a:solidFill>
                  <a:srgbClr val="FF0000"/>
                </a:solidFill>
                <a:latin typeface="NikoshBAN"/>
              </a:rPr>
              <a:t>পাঠ বিশ্লেষণ</a:t>
            </a:r>
            <a:endParaRPr lang="en-GB" sz="4000" b="1" u="sng" dirty="0">
              <a:solidFill>
                <a:srgbClr val="FF0000"/>
              </a:solidFill>
              <a:latin typeface="NikoshBAN"/>
            </a:endParaRPr>
          </a:p>
        </p:txBody>
      </p:sp>
      <p:pic>
        <p:nvPicPr>
          <p:cNvPr id="4" name="Picture 3" descr="indexশিশ১.jpg"/>
          <p:cNvPicPr>
            <a:picLocks noChangeAspect="1"/>
          </p:cNvPicPr>
          <p:nvPr/>
        </p:nvPicPr>
        <p:blipFill>
          <a:blip r:embed="rId2"/>
          <a:stretch>
            <a:fillRect/>
          </a:stretch>
        </p:blipFill>
        <p:spPr>
          <a:xfrm>
            <a:off x="367078" y="3351115"/>
            <a:ext cx="2876550" cy="3506885"/>
          </a:xfrm>
          <a:prstGeom prst="rect">
            <a:avLst/>
          </a:prstGeom>
        </p:spPr>
      </p:pic>
      <p:sp>
        <p:nvSpPr>
          <p:cNvPr id="5" name="TextBox 4"/>
          <p:cNvSpPr txBox="1"/>
          <p:nvPr/>
        </p:nvSpPr>
        <p:spPr>
          <a:xfrm>
            <a:off x="3784209" y="1181686"/>
            <a:ext cx="8407791" cy="3785652"/>
          </a:xfrm>
          <a:prstGeom prst="rect">
            <a:avLst/>
          </a:prstGeom>
          <a:noFill/>
        </p:spPr>
        <p:txBody>
          <a:bodyPr wrap="square" rtlCol="0">
            <a:spAutoFit/>
          </a:bodyPr>
          <a:lstStyle/>
          <a:p>
            <a:r>
              <a:rPr lang="bn-BD" sz="4000" b="1" dirty="0" smtClean="0">
                <a:latin typeface="NikoshBAN"/>
              </a:rPr>
              <a:t>আমাদের দেশের স্কুল-কলেজের শিক্ষা পদ্ধতিটাও ঐ একই ধরণের । এর ফলে কত ছেলের সুস্থ সরল মন যে ইনফ্যানটাইল লিভারে গতাসু হচ্ছে তা বলা কঠিন। কেননা দেহের মৃত্যুর রেজিস্টারি রাখা হয়, আত্মার হয় না। </a:t>
            </a:r>
            <a:endParaRPr lang="en-GB" sz="4000" b="1" dirty="0">
              <a:latin typeface="NikoshBAN"/>
            </a:endParaRPr>
          </a:p>
        </p:txBody>
      </p:sp>
      <p:pic>
        <p:nvPicPr>
          <p:cNvPr id="6" name="Picture 5" descr="indexShs.jpg"/>
          <p:cNvPicPr>
            <a:picLocks noChangeAspect="1"/>
          </p:cNvPicPr>
          <p:nvPr/>
        </p:nvPicPr>
        <p:blipFill>
          <a:blip r:embed="rId3"/>
          <a:stretch>
            <a:fillRect/>
          </a:stretch>
        </p:blipFill>
        <p:spPr>
          <a:xfrm>
            <a:off x="379828" y="196948"/>
            <a:ext cx="2800790" cy="310895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35902" y="168813"/>
            <a:ext cx="3516923" cy="707886"/>
          </a:xfrm>
          <a:prstGeom prst="rect">
            <a:avLst/>
          </a:prstGeom>
          <a:noFill/>
        </p:spPr>
        <p:txBody>
          <a:bodyPr wrap="square" rtlCol="0">
            <a:spAutoFit/>
          </a:bodyPr>
          <a:lstStyle/>
          <a:p>
            <a:r>
              <a:rPr lang="bn-BD" sz="4000" b="1" u="sng" dirty="0" smtClean="0">
                <a:solidFill>
                  <a:srgbClr val="FF0000"/>
                </a:solidFill>
              </a:rPr>
              <a:t>পাঠ বিশ্লেষণ</a:t>
            </a:r>
            <a:endParaRPr lang="en-GB" sz="4000" b="1" u="sng" dirty="0">
              <a:solidFill>
                <a:srgbClr val="FF0000"/>
              </a:solidFill>
            </a:endParaRPr>
          </a:p>
        </p:txBody>
      </p:sp>
      <p:pic>
        <p:nvPicPr>
          <p:cNvPr id="3" name="Picture 2" descr="b14.jpg"/>
          <p:cNvPicPr>
            <a:picLocks noChangeAspect="1"/>
          </p:cNvPicPr>
          <p:nvPr/>
        </p:nvPicPr>
        <p:blipFill>
          <a:blip r:embed="rId2"/>
          <a:stretch>
            <a:fillRect/>
          </a:stretch>
        </p:blipFill>
        <p:spPr>
          <a:xfrm>
            <a:off x="0" y="241055"/>
            <a:ext cx="2785403" cy="1733550"/>
          </a:xfrm>
          <a:prstGeom prst="rect">
            <a:avLst/>
          </a:prstGeom>
        </p:spPr>
      </p:pic>
      <p:pic>
        <p:nvPicPr>
          <p:cNvPr id="4" name="Picture 3" descr="indexলা১.jpg"/>
          <p:cNvPicPr>
            <a:picLocks noChangeAspect="1"/>
          </p:cNvPicPr>
          <p:nvPr/>
        </p:nvPicPr>
        <p:blipFill>
          <a:blip r:embed="rId3"/>
          <a:stretch>
            <a:fillRect/>
          </a:stretch>
        </p:blipFill>
        <p:spPr>
          <a:xfrm>
            <a:off x="171889" y="2116821"/>
            <a:ext cx="2647950" cy="1724025"/>
          </a:xfrm>
          <a:prstGeom prst="rect">
            <a:avLst/>
          </a:prstGeom>
        </p:spPr>
      </p:pic>
      <p:pic>
        <p:nvPicPr>
          <p:cNvPr id="6" name="Picture 5" descr="b123.jpg"/>
          <p:cNvPicPr>
            <a:picLocks noChangeAspect="1"/>
          </p:cNvPicPr>
          <p:nvPr/>
        </p:nvPicPr>
        <p:blipFill>
          <a:blip r:embed="rId4"/>
          <a:stretch>
            <a:fillRect/>
          </a:stretch>
        </p:blipFill>
        <p:spPr>
          <a:xfrm>
            <a:off x="176872" y="3917266"/>
            <a:ext cx="2609850" cy="2680482"/>
          </a:xfrm>
          <a:prstGeom prst="rect">
            <a:avLst/>
          </a:prstGeom>
        </p:spPr>
      </p:pic>
      <p:sp>
        <p:nvSpPr>
          <p:cNvPr id="7" name="TextBox 6"/>
          <p:cNvSpPr txBox="1"/>
          <p:nvPr/>
        </p:nvSpPr>
        <p:spPr>
          <a:xfrm>
            <a:off x="3334043" y="1445456"/>
            <a:ext cx="8243668" cy="4401205"/>
          </a:xfrm>
          <a:prstGeom prst="rect">
            <a:avLst/>
          </a:prstGeom>
          <a:noFill/>
        </p:spPr>
        <p:txBody>
          <a:bodyPr wrap="square" rtlCol="0">
            <a:spAutoFit/>
          </a:bodyPr>
          <a:lstStyle/>
          <a:p>
            <a:r>
              <a:rPr lang="bn-BD" sz="4000" b="1" dirty="0" smtClean="0">
                <a:solidFill>
                  <a:srgbClr val="002060"/>
                </a:solidFill>
                <a:latin typeface="NikoshBAN"/>
              </a:rPr>
              <a:t>কাব্যামৃতে যে আমাদের অরুচি ধরেছে সে অবশ্য আমাদের দোষ নয়, আমাদের শিক্ষার দোষ। যার আনন্দ নেই সে নির্জীব একথা যেমন সত্য, যে নির্জীব তারও আনন্দ নেই, সে কথাও তেমনি সত্য। আমাদের শিক্ষাই আমাদের নির্জীব করেছে। </a:t>
            </a:r>
            <a:endParaRPr lang="en-GB" sz="4000" b="1" dirty="0">
              <a:solidFill>
                <a:srgbClr val="002060"/>
              </a:solidFill>
              <a:latin typeface="NikoshB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0142" y="0"/>
            <a:ext cx="3770142" cy="707886"/>
          </a:xfrm>
          <a:prstGeom prst="rect">
            <a:avLst/>
          </a:prstGeom>
          <a:noFill/>
        </p:spPr>
        <p:txBody>
          <a:bodyPr wrap="square" rtlCol="0">
            <a:spAutoFit/>
          </a:bodyPr>
          <a:lstStyle/>
          <a:p>
            <a:r>
              <a:rPr lang="bn-BD" sz="4000" b="1" u="sng" dirty="0" smtClean="0">
                <a:solidFill>
                  <a:srgbClr val="FF0000"/>
                </a:solidFill>
              </a:rPr>
              <a:t>পাঠ-পরিচিতি</a:t>
            </a:r>
            <a:endParaRPr lang="en-GB" sz="4000" b="1" u="sng" dirty="0">
              <a:solidFill>
                <a:srgbClr val="FF0000"/>
              </a:solidFill>
            </a:endParaRPr>
          </a:p>
        </p:txBody>
      </p:sp>
      <p:sp>
        <p:nvSpPr>
          <p:cNvPr id="4" name="TextBox 3"/>
          <p:cNvSpPr txBox="1"/>
          <p:nvPr/>
        </p:nvSpPr>
        <p:spPr>
          <a:xfrm>
            <a:off x="0" y="896816"/>
            <a:ext cx="11985674" cy="5509200"/>
          </a:xfrm>
          <a:prstGeom prst="rect">
            <a:avLst/>
          </a:prstGeom>
          <a:noFill/>
        </p:spPr>
        <p:txBody>
          <a:bodyPr wrap="square" rtlCol="0">
            <a:spAutoFit/>
          </a:bodyPr>
          <a:lstStyle/>
          <a:p>
            <a:r>
              <a:rPr lang="bn-BD" b="1" dirty="0" smtClean="0"/>
              <a:t>     </a:t>
            </a:r>
            <a:r>
              <a:rPr lang="bn-BD" sz="3200" b="1" dirty="0" smtClean="0">
                <a:solidFill>
                  <a:srgbClr val="002060"/>
                </a:solidFill>
                <a:latin typeface="NikoshBAN"/>
              </a:rPr>
              <a:t>‘বই পড়া’ প্রবন্ধটি প্রমথ চৌধুরীর </a:t>
            </a:r>
            <a:r>
              <a:rPr lang="bn-BD" sz="3200" b="1" dirty="0" smtClean="0">
                <a:solidFill>
                  <a:srgbClr val="FF0000"/>
                </a:solidFill>
                <a:latin typeface="NikoshBAN"/>
              </a:rPr>
              <a:t>প্রবন্ধ সংগ্রহ </a:t>
            </a:r>
            <a:r>
              <a:rPr lang="bn-BD" sz="3200" b="1" dirty="0" smtClean="0">
                <a:solidFill>
                  <a:srgbClr val="002060"/>
                </a:solidFill>
                <a:latin typeface="NikoshBAN"/>
              </a:rPr>
              <a:t>থেকে নির্বাচন করা হয়েছে। </a:t>
            </a:r>
            <a:r>
              <a:rPr lang="bn-BD" sz="3200" b="1" dirty="0" smtClean="0">
                <a:solidFill>
                  <a:srgbClr val="00B0F0"/>
                </a:solidFill>
                <a:latin typeface="NikoshBAN"/>
              </a:rPr>
              <a:t>একটি লাইব্রেরির বা্র্ষিক সভায় প্রবন্ধটি </a:t>
            </a:r>
            <a:r>
              <a:rPr lang="bn-BD" sz="3200" b="1" dirty="0" smtClean="0">
                <a:solidFill>
                  <a:srgbClr val="002060"/>
                </a:solidFill>
                <a:latin typeface="NikoshBAN"/>
              </a:rPr>
              <a:t>পঠিত হয়েছিল। আমাদের পাঠচর্চার অনভ্যাস যে আমাদের  </a:t>
            </a:r>
            <a:r>
              <a:rPr lang="bn-BD" sz="3200" b="1" dirty="0" smtClean="0">
                <a:solidFill>
                  <a:srgbClr val="C00000"/>
                </a:solidFill>
                <a:latin typeface="NikoshBAN"/>
              </a:rPr>
              <a:t>শিক্ষাব্যবস্থার ত্রুটির </a:t>
            </a:r>
            <a:r>
              <a:rPr lang="bn-BD" sz="3200" b="1" dirty="0" smtClean="0">
                <a:solidFill>
                  <a:srgbClr val="002060"/>
                </a:solidFill>
                <a:latin typeface="NikoshBAN"/>
              </a:rPr>
              <a:t>জন্য ঘটছে তা সহজেই লক্ষণীয়। আর্থিক অনটনের কারণে অর্থকরী ন এমন সবকিছুই এদেশে অনর্থক বলে বিবেচিত হয়। সে জন্য বই পড়ার প্রতি লোকের অনীহা দেখা যায়। শিক্ষাপ্রিষ্ঠান থেকে লব্ধ শিক্ষা </a:t>
            </a:r>
            <a:r>
              <a:rPr lang="bn-BD" sz="3200" b="1" dirty="0" smtClean="0">
                <a:solidFill>
                  <a:srgbClr val="00B0F0"/>
                </a:solidFill>
                <a:latin typeface="NikoshBAN"/>
              </a:rPr>
              <a:t>পূর্ণাঙ্গ নয় </a:t>
            </a:r>
            <a:r>
              <a:rPr lang="bn-BD" sz="3200" b="1" dirty="0" smtClean="0">
                <a:solidFill>
                  <a:srgbClr val="002060"/>
                </a:solidFill>
                <a:latin typeface="NikoshBAN"/>
              </a:rPr>
              <a:t>বলে ব্যাপকভাবে </a:t>
            </a:r>
            <a:r>
              <a:rPr lang="bn-BD" sz="3200" b="1" dirty="0" smtClean="0">
                <a:solidFill>
                  <a:srgbClr val="FF0000"/>
                </a:solidFill>
                <a:latin typeface="NikoshBAN"/>
              </a:rPr>
              <a:t>বই পড়া  </a:t>
            </a:r>
            <a:r>
              <a:rPr lang="bn-BD" sz="3200" b="1" dirty="0" smtClean="0">
                <a:solidFill>
                  <a:srgbClr val="002060"/>
                </a:solidFill>
                <a:latin typeface="NikoshBAN"/>
              </a:rPr>
              <a:t>দরকার।তার জন্য বই পড়ার অভ্যাস বাড়াতে হবে।এর জন্য </a:t>
            </a:r>
            <a:r>
              <a:rPr lang="bn-BD" sz="3200" b="1" dirty="0" smtClean="0">
                <a:solidFill>
                  <a:srgbClr val="FF0000"/>
                </a:solidFill>
                <a:latin typeface="NikoshBAN"/>
              </a:rPr>
              <a:t>লাইব্রেরি প্রতিষ্ঠার </a:t>
            </a:r>
            <a:r>
              <a:rPr lang="bn-BD" sz="3200" b="1" dirty="0" smtClean="0">
                <a:solidFill>
                  <a:srgbClr val="002060"/>
                </a:solidFill>
                <a:latin typeface="NikoshBAN"/>
              </a:rPr>
              <a:t>প্রয়োজন। বাধ্য না হলে লোকে বই পড়েনা। লাইব্রেরিতে লোকে নিজের পছন্দ অনুযায়ী বই পড়ে </a:t>
            </a:r>
            <a:r>
              <a:rPr lang="bn-BD" sz="3200" b="1" dirty="0" smtClean="0">
                <a:solidFill>
                  <a:srgbClr val="00B050"/>
                </a:solidFill>
                <a:latin typeface="NikoshBAN"/>
              </a:rPr>
              <a:t>যথার্থ শিক্ষিত </a:t>
            </a:r>
            <a:r>
              <a:rPr lang="bn-BD" sz="3200" b="1" dirty="0" smtClean="0">
                <a:solidFill>
                  <a:srgbClr val="002060"/>
                </a:solidFill>
                <a:latin typeface="NikoshBAN"/>
              </a:rPr>
              <a:t>হয়ে উঠতে পারে।</a:t>
            </a:r>
            <a:r>
              <a:rPr lang="bn-BD" sz="3200" b="1" dirty="0" smtClean="0">
                <a:solidFill>
                  <a:srgbClr val="FF0000"/>
                </a:solidFill>
                <a:latin typeface="NikoshBAN"/>
              </a:rPr>
              <a:t>প্রগতিশীল</a:t>
            </a:r>
            <a:r>
              <a:rPr lang="bn-BD" sz="3200" b="1" dirty="0" smtClean="0">
                <a:solidFill>
                  <a:srgbClr val="002060"/>
                </a:solidFill>
                <a:latin typeface="NikoshBAN"/>
              </a:rPr>
              <a:t> জগতের সাথে তাল মিলিয়ে চলার জন্য </a:t>
            </a:r>
            <a:r>
              <a:rPr lang="bn-BD" sz="3200" b="1" dirty="0" smtClean="0">
                <a:solidFill>
                  <a:srgbClr val="FF0000"/>
                </a:solidFill>
                <a:latin typeface="NikoshBAN"/>
              </a:rPr>
              <a:t>সাহিত্যচর্চা</a:t>
            </a:r>
            <a:r>
              <a:rPr lang="bn-BD" sz="3200" b="1" dirty="0" smtClean="0">
                <a:solidFill>
                  <a:srgbClr val="002060"/>
                </a:solidFill>
                <a:latin typeface="NikoshBAN"/>
              </a:rPr>
              <a:t> আবশ্যিক বলে লেখক মনে করেন।</a:t>
            </a:r>
            <a:endParaRPr lang="en-GB" sz="3200" b="1" dirty="0">
              <a:solidFill>
                <a:srgbClr val="002060"/>
              </a:solidFill>
              <a:latin typeface="NikoshBA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590171" y="4627685"/>
            <a:ext cx="2897678" cy="2019300"/>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628272" y="2751992"/>
            <a:ext cx="2838450" cy="2057400"/>
          </a:xfrm>
          <a:prstGeom prst="rect">
            <a:avLst/>
          </a:prstGeom>
          <a:ln w="38100" cap="sq">
            <a:no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637221" y="1080282"/>
            <a:ext cx="2871701" cy="1828799"/>
          </a:xfrm>
          <a:prstGeom prst="rect">
            <a:avLst/>
          </a:prstGeom>
        </p:spPr>
      </p:pic>
      <p:sp>
        <p:nvSpPr>
          <p:cNvPr id="4" name="TextBox 3"/>
          <p:cNvSpPr txBox="1"/>
          <p:nvPr/>
        </p:nvSpPr>
        <p:spPr>
          <a:xfrm>
            <a:off x="534675" y="1523414"/>
            <a:ext cx="1899035" cy="769441"/>
          </a:xfrm>
          <a:prstGeom prst="rect">
            <a:avLst/>
          </a:prstGeom>
          <a:noFill/>
        </p:spPr>
        <p:txBody>
          <a:bodyPr wrap="square" rtlCol="0">
            <a:spAutoFit/>
          </a:bodyPr>
          <a:lstStyle/>
          <a:p>
            <a:r>
              <a:rPr lang="bn-BD" sz="4400" dirty="0" smtClean="0">
                <a:latin typeface="NikoshBAN"/>
                <a:cs typeface="NikoshBAN" panose="02000000000000000000" pitchFamily="2" charset="0"/>
              </a:rPr>
              <a:t>শৌখিন</a:t>
            </a:r>
            <a:endParaRPr lang="en-US" sz="4400" dirty="0">
              <a:latin typeface="NikoshBAN"/>
              <a:cs typeface="NikoshBAN" panose="02000000000000000000" pitchFamily="2" charset="0"/>
            </a:endParaRPr>
          </a:p>
        </p:txBody>
      </p:sp>
      <p:sp>
        <p:nvSpPr>
          <p:cNvPr id="7" name="Right Arrow 6"/>
          <p:cNvSpPr/>
          <p:nvPr/>
        </p:nvSpPr>
        <p:spPr>
          <a:xfrm>
            <a:off x="2869809" y="1632731"/>
            <a:ext cx="1418786"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392476" y="1439007"/>
            <a:ext cx="2100827" cy="769441"/>
          </a:xfrm>
          <a:prstGeom prst="rect">
            <a:avLst/>
          </a:prstGeom>
          <a:noFill/>
        </p:spPr>
        <p:txBody>
          <a:bodyPr wrap="square" rtlCol="0">
            <a:spAutoFit/>
          </a:bodyPr>
          <a:lstStyle/>
          <a:p>
            <a:r>
              <a:rPr lang="bn-BD" sz="4400" dirty="0" smtClean="0">
                <a:latin typeface="NikoshBAN"/>
                <a:cs typeface="NikoshBAN" panose="02000000000000000000" pitchFamily="2" charset="0"/>
              </a:rPr>
              <a:t>রুচিবান</a:t>
            </a:r>
            <a:endParaRPr lang="en-US" sz="4400" dirty="0">
              <a:latin typeface="NikoshBAN"/>
              <a:cs typeface="NikoshBAN" panose="02000000000000000000" pitchFamily="2" charset="0"/>
            </a:endParaRPr>
          </a:p>
        </p:txBody>
      </p:sp>
      <p:sp>
        <p:nvSpPr>
          <p:cNvPr id="9" name="Left Arrow 8"/>
          <p:cNvSpPr/>
          <p:nvPr/>
        </p:nvSpPr>
        <p:spPr>
          <a:xfrm>
            <a:off x="7948247" y="1661747"/>
            <a:ext cx="1312692"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43247" y="3246414"/>
            <a:ext cx="1428750" cy="769441"/>
          </a:xfrm>
          <a:prstGeom prst="rect">
            <a:avLst/>
          </a:prstGeom>
          <a:noFill/>
        </p:spPr>
        <p:txBody>
          <a:bodyPr wrap="square" rtlCol="0">
            <a:spAutoFit/>
          </a:bodyPr>
          <a:lstStyle/>
          <a:p>
            <a:pPr algn="ctr"/>
            <a:r>
              <a:rPr lang="bn-BD" sz="4400" dirty="0" smtClean="0">
                <a:latin typeface="NikoshBAN" panose="02000000000000000000" pitchFamily="2" charset="0"/>
                <a:cs typeface="NikoshBAN" panose="02000000000000000000" pitchFamily="2" charset="0"/>
              </a:rPr>
              <a:t>উদ্বাহু</a:t>
            </a:r>
            <a:endParaRPr lang="en-US" sz="4400" dirty="0">
              <a:latin typeface="NikoshBAN" panose="02000000000000000000" pitchFamily="2" charset="0"/>
              <a:cs typeface="NikoshBAN" panose="02000000000000000000" pitchFamily="2" charset="0"/>
            </a:endParaRPr>
          </a:p>
        </p:txBody>
      </p:sp>
      <p:sp>
        <p:nvSpPr>
          <p:cNvPr id="11" name="Right Arrow 10"/>
          <p:cNvSpPr/>
          <p:nvPr/>
        </p:nvSpPr>
        <p:spPr>
          <a:xfrm>
            <a:off x="2869810" y="3295357"/>
            <a:ext cx="1518138"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579701" y="3491425"/>
            <a:ext cx="1937049"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ঊর্ধ্ববাহু</a:t>
            </a:r>
            <a:endParaRPr lang="en-US" sz="4400" dirty="0">
              <a:latin typeface="NikoshBAN" panose="02000000000000000000" pitchFamily="2" charset="0"/>
              <a:cs typeface="NikoshBAN" panose="02000000000000000000" pitchFamily="2" charset="0"/>
            </a:endParaRPr>
          </a:p>
        </p:txBody>
      </p:sp>
      <p:sp>
        <p:nvSpPr>
          <p:cNvPr id="13" name="Left Arrow 12"/>
          <p:cNvSpPr/>
          <p:nvPr/>
        </p:nvSpPr>
        <p:spPr>
          <a:xfrm>
            <a:off x="7902232" y="3695114"/>
            <a:ext cx="1368376"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75152" y="5230544"/>
            <a:ext cx="990600"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জজ</a:t>
            </a:r>
            <a:endParaRPr lang="en-US" sz="4400" dirty="0">
              <a:latin typeface="NikoshBAN" panose="02000000000000000000" pitchFamily="2" charset="0"/>
              <a:cs typeface="NikoshBAN" panose="02000000000000000000" pitchFamily="2" charset="0"/>
            </a:endParaRPr>
          </a:p>
        </p:txBody>
      </p:sp>
      <p:sp>
        <p:nvSpPr>
          <p:cNvPr id="15" name="Right Arrow 14"/>
          <p:cNvSpPr/>
          <p:nvPr/>
        </p:nvSpPr>
        <p:spPr>
          <a:xfrm>
            <a:off x="2799471" y="5231423"/>
            <a:ext cx="1547445"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383150" y="5452403"/>
            <a:ext cx="1913206"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বিচারক</a:t>
            </a:r>
            <a:endParaRPr lang="en-US" sz="4400" dirty="0">
              <a:latin typeface="NikoshBAN" panose="02000000000000000000" pitchFamily="2" charset="0"/>
              <a:cs typeface="NikoshBAN" panose="02000000000000000000" pitchFamily="2" charset="0"/>
            </a:endParaRPr>
          </a:p>
        </p:txBody>
      </p:sp>
      <p:sp>
        <p:nvSpPr>
          <p:cNvPr id="18" name="Left Arrow 17"/>
          <p:cNvSpPr/>
          <p:nvPr/>
        </p:nvSpPr>
        <p:spPr>
          <a:xfrm>
            <a:off x="7759383" y="5647006"/>
            <a:ext cx="1356482" cy="457200"/>
          </a:xfrm>
          <a:prstGeom prst="leftArrow">
            <a:avLst>
              <a:gd name="adj1" fmla="val 5076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015804" y="168812"/>
            <a:ext cx="1914307" cy="769441"/>
          </a:xfrm>
          <a:prstGeom prst="rect">
            <a:avLst/>
          </a:prstGeom>
          <a:solidFill>
            <a:srgbClr val="FFFF00"/>
          </a:solidFill>
        </p:spPr>
        <p:txBody>
          <a:bodyPr wrap="none">
            <a:spAutoFit/>
          </a:bodyPr>
          <a:lstStyle/>
          <a:p>
            <a:r>
              <a:rPr lang="en-US" sz="4400" dirty="0" err="1" smtClean="0">
                <a:latin typeface="NikoshBAN" panose="02000000000000000000" pitchFamily="2" charset="0"/>
                <a:cs typeface="NikoshBAN" panose="02000000000000000000" pitchFamily="2" charset="0"/>
              </a:rPr>
              <a:t>নতুন</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শব্দ</a:t>
            </a:r>
            <a:r>
              <a:rPr lang="bn-IN" sz="4400" dirty="0" smtClean="0">
                <a:latin typeface="NikoshBAN" panose="02000000000000000000" pitchFamily="2" charset="0"/>
                <a:cs typeface="NikoshBAN" panose="02000000000000000000" pitchFamily="2" charset="0"/>
              </a:rPr>
              <a:t> </a:t>
            </a:r>
            <a:endParaRPr lang="en-US" sz="4400" dirty="0"/>
          </a:p>
        </p:txBody>
      </p:sp>
    </p:spTree>
    <p:extLst>
      <p:ext uri="{BB962C8B-B14F-4D97-AF65-F5344CB8AC3E}">
        <p14:creationId xmlns="" xmlns:p14="http://schemas.microsoft.com/office/powerpoint/2010/main" val="3878231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77568" y="1847851"/>
            <a:ext cx="1575786"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প্রচ্ছন্ন</a:t>
            </a:r>
            <a:endParaRPr lang="en-US" sz="4400" dirty="0">
              <a:latin typeface="NikoshBAN" panose="02000000000000000000" pitchFamily="2" charset="0"/>
              <a:cs typeface="NikoshBAN" panose="02000000000000000000" pitchFamily="2" charset="0"/>
            </a:endParaRPr>
          </a:p>
        </p:txBody>
      </p:sp>
      <p:sp>
        <p:nvSpPr>
          <p:cNvPr id="5" name="TextBox 4"/>
          <p:cNvSpPr txBox="1"/>
          <p:nvPr/>
        </p:nvSpPr>
        <p:spPr>
          <a:xfrm>
            <a:off x="6885767" y="1927264"/>
            <a:ext cx="1681457"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গোপন</a:t>
            </a:r>
            <a:endParaRPr lang="en-US" sz="4400" dirty="0">
              <a:latin typeface="NikoshBAN" panose="02000000000000000000" pitchFamily="2" charset="0"/>
              <a:cs typeface="NikoshBAN" panose="02000000000000000000" pitchFamily="2" charset="0"/>
            </a:endParaRPr>
          </a:p>
        </p:txBody>
      </p:sp>
      <p:sp>
        <p:nvSpPr>
          <p:cNvPr id="8" name="TextBox 7"/>
          <p:cNvSpPr txBox="1"/>
          <p:nvPr/>
        </p:nvSpPr>
        <p:spPr>
          <a:xfrm>
            <a:off x="2709949" y="3161503"/>
            <a:ext cx="2185608"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অব্যাহতি</a:t>
            </a:r>
            <a:endParaRPr lang="en-US" sz="4400" dirty="0">
              <a:latin typeface="NikoshBAN" panose="02000000000000000000" pitchFamily="2" charset="0"/>
              <a:cs typeface="NikoshBAN" panose="02000000000000000000" pitchFamily="2" charset="0"/>
            </a:endParaRPr>
          </a:p>
        </p:txBody>
      </p:sp>
      <p:sp>
        <p:nvSpPr>
          <p:cNvPr id="11" name="TextBox 10"/>
          <p:cNvSpPr txBox="1"/>
          <p:nvPr/>
        </p:nvSpPr>
        <p:spPr>
          <a:xfrm>
            <a:off x="6717039" y="3150031"/>
            <a:ext cx="1143000"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মুত্তি</a:t>
            </a:r>
            <a:endParaRPr lang="en-US" sz="4400" dirty="0">
              <a:latin typeface="NikoshBAN" panose="02000000000000000000" pitchFamily="2" charset="0"/>
              <a:cs typeface="NikoshBAN" panose="02000000000000000000" pitchFamily="2" charset="0"/>
            </a:endParaRPr>
          </a:p>
        </p:txBody>
      </p:sp>
      <p:sp>
        <p:nvSpPr>
          <p:cNvPr id="15" name="TextBox 14"/>
          <p:cNvSpPr txBox="1"/>
          <p:nvPr/>
        </p:nvSpPr>
        <p:spPr>
          <a:xfrm>
            <a:off x="2835675" y="4364525"/>
            <a:ext cx="1975476"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কারদানি</a:t>
            </a:r>
            <a:endParaRPr lang="en-US" sz="4400" dirty="0">
              <a:latin typeface="NikoshBAN" panose="02000000000000000000" pitchFamily="2" charset="0"/>
              <a:cs typeface="NikoshBAN" panose="02000000000000000000" pitchFamily="2" charset="0"/>
            </a:endParaRPr>
          </a:p>
        </p:txBody>
      </p:sp>
      <p:sp>
        <p:nvSpPr>
          <p:cNvPr id="16" name="TextBox 15"/>
          <p:cNvSpPr txBox="1"/>
          <p:nvPr/>
        </p:nvSpPr>
        <p:spPr>
          <a:xfrm>
            <a:off x="6566700" y="4350325"/>
            <a:ext cx="1958322"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বাহাদুরি</a:t>
            </a:r>
            <a:endParaRPr lang="en-US" sz="4400" dirty="0">
              <a:latin typeface="NikoshBAN" panose="02000000000000000000" pitchFamily="2" charset="0"/>
              <a:cs typeface="NikoshBAN" panose="02000000000000000000" pitchFamily="2" charset="0"/>
            </a:endParaRPr>
          </a:p>
        </p:txBody>
      </p:sp>
      <p:sp>
        <p:nvSpPr>
          <p:cNvPr id="17" name="TextBox 16"/>
          <p:cNvSpPr txBox="1"/>
          <p:nvPr/>
        </p:nvSpPr>
        <p:spPr>
          <a:xfrm>
            <a:off x="2645525" y="5523984"/>
            <a:ext cx="2076450"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উদর</a:t>
            </a:r>
            <a:r>
              <a:rPr lang="bn-IN" sz="4400" dirty="0" smtClean="0">
                <a:latin typeface="NikoshBAN" panose="02000000000000000000" pitchFamily="2" charset="0"/>
                <a:cs typeface="NikoshBAN" panose="02000000000000000000" pitchFamily="2" charset="0"/>
              </a:rPr>
              <a:t>পূ</a:t>
            </a:r>
            <a:r>
              <a:rPr lang="bn-BD" sz="4400" dirty="0" smtClean="0">
                <a:latin typeface="NikoshBAN" panose="02000000000000000000" pitchFamily="2" charset="0"/>
                <a:cs typeface="NikoshBAN" panose="02000000000000000000" pitchFamily="2" charset="0"/>
              </a:rPr>
              <a:t>র্তি</a:t>
            </a:r>
            <a:endParaRPr lang="en-US" sz="4400" dirty="0">
              <a:latin typeface="NikoshBAN" panose="02000000000000000000" pitchFamily="2" charset="0"/>
              <a:cs typeface="NikoshBAN" panose="02000000000000000000" pitchFamily="2" charset="0"/>
            </a:endParaRPr>
          </a:p>
        </p:txBody>
      </p:sp>
      <p:sp>
        <p:nvSpPr>
          <p:cNvPr id="19" name="TextBox 18"/>
          <p:cNvSpPr txBox="1"/>
          <p:nvPr/>
        </p:nvSpPr>
        <p:spPr>
          <a:xfrm>
            <a:off x="6673375" y="5429250"/>
            <a:ext cx="2962994"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পেট ভরানো</a:t>
            </a:r>
            <a:endParaRPr lang="en-US" sz="44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rotWithShape="1">
          <a:blip r:embed="rId2">
            <a:extLst>
              <a:ext uri="{28A0092B-C50C-407E-A947-70E740481C1C}">
                <a14:useLocalDpi xmlns="" xmlns:a14="http://schemas.microsoft.com/office/drawing/2010/main" val="0"/>
              </a:ext>
            </a:extLst>
          </a:blip>
          <a:srcRect r="58000"/>
          <a:stretch/>
        </p:blipFill>
        <p:spPr>
          <a:xfrm>
            <a:off x="5181600" y="1862051"/>
            <a:ext cx="1066800" cy="1047403"/>
          </a:xfrm>
          <a:prstGeom prst="rect">
            <a:avLst/>
          </a:prstGeom>
        </p:spPr>
      </p:pic>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004263" y="3105149"/>
            <a:ext cx="1389611" cy="1067839"/>
          </a:xfrm>
          <a:prstGeom prst="rect">
            <a:avLst/>
          </a:prstGeom>
        </p:spPr>
      </p:pic>
      <p:pic>
        <p:nvPicPr>
          <p:cNvPr id="12" name="Picture 1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971007" y="4286250"/>
            <a:ext cx="1434293" cy="876300"/>
          </a:xfrm>
          <a:prstGeom prst="rect">
            <a:avLst/>
          </a:prstGeom>
        </p:spPr>
      </p:pic>
      <p:pic>
        <p:nvPicPr>
          <p:cNvPr id="13" name="Picture 12"/>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923900" y="5436523"/>
            <a:ext cx="1504950" cy="997527"/>
          </a:xfrm>
          <a:prstGeom prst="rect">
            <a:avLst/>
          </a:prstGeom>
        </p:spPr>
      </p:pic>
      <p:sp>
        <p:nvSpPr>
          <p:cNvPr id="20" name="Rectangle 19"/>
          <p:cNvSpPr/>
          <p:nvPr/>
        </p:nvSpPr>
        <p:spPr>
          <a:xfrm>
            <a:off x="4181693" y="318256"/>
            <a:ext cx="2697409" cy="769441"/>
          </a:xfrm>
          <a:prstGeom prst="rect">
            <a:avLst/>
          </a:prstGeom>
          <a:solidFill>
            <a:srgbClr val="FFFF00"/>
          </a:solidFill>
        </p:spPr>
        <p:txBody>
          <a:bodyPr wrap="square">
            <a:spAutoFit/>
          </a:bodyPr>
          <a:lstStyle/>
          <a:p>
            <a:r>
              <a:rPr lang="bn-BD"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নতুন</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শব্দ</a:t>
            </a:r>
            <a:r>
              <a:rPr lang="bn-IN" sz="4400" dirty="0" smtClean="0">
                <a:latin typeface="NikoshBAN" panose="02000000000000000000" pitchFamily="2" charset="0"/>
                <a:cs typeface="NikoshBAN" panose="02000000000000000000" pitchFamily="2" charset="0"/>
              </a:rPr>
              <a:t> </a:t>
            </a:r>
            <a:endParaRPr lang="en-US" sz="4400" dirty="0"/>
          </a:p>
        </p:txBody>
      </p:sp>
    </p:spTree>
    <p:extLst>
      <p:ext uri="{BB962C8B-B14F-4D97-AF65-F5344CB8AC3E}">
        <p14:creationId xmlns="" xmlns:p14="http://schemas.microsoft.com/office/powerpoint/2010/main" val="948433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9265" y="1777513"/>
            <a:ext cx="1632057"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প্রচ্ছন্ন</a:t>
            </a:r>
            <a:endParaRPr lang="en-US" sz="4400" dirty="0">
              <a:latin typeface="NikoshBAN" panose="02000000000000000000" pitchFamily="2" charset="0"/>
              <a:cs typeface="NikoshBAN" panose="02000000000000000000" pitchFamily="2" charset="0"/>
            </a:endParaRPr>
          </a:p>
        </p:txBody>
      </p:sp>
      <p:sp>
        <p:nvSpPr>
          <p:cNvPr id="5" name="TextBox 4"/>
          <p:cNvSpPr txBox="1"/>
          <p:nvPr/>
        </p:nvSpPr>
        <p:spPr>
          <a:xfrm>
            <a:off x="6885767" y="1927264"/>
            <a:ext cx="1765863"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গোপন</a:t>
            </a:r>
            <a:endParaRPr lang="en-US" sz="4400" dirty="0">
              <a:latin typeface="NikoshBAN" panose="02000000000000000000" pitchFamily="2" charset="0"/>
              <a:cs typeface="NikoshBAN" panose="02000000000000000000" pitchFamily="2" charset="0"/>
            </a:endParaRPr>
          </a:p>
        </p:txBody>
      </p:sp>
      <p:sp>
        <p:nvSpPr>
          <p:cNvPr id="8" name="TextBox 7"/>
          <p:cNvSpPr txBox="1"/>
          <p:nvPr/>
        </p:nvSpPr>
        <p:spPr>
          <a:xfrm>
            <a:off x="2405574" y="3091164"/>
            <a:ext cx="2749595"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অব্যাহতি</a:t>
            </a:r>
            <a:endParaRPr lang="en-US" sz="4400" dirty="0">
              <a:latin typeface="NikoshBAN" panose="02000000000000000000" pitchFamily="2" charset="0"/>
              <a:cs typeface="NikoshBAN" panose="02000000000000000000" pitchFamily="2" charset="0"/>
            </a:endParaRPr>
          </a:p>
        </p:txBody>
      </p:sp>
      <p:sp>
        <p:nvSpPr>
          <p:cNvPr id="11" name="TextBox 10"/>
          <p:cNvSpPr txBox="1"/>
          <p:nvPr/>
        </p:nvSpPr>
        <p:spPr>
          <a:xfrm>
            <a:off x="7139069" y="3248504"/>
            <a:ext cx="1906456"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মুত্তি</a:t>
            </a:r>
            <a:endParaRPr lang="en-US" sz="4400" dirty="0">
              <a:latin typeface="NikoshBAN" panose="02000000000000000000" pitchFamily="2" charset="0"/>
              <a:cs typeface="NikoshBAN" panose="02000000000000000000" pitchFamily="2" charset="0"/>
            </a:endParaRPr>
          </a:p>
        </p:txBody>
      </p:sp>
      <p:sp>
        <p:nvSpPr>
          <p:cNvPr id="15" name="TextBox 14"/>
          <p:cNvSpPr txBox="1"/>
          <p:nvPr/>
        </p:nvSpPr>
        <p:spPr>
          <a:xfrm>
            <a:off x="2512117" y="4294186"/>
            <a:ext cx="2116153"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কারদানি</a:t>
            </a:r>
            <a:endParaRPr lang="en-US" sz="4400" dirty="0">
              <a:latin typeface="NikoshBAN" panose="02000000000000000000" pitchFamily="2" charset="0"/>
              <a:cs typeface="NikoshBAN" panose="02000000000000000000" pitchFamily="2" charset="0"/>
            </a:endParaRPr>
          </a:p>
        </p:txBody>
      </p:sp>
      <p:sp>
        <p:nvSpPr>
          <p:cNvPr id="16" name="TextBox 15"/>
          <p:cNvSpPr txBox="1"/>
          <p:nvPr/>
        </p:nvSpPr>
        <p:spPr>
          <a:xfrm>
            <a:off x="7016866" y="4308121"/>
            <a:ext cx="2872723"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বাহাদুরি</a:t>
            </a:r>
            <a:endParaRPr lang="en-US" sz="4400" dirty="0">
              <a:latin typeface="NikoshBAN" panose="02000000000000000000" pitchFamily="2" charset="0"/>
              <a:cs typeface="NikoshBAN" panose="02000000000000000000" pitchFamily="2" charset="0"/>
            </a:endParaRPr>
          </a:p>
        </p:txBody>
      </p:sp>
      <p:sp>
        <p:nvSpPr>
          <p:cNvPr id="17" name="TextBox 16"/>
          <p:cNvSpPr txBox="1"/>
          <p:nvPr/>
        </p:nvSpPr>
        <p:spPr>
          <a:xfrm>
            <a:off x="2420442" y="5383307"/>
            <a:ext cx="2076450"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উদর</a:t>
            </a:r>
            <a:r>
              <a:rPr lang="bn-IN" sz="4400" dirty="0" smtClean="0">
                <a:latin typeface="NikoshBAN" panose="02000000000000000000" pitchFamily="2" charset="0"/>
                <a:cs typeface="NikoshBAN" panose="02000000000000000000" pitchFamily="2" charset="0"/>
              </a:rPr>
              <a:t>পূ</a:t>
            </a:r>
            <a:r>
              <a:rPr lang="bn-BD" sz="4400" dirty="0" smtClean="0">
                <a:latin typeface="NikoshBAN" panose="02000000000000000000" pitchFamily="2" charset="0"/>
                <a:cs typeface="NikoshBAN" panose="02000000000000000000" pitchFamily="2" charset="0"/>
              </a:rPr>
              <a:t>র্তি</a:t>
            </a:r>
            <a:endParaRPr lang="en-US" sz="4400" dirty="0">
              <a:latin typeface="NikoshBAN" panose="02000000000000000000" pitchFamily="2" charset="0"/>
              <a:cs typeface="NikoshBAN" panose="02000000000000000000" pitchFamily="2" charset="0"/>
            </a:endParaRPr>
          </a:p>
        </p:txBody>
      </p:sp>
      <p:sp>
        <p:nvSpPr>
          <p:cNvPr id="19" name="TextBox 18"/>
          <p:cNvSpPr txBox="1"/>
          <p:nvPr/>
        </p:nvSpPr>
        <p:spPr>
          <a:xfrm>
            <a:off x="6940660" y="5485521"/>
            <a:ext cx="2737911"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পেট ভরানো</a:t>
            </a:r>
            <a:endParaRPr lang="en-US" sz="44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rotWithShape="1">
          <a:blip r:embed="rId2">
            <a:extLst>
              <a:ext uri="{28A0092B-C50C-407E-A947-70E740481C1C}">
                <a14:useLocalDpi xmlns="" xmlns:a14="http://schemas.microsoft.com/office/drawing/2010/main" val="0"/>
              </a:ext>
            </a:extLst>
          </a:blip>
          <a:srcRect r="58000"/>
          <a:stretch/>
        </p:blipFill>
        <p:spPr>
          <a:xfrm>
            <a:off x="5181600" y="1862051"/>
            <a:ext cx="1066800" cy="1047403"/>
          </a:xfrm>
          <a:prstGeom prst="rect">
            <a:avLst/>
          </a:prstGeom>
        </p:spPr>
      </p:pic>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004263" y="3105149"/>
            <a:ext cx="1389611" cy="1067839"/>
          </a:xfrm>
          <a:prstGeom prst="rect">
            <a:avLst/>
          </a:prstGeom>
        </p:spPr>
      </p:pic>
      <p:pic>
        <p:nvPicPr>
          <p:cNvPr id="12" name="Picture 1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971007" y="4286250"/>
            <a:ext cx="1434293" cy="876300"/>
          </a:xfrm>
          <a:prstGeom prst="rect">
            <a:avLst/>
          </a:prstGeom>
        </p:spPr>
      </p:pic>
      <p:pic>
        <p:nvPicPr>
          <p:cNvPr id="13" name="Picture 12"/>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923900" y="5436523"/>
            <a:ext cx="1504950" cy="997527"/>
          </a:xfrm>
          <a:prstGeom prst="rect">
            <a:avLst/>
          </a:prstGeom>
        </p:spPr>
      </p:pic>
      <p:sp>
        <p:nvSpPr>
          <p:cNvPr id="18" name="TextBox 17"/>
          <p:cNvSpPr txBox="1"/>
          <p:nvPr/>
        </p:nvSpPr>
        <p:spPr>
          <a:xfrm>
            <a:off x="4431324" y="267286"/>
            <a:ext cx="2307101" cy="646331"/>
          </a:xfrm>
          <a:prstGeom prst="rect">
            <a:avLst/>
          </a:prstGeom>
          <a:noFill/>
        </p:spPr>
        <p:txBody>
          <a:bodyPr wrap="square" rtlCol="0">
            <a:spAutoFit/>
          </a:bodyPr>
          <a:lstStyle/>
          <a:p>
            <a:r>
              <a:rPr lang="bn-BD" sz="3600" b="1" u="sng" dirty="0" smtClean="0">
                <a:solidFill>
                  <a:srgbClr val="FF0000"/>
                </a:solidFill>
                <a:latin typeface="NikoshBAN"/>
              </a:rPr>
              <a:t>নতুন শব্দ</a:t>
            </a:r>
            <a:endParaRPr lang="en-GB" sz="3600" b="1" u="sng" dirty="0">
              <a:solidFill>
                <a:srgbClr val="FF0000"/>
              </a:solidFill>
              <a:latin typeface="NikoshBAN"/>
            </a:endParaRPr>
          </a:p>
        </p:txBody>
      </p:sp>
    </p:spTree>
    <p:extLst>
      <p:ext uri="{BB962C8B-B14F-4D97-AF65-F5344CB8AC3E}">
        <p14:creationId xmlns="" xmlns:p14="http://schemas.microsoft.com/office/powerpoint/2010/main" val="948433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82473" y="2641581"/>
            <a:ext cx="11588102" cy="3190570"/>
            <a:chOff x="265847" y="2408831"/>
            <a:chExt cx="11798774" cy="3190570"/>
          </a:xfrm>
        </p:grpSpPr>
        <p:sp>
          <p:nvSpPr>
            <p:cNvPr id="4" name="TextBox 3"/>
            <p:cNvSpPr txBox="1"/>
            <p:nvPr/>
          </p:nvSpPr>
          <p:spPr>
            <a:xfrm>
              <a:off x="265847" y="2408831"/>
              <a:ext cx="6067825" cy="3170099"/>
            </a:xfrm>
            <a:prstGeom prst="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4000" b="1" dirty="0" smtClean="0">
                  <a:solidFill>
                    <a:srgbClr val="C00000"/>
                  </a:solidFill>
                  <a:latin typeface="NikoshBAN" pitchFamily="2" charset="0"/>
                  <a:ea typeface="NikoshBAN" pitchFamily="2" charset="0"/>
                  <a:cs typeface="NikoshBAN" pitchFamily="2" charset="0"/>
                </a:rPr>
                <a:t>ইমরানা বেগম</a:t>
              </a:r>
            </a:p>
            <a:p>
              <a:r>
                <a:rPr lang="bn-BD" sz="4000" b="1" dirty="0" smtClean="0">
                  <a:solidFill>
                    <a:srgbClr val="C00000"/>
                  </a:solidFill>
                  <a:latin typeface="NikoshBAN" pitchFamily="2" charset="0"/>
                  <a:ea typeface="NikoshBAN" pitchFamily="2" charset="0"/>
                  <a:cs typeface="NikoshBAN" pitchFamily="2" charset="0"/>
                </a:rPr>
                <a:t>সহকারী প্রধান শিক্ষক</a:t>
              </a:r>
            </a:p>
            <a:p>
              <a:r>
                <a:rPr lang="bn-BD" sz="4000" b="1" dirty="0" smtClean="0">
                  <a:solidFill>
                    <a:srgbClr val="C00000"/>
                  </a:solidFill>
                  <a:latin typeface="NikoshBAN" pitchFamily="2" charset="0"/>
                  <a:ea typeface="NikoshBAN" pitchFamily="2" charset="0"/>
                  <a:cs typeface="NikoshBAN" pitchFamily="2" charset="0"/>
                </a:rPr>
                <a:t>আমরাইদ ইয়াকুব আলী সিকদার উচ্চ বিদ্যালয়</a:t>
              </a:r>
            </a:p>
            <a:p>
              <a:r>
                <a:rPr lang="bn-BD" sz="4000" b="1" dirty="0" smtClean="0">
                  <a:solidFill>
                    <a:srgbClr val="C00000"/>
                  </a:solidFill>
                  <a:latin typeface="NikoshBAN" pitchFamily="2" charset="0"/>
                  <a:ea typeface="NikoshBAN" pitchFamily="2" charset="0"/>
                  <a:cs typeface="NikoshBAN" pitchFamily="2" charset="0"/>
                </a:rPr>
                <a:t>কাপাসিয়া, গাজীপুর।</a:t>
              </a:r>
              <a:endParaRPr lang="en-US" sz="4000" b="1" dirty="0" smtClean="0">
                <a:solidFill>
                  <a:srgbClr val="C00000"/>
                </a:solidFill>
                <a:latin typeface="NikoshBAN" pitchFamily="2" charset="0"/>
                <a:ea typeface="NikoshBAN" pitchFamily="2" charset="0"/>
                <a:cs typeface="NikoshBAN" pitchFamily="2" charset="0"/>
              </a:endParaRPr>
            </a:p>
          </p:txBody>
        </p:sp>
        <p:sp>
          <p:nvSpPr>
            <p:cNvPr id="7" name="TextBox 6"/>
            <p:cNvSpPr txBox="1"/>
            <p:nvPr/>
          </p:nvSpPr>
          <p:spPr>
            <a:xfrm>
              <a:off x="6327136" y="2429302"/>
              <a:ext cx="5737485" cy="3170099"/>
            </a:xfrm>
            <a:prstGeom prst="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4000" b="1" dirty="0" err="1" smtClean="0">
                  <a:latin typeface="NikoshBAN" panose="02000000000000000000" pitchFamily="2" charset="0"/>
                  <a:cs typeface="NikoshBAN" panose="02000000000000000000" pitchFamily="2" charset="0"/>
                </a:rPr>
                <a:t>শ্রেণী-নবম</a:t>
              </a:r>
              <a:r>
                <a:rPr lang="bn-BD" sz="4000" b="1" dirty="0" smtClean="0">
                  <a:latin typeface="NikoshBAN" panose="02000000000000000000" pitchFamily="2" charset="0"/>
                  <a:cs typeface="NikoshBAN" panose="02000000000000000000" pitchFamily="2" charset="0"/>
                </a:rPr>
                <a:t>/দশম</a:t>
              </a:r>
            </a:p>
            <a:p>
              <a:r>
                <a:rPr lang="en-GB" sz="4000" b="1" dirty="0" err="1" smtClean="0">
                  <a:latin typeface="NikoshBAN" panose="02000000000000000000" pitchFamily="2" charset="0"/>
                  <a:cs typeface="NikoshBAN" panose="02000000000000000000" pitchFamily="2" charset="0"/>
                </a:rPr>
                <a:t>বিষয়</a:t>
              </a:r>
              <a:r>
                <a:rPr lang="bn-BD" sz="4000" b="1" dirty="0" smtClean="0">
                  <a:latin typeface="NikoshBAN" panose="02000000000000000000" pitchFamily="2" charset="0"/>
                  <a:cs typeface="NikoshBAN" panose="02000000000000000000" pitchFamily="2" charset="0"/>
                </a:rPr>
                <a:t>- বাংলা সাহিত্য</a:t>
              </a:r>
            </a:p>
            <a:p>
              <a:r>
                <a:rPr lang="bn-BD" sz="4000" b="1" dirty="0" smtClean="0">
                  <a:latin typeface="NikoshBAN" panose="02000000000000000000" pitchFamily="2" charset="0"/>
                  <a:cs typeface="NikoshBAN" panose="02000000000000000000" pitchFamily="2" charset="0"/>
                </a:rPr>
                <a:t>আজকের পাঠ- বই পড়া</a:t>
              </a:r>
            </a:p>
            <a:p>
              <a:r>
                <a:rPr lang="bn-BD" sz="4000" b="1" dirty="0" smtClean="0">
                  <a:latin typeface="NikoshBAN" panose="02000000000000000000" pitchFamily="2" charset="0"/>
                  <a:cs typeface="NikoshBAN" panose="02000000000000000000" pitchFamily="2" charset="0"/>
                </a:rPr>
                <a:t>সময়ঃ </a:t>
              </a:r>
              <a:r>
                <a:rPr lang="bn-BD" sz="4000" b="1" dirty="0" smtClean="0">
                  <a:latin typeface="NikoshBAN" panose="02000000000000000000" pitchFamily="2" charset="0"/>
                  <a:cs typeface="NikoshBAN" panose="02000000000000000000" pitchFamily="2" charset="0"/>
                </a:rPr>
                <a:t>৫</a:t>
              </a:r>
              <a:r>
                <a:rPr lang="bn-BD" sz="4000" b="1" dirty="0" smtClean="0">
                  <a:latin typeface="NikoshBAN" panose="02000000000000000000" pitchFamily="2" charset="0"/>
                  <a:cs typeface="NikoshBAN" panose="02000000000000000000" pitchFamily="2" charset="0"/>
                </a:rPr>
                <a:t>০ </a:t>
              </a:r>
              <a:r>
                <a:rPr lang="bn-BD" sz="4000" b="1" dirty="0" smtClean="0">
                  <a:latin typeface="NikoshBAN" panose="02000000000000000000" pitchFamily="2" charset="0"/>
                  <a:cs typeface="NikoshBAN" panose="02000000000000000000" pitchFamily="2" charset="0"/>
                </a:rPr>
                <a:t>মিনিট</a:t>
              </a:r>
            </a:p>
            <a:p>
              <a:r>
                <a:rPr lang="bn-BD" sz="4000" b="1" dirty="0" smtClean="0">
                  <a:latin typeface="NikoshBAN" panose="02000000000000000000" pitchFamily="2" charset="0"/>
                  <a:cs typeface="NikoshBAN" panose="02000000000000000000" pitchFamily="2" charset="0"/>
                </a:rPr>
                <a:t>তারিখ- ২১/০৭/২০২০খ্রি</a:t>
              </a:r>
              <a:endParaRPr lang="en-US" sz="4000" b="1" dirty="0">
                <a:latin typeface="NikoshBAN" panose="02000000000000000000" pitchFamily="2" charset="0"/>
                <a:cs typeface="NikoshBAN" panose="02000000000000000000" pitchFamily="2" charset="0"/>
              </a:endParaRPr>
            </a:p>
          </p:txBody>
        </p:sp>
      </p:grpSp>
      <p:sp>
        <p:nvSpPr>
          <p:cNvPr id="8" name="TextBox 7"/>
          <p:cNvSpPr txBox="1"/>
          <p:nvPr/>
        </p:nvSpPr>
        <p:spPr>
          <a:xfrm>
            <a:off x="4164037" y="309489"/>
            <a:ext cx="4318781" cy="1015663"/>
          </a:xfrm>
          <a:prstGeom prst="rect">
            <a:avLst/>
          </a:prstGeom>
          <a:noFill/>
        </p:spPr>
        <p:txBody>
          <a:bodyPr wrap="square" rtlCol="0">
            <a:spAutoFit/>
          </a:bodyPr>
          <a:lstStyle/>
          <a:p>
            <a:r>
              <a:rPr lang="bn-BD" sz="6000" b="1" u="sng" dirty="0" smtClean="0">
                <a:solidFill>
                  <a:srgbClr val="FF0000"/>
                </a:solidFill>
                <a:latin typeface="NikoshBAN"/>
              </a:rPr>
              <a:t>পরিচিতি</a:t>
            </a:r>
            <a:endParaRPr lang="en-GB" sz="6000" b="1" u="sng" dirty="0">
              <a:solidFill>
                <a:srgbClr val="FF0000"/>
              </a:solidFill>
              <a:latin typeface="NikoshBAN"/>
            </a:endParaRPr>
          </a:p>
        </p:txBody>
      </p:sp>
      <p:pic>
        <p:nvPicPr>
          <p:cNvPr id="10" name="Picture 9" descr="20191003024053_IMG_4849-1.jpg"/>
          <p:cNvPicPr>
            <a:picLocks noChangeAspect="1"/>
          </p:cNvPicPr>
          <p:nvPr/>
        </p:nvPicPr>
        <p:blipFill>
          <a:blip r:embed="rId2" cstate="print"/>
          <a:stretch>
            <a:fillRect/>
          </a:stretch>
        </p:blipFill>
        <p:spPr>
          <a:xfrm>
            <a:off x="473895" y="187366"/>
            <a:ext cx="2381847" cy="2253379"/>
          </a:xfrm>
          <a:prstGeom prst="rect">
            <a:avLst/>
          </a:prstGeom>
        </p:spPr>
      </p:pic>
    </p:spTree>
    <p:extLst>
      <p:ext uri="{BB962C8B-B14F-4D97-AF65-F5344CB8AC3E}">
        <p14:creationId xmlns="" xmlns:p14="http://schemas.microsoft.com/office/powerpoint/2010/main" val="1811963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67967" y="1121898"/>
            <a:ext cx="10906231" cy="2308324"/>
          </a:xfrm>
          <a:prstGeom prst="rect">
            <a:avLst/>
          </a:prstGeom>
          <a:noFill/>
        </p:spPr>
        <p:txBody>
          <a:bodyPr wrap="square" rtlCol="0">
            <a:spAutoFit/>
          </a:bodyPr>
          <a:lstStyle/>
          <a:p>
            <a:r>
              <a:rPr lang="bn-BD" sz="3600" b="1" dirty="0" smtClean="0">
                <a:solidFill>
                  <a:srgbClr val="0070C0"/>
                </a:solidFill>
                <a:latin typeface="NikoshBAN"/>
                <a:cs typeface="NikoshBAN" panose="02000000000000000000" pitchFamily="2" charset="0"/>
              </a:rPr>
              <a:t>১। প্রমথ চৌধুরী </a:t>
            </a:r>
            <a:r>
              <a:rPr lang="bn-BD" sz="3600" b="1" dirty="0" smtClean="0">
                <a:solidFill>
                  <a:srgbClr val="0070C0"/>
                </a:solidFill>
                <a:latin typeface="NikoshBAN"/>
                <a:cs typeface="NikoshBAN" panose="02000000000000000000" pitchFamily="2" charset="0"/>
              </a:rPr>
              <a:t>সাহিত্যিক ছদ্মনাম কী?</a:t>
            </a:r>
            <a:endParaRPr lang="bn-BD" sz="3600" b="1" dirty="0" smtClean="0">
              <a:solidFill>
                <a:srgbClr val="0070C0"/>
              </a:solidFill>
              <a:latin typeface="NikoshBAN"/>
              <a:cs typeface="NikoshBAN" panose="02000000000000000000" pitchFamily="2" charset="0"/>
            </a:endParaRPr>
          </a:p>
          <a:p>
            <a:r>
              <a:rPr lang="bn-BD" sz="3600" b="1" dirty="0" smtClean="0">
                <a:solidFill>
                  <a:srgbClr val="0070C0"/>
                </a:solidFill>
                <a:latin typeface="NikoshBAN"/>
                <a:cs typeface="NikoshBAN" panose="02000000000000000000" pitchFamily="2" charset="0"/>
              </a:rPr>
              <a:t>২। ভাঁড়েও </a:t>
            </a:r>
            <a:r>
              <a:rPr lang="bn-BD" sz="3600" b="1" dirty="0" smtClean="0">
                <a:solidFill>
                  <a:srgbClr val="0070C0"/>
                </a:solidFill>
                <a:latin typeface="NikoshBAN"/>
                <a:cs typeface="NikoshBAN" panose="02000000000000000000" pitchFamily="2" charset="0"/>
              </a:rPr>
              <a:t>ভবানী</a:t>
            </a:r>
            <a:r>
              <a:rPr lang="bn-BD" sz="3600" b="1" dirty="0" smtClean="0">
                <a:solidFill>
                  <a:srgbClr val="0070C0"/>
                </a:solidFill>
                <a:latin typeface="NikoshBAN"/>
                <a:cs typeface="NikoshBAN" panose="02000000000000000000" pitchFamily="2" charset="0"/>
              </a:rPr>
              <a:t>- বলতে লেখক কী বুঝিয়েছেন?</a:t>
            </a:r>
            <a:endParaRPr lang="bn-BD" sz="3600" b="1" dirty="0" smtClean="0">
              <a:solidFill>
                <a:srgbClr val="0070C0"/>
              </a:solidFill>
              <a:latin typeface="NikoshBAN"/>
              <a:cs typeface="NikoshBAN" panose="02000000000000000000" pitchFamily="2" charset="0"/>
            </a:endParaRPr>
          </a:p>
          <a:p>
            <a:r>
              <a:rPr lang="bn-BD" sz="3600" b="1" dirty="0" smtClean="0">
                <a:solidFill>
                  <a:srgbClr val="0070C0"/>
                </a:solidFill>
                <a:latin typeface="NikoshBAN"/>
                <a:cs typeface="NikoshBAN" panose="02000000000000000000" pitchFamily="2" charset="0"/>
              </a:rPr>
              <a:t>৪</a:t>
            </a:r>
            <a:r>
              <a:rPr lang="bn-BD" sz="3600" b="1" dirty="0" smtClean="0">
                <a:solidFill>
                  <a:srgbClr val="0070C0"/>
                </a:solidFill>
                <a:latin typeface="NikoshBAN"/>
                <a:cs typeface="NikoshBAN" panose="02000000000000000000" pitchFamily="2" charset="0"/>
              </a:rPr>
              <a:t>। আমাদের </a:t>
            </a:r>
            <a:r>
              <a:rPr lang="bn-BD" sz="3600" b="1" dirty="0" smtClean="0">
                <a:solidFill>
                  <a:srgbClr val="0070C0"/>
                </a:solidFill>
                <a:latin typeface="NikoshBAN"/>
                <a:cs typeface="NikoshBAN" panose="02000000000000000000" pitchFamily="2" charset="0"/>
              </a:rPr>
              <a:t>প্রচলিত শিক্ষা ব্যবস্থায় </a:t>
            </a:r>
            <a:r>
              <a:rPr lang="bn-BD" sz="3600" b="1" dirty="0" smtClean="0">
                <a:solidFill>
                  <a:srgbClr val="0070C0"/>
                </a:solidFill>
                <a:latin typeface="NikoshBAN"/>
                <a:cs typeface="NikoshBAN" panose="02000000000000000000" pitchFamily="2" charset="0"/>
              </a:rPr>
              <a:t>-শিক্ষা </a:t>
            </a:r>
            <a:r>
              <a:rPr lang="bn-BD" sz="3600" b="1" dirty="0" smtClean="0">
                <a:solidFill>
                  <a:srgbClr val="0070C0"/>
                </a:solidFill>
                <a:latin typeface="NikoshBAN"/>
                <a:cs typeface="NikoshBAN" panose="02000000000000000000" pitchFamily="2" charset="0"/>
              </a:rPr>
              <a:t>মানেই সার্টিফিকেট লাভকে </a:t>
            </a:r>
            <a:r>
              <a:rPr lang="bn-BD" sz="3600" b="1" dirty="0" smtClean="0">
                <a:solidFill>
                  <a:srgbClr val="0070C0"/>
                </a:solidFill>
                <a:latin typeface="NikoshBAN"/>
                <a:cs typeface="NikoshBAN" panose="02000000000000000000" pitchFamily="2" charset="0"/>
              </a:rPr>
              <a:t>বুঝায় -বিশ্লষণ কর। </a:t>
            </a:r>
            <a:endParaRPr lang="en-US" sz="3600" b="1" dirty="0">
              <a:solidFill>
                <a:srgbClr val="0070C0"/>
              </a:solidFill>
              <a:latin typeface="NikoshBAN"/>
              <a:cs typeface="NikoshBAN" panose="02000000000000000000" pitchFamily="2" charset="0"/>
            </a:endParaRPr>
          </a:p>
        </p:txBody>
      </p:sp>
      <p:sp>
        <p:nvSpPr>
          <p:cNvPr id="5" name="TextBox 4"/>
          <p:cNvSpPr txBox="1"/>
          <p:nvPr/>
        </p:nvSpPr>
        <p:spPr>
          <a:xfrm>
            <a:off x="4276579" y="0"/>
            <a:ext cx="3910818" cy="707886"/>
          </a:xfrm>
          <a:prstGeom prst="rect">
            <a:avLst/>
          </a:prstGeom>
          <a:noFill/>
        </p:spPr>
        <p:txBody>
          <a:bodyPr wrap="square" rtlCol="0">
            <a:spAutoFit/>
          </a:bodyPr>
          <a:lstStyle/>
          <a:p>
            <a:r>
              <a:rPr lang="bn-BD" sz="4000" b="1" u="sng" dirty="0" smtClean="0">
                <a:solidFill>
                  <a:srgbClr val="FF0000"/>
                </a:solidFill>
                <a:latin typeface="NikoshBAN"/>
              </a:rPr>
              <a:t>বাড়ির কাজ</a:t>
            </a:r>
            <a:endParaRPr lang="en-GB" sz="4000" b="1" u="sng" dirty="0">
              <a:solidFill>
                <a:srgbClr val="FF0000"/>
              </a:solidFill>
              <a:latin typeface="NikoshBAN"/>
            </a:endParaRPr>
          </a:p>
        </p:txBody>
      </p:sp>
    </p:spTree>
    <p:extLst>
      <p:ext uri="{BB962C8B-B14F-4D97-AF65-F5344CB8AC3E}">
        <p14:creationId xmlns="" xmlns:p14="http://schemas.microsoft.com/office/powerpoint/2010/main" val="1540849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56936" y="0"/>
            <a:ext cx="8187397" cy="2646878"/>
          </a:xfrm>
          <a:prstGeom prst="rect">
            <a:avLst/>
          </a:prstGeom>
          <a:noFill/>
        </p:spPr>
        <p:txBody>
          <a:bodyPr wrap="square" rtlCol="0">
            <a:spAutoFit/>
          </a:bodyPr>
          <a:lstStyle/>
          <a:p>
            <a:pPr algn="ctr"/>
            <a:r>
              <a:rPr lang="bn-BD" sz="16600" dirty="0" smtClean="0">
                <a:solidFill>
                  <a:srgbClr val="0070C0"/>
                </a:solidFill>
                <a:latin typeface="NikoshBAN"/>
                <a:cs typeface="NikoshBAN" panose="02000000000000000000" pitchFamily="2" charset="0"/>
              </a:rPr>
              <a:t>ধন্যবাদ</a:t>
            </a:r>
            <a:endParaRPr lang="en-US" sz="16600" dirty="0">
              <a:solidFill>
                <a:srgbClr val="0070C0"/>
              </a:solidFill>
              <a:latin typeface="NikoshBAN"/>
              <a:cs typeface="NikoshBAN" panose="02000000000000000000" pitchFamily="2" charset="0"/>
            </a:endParaRPr>
          </a:p>
        </p:txBody>
      </p:sp>
      <p:pic>
        <p:nvPicPr>
          <p:cNvPr id="4" name="Picture 3" descr="indexলা১.jpg"/>
          <p:cNvPicPr>
            <a:picLocks noChangeAspect="1"/>
          </p:cNvPicPr>
          <p:nvPr/>
        </p:nvPicPr>
        <p:blipFill>
          <a:blip r:embed="rId2"/>
          <a:stretch>
            <a:fillRect/>
          </a:stretch>
        </p:blipFill>
        <p:spPr>
          <a:xfrm>
            <a:off x="829994" y="2096086"/>
            <a:ext cx="10747717" cy="4360985"/>
          </a:xfrm>
          <a:prstGeom prst="rect">
            <a:avLst/>
          </a:prstGeom>
        </p:spPr>
      </p:pic>
    </p:spTree>
    <p:extLst>
      <p:ext uri="{BB962C8B-B14F-4D97-AF65-F5344CB8AC3E}">
        <p14:creationId xmlns="" xmlns:p14="http://schemas.microsoft.com/office/powerpoint/2010/main" val="1315574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dexলা১.jpg"/>
          <p:cNvPicPr>
            <a:picLocks noChangeAspect="1"/>
          </p:cNvPicPr>
          <p:nvPr/>
        </p:nvPicPr>
        <p:blipFill>
          <a:blip r:embed="rId2"/>
          <a:stretch>
            <a:fillRect/>
          </a:stretch>
        </p:blipFill>
        <p:spPr>
          <a:xfrm>
            <a:off x="861205" y="217682"/>
            <a:ext cx="10561761" cy="5929900"/>
          </a:xfrm>
          <a:prstGeom prst="rect">
            <a:avLst/>
          </a:prstGeom>
        </p:spPr>
      </p:pic>
    </p:spTree>
    <p:extLst>
      <p:ext uri="{BB962C8B-B14F-4D97-AF65-F5344CB8AC3E}">
        <p14:creationId xmlns="" xmlns:p14="http://schemas.microsoft.com/office/powerpoint/2010/main" val="2867639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লা২.jpg"/>
          <p:cNvPicPr>
            <a:picLocks noChangeAspect="1"/>
          </p:cNvPicPr>
          <p:nvPr/>
        </p:nvPicPr>
        <p:blipFill>
          <a:blip r:embed="rId2"/>
          <a:stretch>
            <a:fillRect/>
          </a:stretch>
        </p:blipFill>
        <p:spPr>
          <a:xfrm>
            <a:off x="759655" y="368545"/>
            <a:ext cx="11071274" cy="5694630"/>
          </a:xfrm>
          <a:prstGeom prst="rect">
            <a:avLst/>
          </a:prstGeom>
        </p:spPr>
      </p:pic>
    </p:spTree>
    <p:extLst>
      <p:ext uri="{BB962C8B-B14F-4D97-AF65-F5344CB8AC3E}">
        <p14:creationId xmlns="" xmlns:p14="http://schemas.microsoft.com/office/powerpoint/2010/main" val="2867639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লা৩.jpg"/>
          <p:cNvPicPr>
            <a:picLocks noChangeAspect="1"/>
          </p:cNvPicPr>
          <p:nvPr/>
        </p:nvPicPr>
        <p:blipFill>
          <a:blip r:embed="rId2"/>
          <a:stretch>
            <a:fillRect/>
          </a:stretch>
        </p:blipFill>
        <p:spPr>
          <a:xfrm>
            <a:off x="590843" y="410967"/>
            <a:ext cx="11346620" cy="5694411"/>
          </a:xfrm>
          <a:prstGeom prst="rect">
            <a:avLst/>
          </a:prstGeom>
        </p:spPr>
      </p:pic>
    </p:spTree>
    <p:extLst>
      <p:ext uri="{BB962C8B-B14F-4D97-AF65-F5344CB8AC3E}">
        <p14:creationId xmlns="" xmlns:p14="http://schemas.microsoft.com/office/powerpoint/2010/main" val="2867639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6948" y="309489"/>
            <a:ext cx="11995052" cy="1015663"/>
          </a:xfrm>
          <a:prstGeom prst="rect">
            <a:avLst/>
          </a:prstGeom>
          <a:noFill/>
        </p:spPr>
        <p:txBody>
          <a:bodyPr wrap="square" rtlCol="0">
            <a:spAutoFit/>
          </a:bodyPr>
          <a:lstStyle/>
          <a:p>
            <a:r>
              <a:rPr lang="bn-BD" sz="6000" b="1" dirty="0" smtClean="0">
                <a:solidFill>
                  <a:srgbClr val="FF0000"/>
                </a:solidFill>
              </a:rPr>
              <a:t>আজকের পাঠ............</a:t>
            </a:r>
            <a:endParaRPr lang="en-GB" sz="6000" b="1" dirty="0">
              <a:solidFill>
                <a:srgbClr val="FF0000"/>
              </a:solidFill>
            </a:endParaRPr>
          </a:p>
        </p:txBody>
      </p:sp>
      <p:sp>
        <p:nvSpPr>
          <p:cNvPr id="8" name="TextBox 7"/>
          <p:cNvSpPr txBox="1"/>
          <p:nvPr/>
        </p:nvSpPr>
        <p:spPr>
          <a:xfrm>
            <a:off x="2208628" y="1645920"/>
            <a:ext cx="9983372" cy="3231654"/>
          </a:xfrm>
          <a:prstGeom prst="rect">
            <a:avLst/>
          </a:prstGeom>
          <a:noFill/>
        </p:spPr>
        <p:txBody>
          <a:bodyPr wrap="square" rtlCol="0">
            <a:spAutoFit/>
          </a:bodyPr>
          <a:lstStyle/>
          <a:p>
            <a:r>
              <a:rPr lang="bn-BD" sz="8000" b="1" u="sng" dirty="0" smtClean="0">
                <a:latin typeface="NikoshBAN"/>
              </a:rPr>
              <a:t>      বই পড়া</a:t>
            </a:r>
          </a:p>
          <a:p>
            <a:r>
              <a:rPr lang="bn-BD" sz="8000" b="1" dirty="0" smtClean="0">
                <a:latin typeface="NikoshBAN"/>
              </a:rPr>
              <a:t> </a:t>
            </a:r>
            <a:r>
              <a:rPr lang="bn-BD" sz="8000" b="1" dirty="0" smtClean="0">
                <a:latin typeface="NikoshBAN"/>
              </a:rPr>
              <a:t>             </a:t>
            </a:r>
            <a:r>
              <a:rPr lang="bn-BD" sz="4400" b="1" dirty="0" smtClean="0">
                <a:solidFill>
                  <a:srgbClr val="0070C0"/>
                </a:solidFill>
                <a:latin typeface="NikoshBAN"/>
              </a:rPr>
              <a:t>প্রমথ চৌধুরী</a:t>
            </a:r>
          </a:p>
          <a:p>
            <a:r>
              <a:rPr lang="bn-BD" sz="4400" b="1" dirty="0" smtClean="0">
                <a:solidFill>
                  <a:srgbClr val="0070C0"/>
                </a:solidFill>
                <a:latin typeface="NikoshBAN"/>
              </a:rPr>
              <a:t> </a:t>
            </a:r>
            <a:r>
              <a:rPr lang="bn-BD" sz="4400" b="1" dirty="0" smtClean="0">
                <a:solidFill>
                  <a:srgbClr val="0070C0"/>
                </a:solidFill>
                <a:latin typeface="NikoshBAN"/>
              </a:rPr>
              <a:t>                             (১৮৬৮-১৯৪৬)</a:t>
            </a:r>
            <a:endParaRPr lang="en-GB" sz="8000" b="1" dirty="0">
              <a:solidFill>
                <a:srgbClr val="0070C0"/>
              </a:solidFill>
              <a:latin typeface="NikoshBAN"/>
            </a:endParaRPr>
          </a:p>
        </p:txBody>
      </p:sp>
      <p:pic>
        <p:nvPicPr>
          <p:cNvPr id="10" name="Picture 9" descr="24.jpg"/>
          <p:cNvPicPr>
            <a:picLocks noChangeAspect="1"/>
          </p:cNvPicPr>
          <p:nvPr/>
        </p:nvPicPr>
        <p:blipFill>
          <a:blip r:embed="rId2"/>
          <a:stretch>
            <a:fillRect/>
          </a:stretch>
        </p:blipFill>
        <p:spPr>
          <a:xfrm>
            <a:off x="365760" y="1195754"/>
            <a:ext cx="3055839" cy="4712677"/>
          </a:xfrm>
          <a:prstGeom prst="rect">
            <a:avLst/>
          </a:prstGeom>
        </p:spPr>
      </p:pic>
    </p:spTree>
    <p:extLst>
      <p:ext uri="{BB962C8B-B14F-4D97-AF65-F5344CB8AC3E}">
        <p14:creationId xmlns="" xmlns:p14="http://schemas.microsoft.com/office/powerpoint/2010/main" val="3098092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1693" y="1702191"/>
            <a:ext cx="10508566" cy="3046988"/>
          </a:xfrm>
          <a:prstGeom prst="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3200" b="1" dirty="0" smtClean="0">
                <a:solidFill>
                  <a:srgbClr val="002060"/>
                </a:solidFill>
                <a:latin typeface="NikoshBAN"/>
                <a:cs typeface="NikoshBAN" panose="02000000000000000000" pitchFamily="2" charset="0"/>
              </a:rPr>
              <a:t>এ </a:t>
            </a:r>
            <a:r>
              <a:rPr lang="en-US" sz="3200" b="1" dirty="0" err="1" smtClean="0">
                <a:solidFill>
                  <a:srgbClr val="002060"/>
                </a:solidFill>
                <a:latin typeface="NikoshBAN"/>
                <a:cs typeface="NikoshBAN" panose="02000000000000000000" pitchFamily="2" charset="0"/>
              </a:rPr>
              <a:t>পাঠ</a:t>
            </a:r>
            <a:r>
              <a:rPr lang="en-US" sz="3200" b="1" dirty="0" smtClean="0">
                <a:solidFill>
                  <a:srgbClr val="002060"/>
                </a:solidFill>
                <a:latin typeface="NikoshBAN"/>
                <a:cs typeface="NikoshBAN" panose="02000000000000000000" pitchFamily="2" charset="0"/>
              </a:rPr>
              <a:t> </a:t>
            </a:r>
            <a:r>
              <a:rPr lang="en-US" sz="3200" b="1" dirty="0" err="1" smtClean="0">
                <a:solidFill>
                  <a:srgbClr val="002060"/>
                </a:solidFill>
                <a:latin typeface="NikoshBAN"/>
                <a:cs typeface="NikoshBAN" panose="02000000000000000000" pitchFamily="2" charset="0"/>
              </a:rPr>
              <a:t>শেষে</a:t>
            </a:r>
            <a:r>
              <a:rPr lang="en-US" sz="3200" b="1" dirty="0" smtClean="0">
                <a:solidFill>
                  <a:srgbClr val="002060"/>
                </a:solidFill>
                <a:latin typeface="NikoshBAN"/>
                <a:cs typeface="NikoshBAN" panose="02000000000000000000" pitchFamily="2" charset="0"/>
              </a:rPr>
              <a:t> </a:t>
            </a:r>
            <a:r>
              <a:rPr lang="en-US" sz="3200" b="1" dirty="0" err="1" smtClean="0">
                <a:solidFill>
                  <a:srgbClr val="002060"/>
                </a:solidFill>
                <a:latin typeface="NikoshBAN"/>
                <a:cs typeface="NikoshBAN" panose="02000000000000000000" pitchFamily="2" charset="0"/>
              </a:rPr>
              <a:t>শিক্ষার্থীরা</a:t>
            </a:r>
            <a:r>
              <a:rPr lang="en-US" sz="3200" b="1" dirty="0" smtClean="0">
                <a:solidFill>
                  <a:srgbClr val="002060"/>
                </a:solidFill>
                <a:latin typeface="NikoshBAN"/>
                <a:cs typeface="NikoshBAN" panose="02000000000000000000" pitchFamily="2" charset="0"/>
              </a:rPr>
              <a:t>-</a:t>
            </a:r>
            <a:r>
              <a:rPr lang="en-US" sz="3200" b="1" dirty="0" smtClean="0">
                <a:solidFill>
                  <a:srgbClr val="002060"/>
                </a:solidFill>
                <a:latin typeface="NikoshBAN"/>
                <a:cs typeface="NikoshBAN" panose="02000000000000000000" pitchFamily="2" charset="0"/>
              </a:rPr>
              <a:t>--</a:t>
            </a:r>
            <a:endParaRPr lang="bn-BD" sz="3200" b="1" dirty="0" smtClean="0">
              <a:solidFill>
                <a:srgbClr val="002060"/>
              </a:solidFill>
              <a:latin typeface="NikoshBAN"/>
              <a:cs typeface="NikoshBAN" panose="02000000000000000000" pitchFamily="2" charset="0"/>
            </a:endParaRPr>
          </a:p>
          <a:p>
            <a:endParaRPr lang="en-US" sz="3200" b="1" dirty="0" smtClean="0">
              <a:solidFill>
                <a:srgbClr val="C00000"/>
              </a:solidFill>
              <a:latin typeface="NikoshBAN"/>
              <a:cs typeface="NikoshBAN" panose="02000000000000000000" pitchFamily="2" charset="0"/>
            </a:endParaRPr>
          </a:p>
          <a:p>
            <a:r>
              <a:rPr lang="en-US" sz="3200" b="1" dirty="0" smtClean="0">
                <a:solidFill>
                  <a:srgbClr val="C00000"/>
                </a:solidFill>
                <a:latin typeface="NikoshBAN"/>
                <a:cs typeface="NikoshBAN" panose="02000000000000000000" pitchFamily="2" charset="0"/>
              </a:rPr>
              <a:t>১। </a:t>
            </a:r>
            <a:r>
              <a:rPr lang="en-US" sz="3200" b="1" dirty="0" err="1" smtClean="0">
                <a:solidFill>
                  <a:srgbClr val="C00000"/>
                </a:solidFill>
                <a:latin typeface="NikoshBAN"/>
                <a:cs typeface="NikoshBAN" panose="02000000000000000000" pitchFamily="2" charset="0"/>
              </a:rPr>
              <a:t>লেখক</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প্রমথ</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চৌধুরীর</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পরিচয়</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বলতে</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পারবে</a:t>
            </a:r>
            <a:r>
              <a:rPr lang="bn-BD" sz="3200" b="1" dirty="0" smtClean="0">
                <a:solidFill>
                  <a:srgbClr val="C00000"/>
                </a:solidFill>
                <a:latin typeface="NikoshBAN"/>
                <a:cs typeface="NikoshBAN" panose="02000000000000000000" pitchFamily="2" charset="0"/>
              </a:rPr>
              <a:t>;</a:t>
            </a:r>
            <a:endParaRPr lang="en-US" sz="3200" b="1" dirty="0" smtClean="0">
              <a:solidFill>
                <a:srgbClr val="C00000"/>
              </a:solidFill>
              <a:latin typeface="NikoshBAN"/>
              <a:cs typeface="NikoshBAN" panose="02000000000000000000" pitchFamily="2" charset="0"/>
            </a:endParaRPr>
          </a:p>
          <a:p>
            <a:r>
              <a:rPr lang="en-US" sz="3200" b="1" dirty="0" smtClean="0">
                <a:solidFill>
                  <a:srgbClr val="C00000"/>
                </a:solidFill>
                <a:latin typeface="NikoshBAN"/>
                <a:cs typeface="NikoshBAN" panose="02000000000000000000" pitchFamily="2" charset="0"/>
              </a:rPr>
              <a:t>২। </a:t>
            </a:r>
            <a:r>
              <a:rPr lang="en-US" sz="3200" b="1" dirty="0" err="1" smtClean="0">
                <a:solidFill>
                  <a:srgbClr val="C00000"/>
                </a:solidFill>
                <a:latin typeface="NikoshBAN"/>
                <a:cs typeface="NikoshBAN" panose="02000000000000000000" pitchFamily="2" charset="0"/>
              </a:rPr>
              <a:t>নতুন</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শব্দের</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অর্থ</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বলতে</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পারবে</a:t>
            </a:r>
            <a:r>
              <a:rPr lang="bn-BD" sz="3200" b="1" dirty="0" smtClean="0">
                <a:solidFill>
                  <a:srgbClr val="C00000"/>
                </a:solidFill>
                <a:latin typeface="NikoshBAN"/>
                <a:cs typeface="NikoshBAN" panose="02000000000000000000" pitchFamily="2" charset="0"/>
              </a:rPr>
              <a:t>;</a:t>
            </a:r>
            <a:endParaRPr lang="en-US" sz="3200" b="1" dirty="0" smtClean="0">
              <a:solidFill>
                <a:srgbClr val="C00000"/>
              </a:solidFill>
              <a:latin typeface="NikoshBAN"/>
              <a:cs typeface="NikoshBAN" panose="02000000000000000000" pitchFamily="2" charset="0"/>
            </a:endParaRPr>
          </a:p>
          <a:p>
            <a:r>
              <a:rPr lang="en-US" sz="3200" b="1" dirty="0" smtClean="0">
                <a:solidFill>
                  <a:srgbClr val="C00000"/>
                </a:solidFill>
                <a:latin typeface="NikoshBAN"/>
                <a:cs typeface="NikoshBAN" panose="02000000000000000000" pitchFamily="2" charset="0"/>
              </a:rPr>
              <a:t>৩। </a:t>
            </a:r>
            <a:r>
              <a:rPr lang="en-US" sz="3200" b="1" dirty="0" err="1" smtClean="0">
                <a:solidFill>
                  <a:srgbClr val="C00000"/>
                </a:solidFill>
                <a:latin typeface="NikoshBAN"/>
                <a:cs typeface="NikoshBAN" panose="02000000000000000000" pitchFamily="2" charset="0"/>
              </a:rPr>
              <a:t>বই</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পড়ার</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গুরুত্ব</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ব্যাখ্যা</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করতে</a:t>
            </a:r>
            <a:r>
              <a:rPr lang="en-US" sz="3200" b="1" dirty="0" smtClean="0">
                <a:solidFill>
                  <a:srgbClr val="C00000"/>
                </a:solidFill>
                <a:latin typeface="NikoshBAN"/>
                <a:cs typeface="NikoshBAN" panose="02000000000000000000" pitchFamily="2" charset="0"/>
              </a:rPr>
              <a:t> </a:t>
            </a:r>
            <a:r>
              <a:rPr lang="en-US" sz="3200" b="1" dirty="0" err="1" smtClean="0">
                <a:solidFill>
                  <a:srgbClr val="C00000"/>
                </a:solidFill>
                <a:latin typeface="NikoshBAN"/>
                <a:cs typeface="NikoshBAN" panose="02000000000000000000" pitchFamily="2" charset="0"/>
              </a:rPr>
              <a:t>পারবে</a:t>
            </a:r>
            <a:r>
              <a:rPr lang="bn-BD" sz="3200" b="1" dirty="0" smtClean="0">
                <a:solidFill>
                  <a:srgbClr val="C00000"/>
                </a:solidFill>
                <a:latin typeface="NikoshBAN"/>
                <a:cs typeface="NikoshBAN" panose="02000000000000000000" pitchFamily="2" charset="0"/>
              </a:rPr>
              <a:t>।</a:t>
            </a:r>
            <a:endParaRPr lang="en-US" sz="3200" b="1" dirty="0" smtClean="0">
              <a:solidFill>
                <a:srgbClr val="C00000"/>
              </a:solidFill>
              <a:latin typeface="NikoshBAN"/>
              <a:cs typeface="NikoshBAN" panose="02000000000000000000" pitchFamily="2" charset="0"/>
            </a:endParaRPr>
          </a:p>
          <a:p>
            <a:endParaRPr lang="en-US" sz="3200" b="1" dirty="0">
              <a:solidFill>
                <a:srgbClr val="C00000"/>
              </a:solidFill>
              <a:latin typeface="NikoshBAN"/>
              <a:cs typeface="NikoshBAN" panose="02000000000000000000" pitchFamily="2" charset="0"/>
            </a:endParaRPr>
          </a:p>
        </p:txBody>
      </p:sp>
      <p:sp>
        <p:nvSpPr>
          <p:cNvPr id="5" name="TextBox 4"/>
          <p:cNvSpPr txBox="1"/>
          <p:nvPr/>
        </p:nvSpPr>
        <p:spPr>
          <a:xfrm>
            <a:off x="1927274" y="295422"/>
            <a:ext cx="9791114" cy="1015663"/>
          </a:xfrm>
          <a:prstGeom prst="rect">
            <a:avLst/>
          </a:prstGeom>
          <a:noFill/>
        </p:spPr>
        <p:txBody>
          <a:bodyPr wrap="square" rtlCol="0">
            <a:spAutoFit/>
          </a:bodyPr>
          <a:lstStyle/>
          <a:p>
            <a:r>
              <a:rPr lang="bn-BD" sz="6000" b="1" dirty="0" smtClean="0">
                <a:latin typeface="NikoshBAN"/>
              </a:rPr>
              <a:t>শিখনফল...</a:t>
            </a:r>
            <a:endParaRPr lang="en-GB" sz="6000" b="1" dirty="0">
              <a:latin typeface="NikoshBAN"/>
            </a:endParaRPr>
          </a:p>
        </p:txBody>
      </p:sp>
    </p:spTree>
    <p:extLst>
      <p:ext uri="{BB962C8B-B14F-4D97-AF65-F5344CB8AC3E}">
        <p14:creationId xmlns="" xmlns:p14="http://schemas.microsoft.com/office/powerpoint/2010/main" val="3685009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15925" y="366933"/>
            <a:ext cx="8567225" cy="923330"/>
          </a:xfrm>
          <a:prstGeom prst="rect">
            <a:avLst/>
          </a:prstGeom>
          <a:no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bn-BD" sz="5400" b="1" dirty="0" smtClean="0">
                <a:solidFill>
                  <a:srgbClr val="C00000"/>
                </a:solidFill>
                <a:latin typeface="NikoshBAN" panose="02000000000000000000" pitchFamily="2" charset="0"/>
                <a:cs typeface="NikoshBAN" panose="02000000000000000000" pitchFamily="2" charset="0"/>
              </a:rPr>
              <a:t>লেখক</a:t>
            </a:r>
            <a:r>
              <a:rPr lang="bn-IN" sz="5400" b="1" dirty="0" smtClean="0">
                <a:solidFill>
                  <a:srgbClr val="C00000"/>
                </a:solidFill>
                <a:latin typeface="NikoshBAN" panose="02000000000000000000" pitchFamily="2" charset="0"/>
                <a:cs typeface="NikoshBAN" panose="02000000000000000000" pitchFamily="2" charset="0"/>
              </a:rPr>
              <a:t> </a:t>
            </a:r>
            <a:r>
              <a:rPr lang="bn-BD" sz="5400" b="1" dirty="0" smtClean="0">
                <a:solidFill>
                  <a:srgbClr val="C00000"/>
                </a:solidFill>
                <a:latin typeface="NikoshBAN" panose="02000000000000000000" pitchFamily="2" charset="0"/>
                <a:cs typeface="NikoshBAN" panose="02000000000000000000" pitchFamily="2" charset="0"/>
              </a:rPr>
              <a:t>পরিচিতি</a:t>
            </a:r>
            <a:endParaRPr lang="en-US" sz="5400" b="1" dirty="0">
              <a:solidFill>
                <a:srgbClr val="C00000"/>
              </a:solidFill>
              <a:latin typeface="NikoshBAN" panose="02000000000000000000" pitchFamily="2" charset="0"/>
              <a:cs typeface="NikoshBAN" panose="02000000000000000000" pitchFamily="2" charset="0"/>
            </a:endParaRPr>
          </a:p>
        </p:txBody>
      </p:sp>
      <p:sp>
        <p:nvSpPr>
          <p:cNvPr id="12" name="Rectangle 11"/>
          <p:cNvSpPr/>
          <p:nvPr/>
        </p:nvSpPr>
        <p:spPr>
          <a:xfrm>
            <a:off x="8408390" y="1019503"/>
            <a:ext cx="747320" cy="523220"/>
          </a:xfrm>
          <a:prstGeom prst="rect">
            <a:avLst/>
          </a:prstGeom>
        </p:spPr>
        <p:txBody>
          <a:bodyPr wrap="none">
            <a:spAutoFit/>
          </a:bodyPr>
          <a:lstStyle/>
          <a:p>
            <a:pPr lvl="0" algn="ctr"/>
            <a:r>
              <a:rPr lang="bn-BD" sz="2800" dirty="0" smtClean="0">
                <a:solidFill>
                  <a:prstClr val="white"/>
                </a:solidFill>
                <a:latin typeface="NikoshBAN" panose="02000000000000000000" pitchFamily="2" charset="0"/>
                <a:cs typeface="NikoshBAN" panose="02000000000000000000" pitchFamily="2" charset="0"/>
              </a:rPr>
              <a:t>গ্রন্থঃ</a:t>
            </a:r>
            <a:endParaRPr lang="en-US" sz="2800" dirty="0">
              <a:solidFill>
                <a:prstClr val="white"/>
              </a:solidFill>
              <a:latin typeface="NikoshBAN" panose="02000000000000000000" pitchFamily="2" charset="0"/>
              <a:cs typeface="NikoshBAN" panose="02000000000000000000" pitchFamily="2" charset="0"/>
            </a:endParaRPr>
          </a:p>
        </p:txBody>
      </p:sp>
      <p:pic>
        <p:nvPicPr>
          <p:cNvPr id="13" name="Picture 12" descr="mth.jpg"/>
          <p:cNvPicPr>
            <a:picLocks noChangeAspect="1"/>
          </p:cNvPicPr>
          <p:nvPr/>
        </p:nvPicPr>
        <p:blipFill>
          <a:blip r:embed="rId2"/>
          <a:stretch>
            <a:fillRect/>
          </a:stretch>
        </p:blipFill>
        <p:spPr>
          <a:xfrm>
            <a:off x="843328" y="1928886"/>
            <a:ext cx="4080363" cy="4176492"/>
          </a:xfrm>
          <a:prstGeom prst="rect">
            <a:avLst/>
          </a:prstGeom>
        </p:spPr>
      </p:pic>
      <p:sp>
        <p:nvSpPr>
          <p:cNvPr id="16" name="TextBox 15"/>
          <p:cNvSpPr txBox="1"/>
          <p:nvPr/>
        </p:nvSpPr>
        <p:spPr>
          <a:xfrm>
            <a:off x="5317588" y="1772529"/>
            <a:ext cx="6682154" cy="4401205"/>
          </a:xfrm>
          <a:prstGeom prst="rect">
            <a:avLst/>
          </a:prstGeom>
          <a:noFill/>
        </p:spPr>
        <p:txBody>
          <a:bodyPr wrap="square" rtlCol="0">
            <a:spAutoFit/>
          </a:bodyPr>
          <a:lstStyle/>
          <a:p>
            <a:r>
              <a:rPr lang="bn-BD" sz="2800" b="1" dirty="0" smtClean="0">
                <a:solidFill>
                  <a:srgbClr val="FF0000"/>
                </a:solidFill>
                <a:latin typeface="NikoshBAN"/>
              </a:rPr>
              <a:t>জন্ম  </a:t>
            </a:r>
            <a:r>
              <a:rPr lang="bn-BD" sz="2800" b="1" dirty="0" smtClean="0">
                <a:latin typeface="NikoshBAN"/>
              </a:rPr>
              <a:t>-৭ আগস্ট ১৮৬৮ সালে যশোরে ।</a:t>
            </a:r>
          </a:p>
          <a:p>
            <a:r>
              <a:rPr lang="bn-BD" sz="2800" b="1" dirty="0" smtClean="0">
                <a:solidFill>
                  <a:srgbClr val="FF0000"/>
                </a:solidFill>
                <a:latin typeface="NikoshBAN"/>
              </a:rPr>
              <a:t>শিক্ষাজীবন  </a:t>
            </a:r>
            <a:r>
              <a:rPr lang="bn-BD" sz="2800" b="1" dirty="0" smtClean="0">
                <a:latin typeface="NikoshBAN"/>
              </a:rPr>
              <a:t>-   ১৮৯০ সালে কলকাতা বিশ্ববিদ্যালয় থেকে ইংরেজি সাহিত্যে প্রথম শ্রেণিতে এমএ ডিগ্রী লাভ করেন।</a:t>
            </a:r>
          </a:p>
          <a:p>
            <a:r>
              <a:rPr lang="bn-BD" sz="2800" b="1" dirty="0" smtClean="0">
                <a:solidFill>
                  <a:srgbClr val="FF0000"/>
                </a:solidFill>
                <a:latin typeface="NikoshBAN"/>
              </a:rPr>
              <a:t>সাহিত্যিক ছদ্মনাম </a:t>
            </a:r>
            <a:r>
              <a:rPr lang="bn-BD" sz="2800" b="1" dirty="0" smtClean="0">
                <a:solidFill>
                  <a:srgbClr val="FF0000"/>
                </a:solidFill>
                <a:latin typeface="NikoshBAN"/>
              </a:rPr>
              <a:t>-</a:t>
            </a:r>
            <a:r>
              <a:rPr lang="bn-BD" sz="2800" b="1" dirty="0" smtClean="0">
                <a:latin typeface="NikoshBAN"/>
              </a:rPr>
              <a:t>বীরবল</a:t>
            </a:r>
          </a:p>
          <a:p>
            <a:r>
              <a:rPr lang="bn-BD" sz="2800" b="1" dirty="0" smtClean="0">
                <a:solidFill>
                  <a:srgbClr val="FF0000"/>
                </a:solidFill>
                <a:latin typeface="NikoshBAN"/>
              </a:rPr>
              <a:t>সম্পাদক-</a:t>
            </a:r>
            <a:r>
              <a:rPr lang="bn-BD" sz="2800" b="1" dirty="0" smtClean="0">
                <a:latin typeface="NikoshBAN"/>
              </a:rPr>
              <a:t> সবুজপত্র পত্রিকা</a:t>
            </a:r>
          </a:p>
          <a:p>
            <a:r>
              <a:rPr lang="bn-BD" sz="2800" b="1" dirty="0" smtClean="0">
                <a:solidFill>
                  <a:srgbClr val="FF0000"/>
                </a:solidFill>
                <a:latin typeface="NikoshBAN"/>
              </a:rPr>
              <a:t>উল্লেখযোগ্য গ্রন্থ- </a:t>
            </a:r>
            <a:r>
              <a:rPr lang="bn-BD" sz="2800" b="1" dirty="0" smtClean="0">
                <a:latin typeface="NikoshBAN"/>
              </a:rPr>
              <a:t>বীরবলের হালখাতা, রায়তের কথা, চার-ইয়ারি কথা, প্রবন্ধ সংগ্রহ, নীল লোহিত, সনেট পঞ্চাশৎ ইত্যাদি।</a:t>
            </a:r>
          </a:p>
          <a:p>
            <a:r>
              <a:rPr lang="bn-BD" sz="2800" b="1" dirty="0" smtClean="0">
                <a:solidFill>
                  <a:srgbClr val="FF0000"/>
                </a:solidFill>
                <a:latin typeface="NikoshBAN"/>
              </a:rPr>
              <a:t>মৃত্যু-</a:t>
            </a:r>
            <a:r>
              <a:rPr lang="bn-BD" sz="2800" b="1" dirty="0" smtClean="0">
                <a:latin typeface="NikoshBAN"/>
              </a:rPr>
              <a:t> ২র সেপ্টেম্বর ১৯৪৬ সালে।</a:t>
            </a:r>
            <a:endParaRPr lang="en-GB" sz="2800" b="1" dirty="0">
              <a:latin typeface="NikoshBAN"/>
            </a:endParaRPr>
          </a:p>
        </p:txBody>
      </p:sp>
    </p:spTree>
    <p:extLst>
      <p:ext uri="{BB962C8B-B14F-4D97-AF65-F5344CB8AC3E}">
        <p14:creationId xmlns="" xmlns:p14="http://schemas.microsoft.com/office/powerpoint/2010/main" val="4117160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12678" y="0"/>
            <a:ext cx="3938953" cy="707886"/>
          </a:xfrm>
          <a:prstGeom prst="rect">
            <a:avLst/>
          </a:prstGeom>
          <a:noFill/>
        </p:spPr>
        <p:txBody>
          <a:bodyPr wrap="square" rtlCol="0">
            <a:spAutoFit/>
          </a:bodyPr>
          <a:lstStyle/>
          <a:p>
            <a:r>
              <a:rPr lang="bn-BD" sz="4000" b="1" u="sng" dirty="0" smtClean="0">
                <a:solidFill>
                  <a:srgbClr val="FF0000"/>
                </a:solidFill>
              </a:rPr>
              <a:t>পাঠ বিশ্লষণ</a:t>
            </a:r>
            <a:endParaRPr lang="en-GB" sz="4000" b="1" u="sng" dirty="0">
              <a:solidFill>
                <a:srgbClr val="FF0000"/>
              </a:solidFill>
            </a:endParaRPr>
          </a:p>
        </p:txBody>
      </p:sp>
      <p:pic>
        <p:nvPicPr>
          <p:cNvPr id="4" name="Picture 3" descr="বই১.jpg"/>
          <p:cNvPicPr>
            <a:picLocks noChangeAspect="1"/>
          </p:cNvPicPr>
          <p:nvPr/>
        </p:nvPicPr>
        <p:blipFill>
          <a:blip r:embed="rId2"/>
          <a:stretch>
            <a:fillRect/>
          </a:stretch>
        </p:blipFill>
        <p:spPr>
          <a:xfrm>
            <a:off x="449139" y="225083"/>
            <a:ext cx="4080657" cy="5936566"/>
          </a:xfrm>
          <a:prstGeom prst="rect">
            <a:avLst/>
          </a:prstGeom>
        </p:spPr>
      </p:pic>
      <p:sp>
        <p:nvSpPr>
          <p:cNvPr id="5" name="TextBox 4"/>
          <p:cNvSpPr txBox="1"/>
          <p:nvPr/>
        </p:nvSpPr>
        <p:spPr>
          <a:xfrm>
            <a:off x="4895557" y="984738"/>
            <a:ext cx="6977575" cy="5509200"/>
          </a:xfrm>
          <a:prstGeom prst="rect">
            <a:avLst/>
          </a:prstGeom>
          <a:noFill/>
        </p:spPr>
        <p:txBody>
          <a:bodyPr wrap="square" rtlCol="0">
            <a:spAutoFit/>
          </a:bodyPr>
          <a:lstStyle/>
          <a:p>
            <a:r>
              <a:rPr lang="bn-BD" sz="4400" b="1" dirty="0" smtClean="0">
                <a:solidFill>
                  <a:srgbClr val="7030A0"/>
                </a:solidFill>
                <a:latin typeface="NikoshBAN"/>
              </a:rPr>
              <a:t>দর্শন বিজ্ঞান ই্ত্যাদি হচ্ছে মানুষের মনগঙ্গার তোলা জল, তার পূর্ণ স্রোত আবহমানকাল সাহিত্যের ভেতরই সোল্লাসে সবেগে বয়ে চলেছে এবং সেই গঙ্গাতে অবগাহন করেই আমরা আমাদের সকল পাপমুক্ত হব।</a:t>
            </a:r>
            <a:endParaRPr lang="en-GB" sz="4400" b="1" dirty="0">
              <a:solidFill>
                <a:srgbClr val="7030A0"/>
              </a:solidFill>
              <a:latin typeface="NikoshB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1017</TotalTime>
  <Words>538</Words>
  <Application>Microsoft Office PowerPoint</Application>
  <PresentationFormat>Custom</PresentationFormat>
  <Paragraphs>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Khalisur Rahman</dc:creator>
  <cp:lastModifiedBy>emrana</cp:lastModifiedBy>
  <cp:revision>247</cp:revision>
  <dcterms:created xsi:type="dcterms:W3CDTF">2015-04-23T17:35:11Z</dcterms:created>
  <dcterms:modified xsi:type="dcterms:W3CDTF">2020-07-20T14:58:13Z</dcterms:modified>
</cp:coreProperties>
</file>