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7D03-EF22-46BA-9D3F-36158222933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A3D3-D29D-4C43-8D62-F8A4E6E34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1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7D03-EF22-46BA-9D3F-36158222933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A3D3-D29D-4C43-8D62-F8A4E6E34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7D03-EF22-46BA-9D3F-36158222933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A3D3-D29D-4C43-8D62-F8A4E6E34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2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7D03-EF22-46BA-9D3F-36158222933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A3D3-D29D-4C43-8D62-F8A4E6E34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3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7D03-EF22-46BA-9D3F-36158222933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A3D3-D29D-4C43-8D62-F8A4E6E34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4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7D03-EF22-46BA-9D3F-36158222933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A3D3-D29D-4C43-8D62-F8A4E6E34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4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7D03-EF22-46BA-9D3F-36158222933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A3D3-D29D-4C43-8D62-F8A4E6E34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7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7D03-EF22-46BA-9D3F-36158222933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A3D3-D29D-4C43-8D62-F8A4E6E34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4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7D03-EF22-46BA-9D3F-36158222933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A3D3-D29D-4C43-8D62-F8A4E6E34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0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7D03-EF22-46BA-9D3F-36158222933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A3D3-D29D-4C43-8D62-F8A4E6E34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9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7D03-EF22-46BA-9D3F-36158222933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A3D3-D29D-4C43-8D62-F8A4E6E34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5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B7D03-EF22-46BA-9D3F-361582229332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7A3D3-D29D-4C43-8D62-F8A4E6E34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8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2275" y="900203"/>
            <a:ext cx="10266464" cy="5252399"/>
            <a:chOff x="972275" y="900203"/>
            <a:chExt cx="10266464" cy="52523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275" y="900203"/>
              <a:ext cx="10266464" cy="521817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227" y="4102997"/>
              <a:ext cx="2049605" cy="20496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3422" y="4342970"/>
            <a:ext cx="55954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73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2927434" y="2179799"/>
            <a:ext cx="4572000" cy="1600200"/>
          </a:xfrm>
          <a:prstGeom prst="downArrowCallout">
            <a:avLst>
              <a:gd name="adj1" fmla="val 52936"/>
              <a:gd name="adj2" fmla="val 58016"/>
              <a:gd name="adj3" fmla="val 25000"/>
              <a:gd name="adj4" fmla="val 57992"/>
            </a:avLst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There are two categories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of Interrogative sentence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2433" y="4929106"/>
            <a:ext cx="3810000" cy="76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Yes/No Question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5433" y="4929106"/>
            <a:ext cx="3352800" cy="76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 Question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2433" y="5767306"/>
            <a:ext cx="38100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Are you well?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7433" y="949920"/>
            <a:ext cx="6400800" cy="954107"/>
          </a:xfrm>
          <a:prstGeom prst="rect">
            <a:avLst/>
          </a:prstGeom>
          <a:noFill/>
          <a:ln w="101600" cap="sq" cmpd="dbl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Do you like to follow your parents?</a:t>
            </a:r>
          </a:p>
          <a:p>
            <a:r>
              <a:rPr lang="en-US" sz="2800" b="1" dirty="0" smtClean="0">
                <a:latin typeface="Book Antiqua" pitchFamily="18" charset="0"/>
              </a:rPr>
              <a:t>What is the aim of your life?</a:t>
            </a:r>
            <a:endParaRPr lang="en-US" sz="2800" b="1" dirty="0">
              <a:latin typeface="Book Antiqua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27434" y="1040429"/>
            <a:ext cx="0" cy="762000"/>
          </a:xfrm>
          <a:prstGeom prst="line">
            <a:avLst/>
          </a:prstGeom>
          <a:ln w="1016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Bent Arrow 15"/>
          <p:cNvSpPr/>
          <p:nvPr/>
        </p:nvSpPr>
        <p:spPr>
          <a:xfrm rot="5400000">
            <a:off x="6071588" y="2990785"/>
            <a:ext cx="950686" cy="2667001"/>
          </a:xfrm>
          <a:prstGeom prst="bentArrow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 flipV="1">
            <a:off x="3404588" y="2990787"/>
            <a:ext cx="950686" cy="2666998"/>
          </a:xfrm>
          <a:prstGeom prst="bentArrow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5433" y="5782088"/>
            <a:ext cx="33528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Who is he?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73042" y="1062039"/>
            <a:ext cx="1828800" cy="1071592"/>
          </a:xfrm>
          <a:prstGeom prst="rightArrow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Follow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9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364850" y="1219200"/>
            <a:ext cx="9966764" cy="1447800"/>
          </a:xfrm>
          <a:prstGeom prst="downArrowCallout">
            <a:avLst>
              <a:gd name="adj1" fmla="val 52211"/>
              <a:gd name="adj2" fmla="val 233333"/>
              <a:gd name="adj3" fmla="val 32483"/>
              <a:gd name="adj4" fmla="val 6751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How to change ‘Yes/No’ question from direct to indirect speech.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7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19" t="10687" r="350"/>
          <a:stretch/>
        </p:blipFill>
        <p:spPr>
          <a:xfrm>
            <a:off x="1121736" y="3646715"/>
            <a:ext cx="2389440" cy="3211285"/>
          </a:xfrm>
          <a:prstGeom prst="homePlat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75649" y="4051133"/>
            <a:ext cx="6373561" cy="1077218"/>
          </a:xfrm>
          <a:prstGeom prst="rect">
            <a:avLst/>
          </a:prstGeom>
          <a:solidFill>
            <a:schemeClr val="accent3">
              <a:lumMod val="60000"/>
              <a:lumOff val="4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“Do you like my song?” Asha said to </a:t>
            </a:r>
            <a:r>
              <a:rPr lang="en-US" sz="3200" b="1" dirty="0" err="1" smtClean="0">
                <a:latin typeface="Book Antiqua" pitchFamily="18" charset="0"/>
              </a:rPr>
              <a:t>Disha</a:t>
            </a:r>
            <a:r>
              <a:rPr lang="en-US" sz="3200" b="1" dirty="0" smtClean="0">
                <a:latin typeface="Book Antiqua" pitchFamily="18" charset="0"/>
              </a:rPr>
              <a:t>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6537" y="5331499"/>
            <a:ext cx="6373560" cy="1077218"/>
          </a:xfrm>
          <a:prstGeom prst="rect">
            <a:avLst/>
          </a:prstGeom>
          <a:solidFill>
            <a:schemeClr val="accent3">
              <a:lumMod val="60000"/>
              <a:lumOff val="40000"/>
              <a:alpha val="1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Asha asked </a:t>
            </a:r>
            <a:r>
              <a:rPr lang="en-US" sz="3200" b="1" dirty="0" err="1" smtClean="0">
                <a:latin typeface="Book Antiqua" pitchFamily="18" charset="0"/>
              </a:rPr>
              <a:t>Disha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smtClean="0">
                <a:latin typeface="Book Antiqua" pitchFamily="18" charset="0"/>
              </a:rPr>
              <a:t>if she liked her song.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4850" y="2756120"/>
            <a:ext cx="9966765" cy="903515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100" dirty="0">
                <a:solidFill>
                  <a:srgbClr val="FF0000"/>
                </a:solidFill>
                <a:latin typeface="Book Antiqua" pitchFamily="18" charset="0"/>
              </a:rPr>
              <a:t>Subject + asked + object + </a:t>
            </a:r>
            <a:r>
              <a:rPr lang="en-US" sz="3200" b="1" spc="-100" dirty="0" smtClean="0">
                <a:solidFill>
                  <a:srgbClr val="FF0000"/>
                </a:solidFill>
                <a:latin typeface="Book Antiqua" pitchFamily="18" charset="0"/>
              </a:rPr>
              <a:t>if/whether</a:t>
            </a:r>
            <a:r>
              <a:rPr lang="en-US" sz="3200" b="1" spc="-100" dirty="0">
                <a:solidFill>
                  <a:srgbClr val="FF0000"/>
                </a:solidFill>
                <a:latin typeface="Book Antiqua" pitchFamily="18" charset="0"/>
              </a:rPr>
              <a:t>+ subject + verb + </a:t>
            </a:r>
            <a:r>
              <a:rPr lang="en-US" sz="3200" b="1" spc="-100" dirty="0" smtClean="0">
                <a:solidFill>
                  <a:srgbClr val="FF0000"/>
                </a:solidFill>
                <a:latin typeface="Book Antiqua" pitchFamily="18" charset="0"/>
              </a:rPr>
              <a:t>extension.</a:t>
            </a:r>
            <a:endParaRPr lang="en-US" sz="3200" b="1" spc="-1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457799" y="1150701"/>
            <a:ext cx="8661400" cy="1600200"/>
          </a:xfrm>
          <a:prstGeom prst="downArrowCallout">
            <a:avLst>
              <a:gd name="adj1" fmla="val 52211"/>
              <a:gd name="adj2" fmla="val 229762"/>
              <a:gd name="adj3" fmla="val 32483"/>
              <a:gd name="adj4" fmla="val 6751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How to change ‘Wh’ question from direct to indirect speech.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0563" y="2855233"/>
            <a:ext cx="8686800" cy="8962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spc="-100" dirty="0">
                <a:solidFill>
                  <a:srgbClr val="C00000"/>
                </a:solidFill>
                <a:latin typeface="Book Antiqua" pitchFamily="18" charset="0"/>
              </a:rPr>
              <a:t>Subject + asked +object + </a:t>
            </a:r>
            <a:r>
              <a:rPr lang="en-US" sz="3200" b="1" spc="-100" dirty="0" smtClean="0">
                <a:solidFill>
                  <a:srgbClr val="C00000"/>
                </a:solidFill>
                <a:latin typeface="Book Antiqua" pitchFamily="18" charset="0"/>
              </a:rPr>
              <a:t>‘Wh’ </a:t>
            </a:r>
            <a:r>
              <a:rPr lang="en-US" sz="3200" b="1" spc="-100" dirty="0">
                <a:solidFill>
                  <a:srgbClr val="C00000"/>
                </a:solidFill>
                <a:latin typeface="Book Antiqua" pitchFamily="18" charset="0"/>
              </a:rPr>
              <a:t>word + subject + verb + extension </a:t>
            </a:r>
            <a:r>
              <a:rPr lang="en-US" sz="3200" b="1" spc="-100" dirty="0" smtClean="0">
                <a:solidFill>
                  <a:srgbClr val="C00000"/>
                </a:solidFill>
                <a:latin typeface="Book Antiqua" pitchFamily="18" charset="0"/>
              </a:rPr>
              <a:t>.</a:t>
            </a:r>
            <a:endParaRPr lang="en-US" sz="3200" b="1" spc="-1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0563" y="4161512"/>
            <a:ext cx="8686800" cy="11512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He said to me, “Why did you call me yesterday?”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5099" y="5420473"/>
            <a:ext cx="8686800" cy="98431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-100" dirty="0" smtClean="0">
                <a:solidFill>
                  <a:srgbClr val="C00000"/>
                </a:solidFill>
                <a:latin typeface="Book Antiqua" pitchFamily="18" charset="0"/>
              </a:rPr>
              <a:t>He asked me why I had called him the previous day.</a:t>
            </a:r>
            <a:endParaRPr lang="en-US" sz="3600" b="1" spc="-100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8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t="21587" r="9930"/>
          <a:stretch/>
        </p:blipFill>
        <p:spPr>
          <a:xfrm>
            <a:off x="1992922" y="1529245"/>
            <a:ext cx="3331158" cy="432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87867" y="1006025"/>
            <a:ext cx="778121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She said to me, ”Where does Asha live in?”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3877" y="5811518"/>
            <a:ext cx="77952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She asked me where Asha lived in.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112002" y="1605445"/>
            <a:ext cx="2870715" cy="1305580"/>
          </a:xfrm>
          <a:prstGeom prst="upArrowCallout">
            <a:avLst>
              <a:gd name="adj1" fmla="val 49249"/>
              <a:gd name="adj2" fmla="val 59115"/>
              <a:gd name="adj3" fmla="val 25000"/>
              <a:gd name="adj4" fmla="val 4679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Direct Speech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6157877" y="4511225"/>
            <a:ext cx="2778963" cy="1247120"/>
          </a:xfrm>
          <a:prstGeom prst="downArrowCallout">
            <a:avLst>
              <a:gd name="adj1" fmla="val 47055"/>
              <a:gd name="adj2" fmla="val 57080"/>
              <a:gd name="adj3" fmla="val 25000"/>
              <a:gd name="adj4" fmla="val 4893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31" y="2956515"/>
            <a:ext cx="1496654" cy="149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6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149547" y="1061975"/>
            <a:ext cx="4724400" cy="1219200"/>
          </a:xfrm>
          <a:prstGeom prst="wedgeEllipseCallout">
            <a:avLst>
              <a:gd name="adj1" fmla="val -94010"/>
              <a:gd name="adj2" fmla="val 6131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Let’s  practice.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8431" y="2505416"/>
            <a:ext cx="6116279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-100" dirty="0" smtClean="0">
                <a:latin typeface="Book Antiqua" pitchFamily="18" charset="0"/>
              </a:rPr>
              <a:t>Mother said,” Have you done your home work?”</a:t>
            </a:r>
            <a:endParaRPr lang="en-US" sz="2000" b="1" spc="-100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6198" y="3631393"/>
            <a:ext cx="6000749" cy="4001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-100" dirty="0" smtClean="0">
                <a:latin typeface="Book Antiqua" pitchFamily="18" charset="0"/>
              </a:rPr>
              <a:t>The man said to me, ” Would you give  me your pen?”</a:t>
            </a:r>
            <a:endParaRPr lang="en-US" sz="2000" b="1" spc="-100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6198" y="3043175"/>
            <a:ext cx="6000749" cy="4001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pc="-100" dirty="0" smtClean="0">
                <a:solidFill>
                  <a:schemeClr val="tx1"/>
                </a:solidFill>
                <a:latin typeface="Book Antiqua" pitchFamily="18" charset="0"/>
              </a:rPr>
              <a:t>The doctor said to the patient, “What is your problem?”</a:t>
            </a:r>
            <a:endParaRPr lang="en-US" sz="2000" b="1" spc="-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3947" y="4719575"/>
            <a:ext cx="8763000" cy="4001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The headmaster said to the boy, ” Do you obey your parents?”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3946" y="5241307"/>
            <a:ext cx="8763001" cy="4001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The father said to the son, ”Are you sure to get A+ in the annual exam?”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3946" y="5786375"/>
            <a:ext cx="8763001" cy="4001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Book Antiqua" pitchFamily="18" charset="0"/>
              </a:rPr>
              <a:t>The son said to his mother, ” How can I overcome the situation?”</a:t>
            </a:r>
            <a:endParaRPr lang="en-US" sz="2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6197" y="4167065"/>
            <a:ext cx="6000749" cy="4001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He said to me, “Can you solve the problem?”</a:t>
            </a:r>
            <a:endParaRPr lang="en-US" sz="2000" b="1" dirty="0">
              <a:latin typeface="Book Antiqua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9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102" r="4259" b="4785"/>
          <a:stretch/>
        </p:blipFill>
        <p:spPr>
          <a:xfrm flipH="1">
            <a:off x="295112" y="1284790"/>
            <a:ext cx="2862863" cy="3177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0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200877" y="1807577"/>
            <a:ext cx="2514600" cy="10668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Group 1 &amp; 3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200877" y="4169777"/>
            <a:ext cx="2514600" cy="10668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Group 2 &amp; 4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91676" y="1807577"/>
            <a:ext cx="6810733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100" dirty="0">
                <a:solidFill>
                  <a:schemeClr val="tx1"/>
                </a:solidFill>
                <a:latin typeface="Book Antiqua" pitchFamily="18" charset="0"/>
              </a:rPr>
              <a:t>Write the structure how to make indirect from </a:t>
            </a:r>
            <a:r>
              <a:rPr lang="en-US" sz="2400" b="1" spc="-100" dirty="0" smtClean="0">
                <a:solidFill>
                  <a:schemeClr val="tx1"/>
                </a:solidFill>
                <a:latin typeface="Book Antiqua" pitchFamily="18" charset="0"/>
              </a:rPr>
              <a:t>‘yes/no’ </a:t>
            </a:r>
            <a:r>
              <a:rPr lang="en-US" sz="2400" b="1" spc="-100" dirty="0">
                <a:solidFill>
                  <a:schemeClr val="tx1"/>
                </a:solidFill>
                <a:latin typeface="Book Antiqua" pitchFamily="18" charset="0"/>
              </a:rPr>
              <a:t>question </a:t>
            </a:r>
            <a:r>
              <a:rPr lang="en-US" sz="2400" b="1" spc="-1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2400" b="1" spc="-100" dirty="0">
                <a:solidFill>
                  <a:schemeClr val="tx1"/>
                </a:solidFill>
                <a:latin typeface="Book Antiqua" pitchFamily="18" charset="0"/>
              </a:rPr>
              <a:t>with example.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06916" y="4169777"/>
            <a:ext cx="6957539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100" dirty="0">
                <a:solidFill>
                  <a:schemeClr val="tx1"/>
                </a:solidFill>
                <a:latin typeface="Book Antiqua" pitchFamily="18" charset="0"/>
              </a:rPr>
              <a:t>Write the structure how to make indirect from </a:t>
            </a:r>
            <a:r>
              <a:rPr lang="en-US" sz="2400" b="1" spc="-100" dirty="0" smtClean="0">
                <a:solidFill>
                  <a:schemeClr val="tx1"/>
                </a:solidFill>
                <a:latin typeface="Book Antiqua" pitchFamily="18" charset="0"/>
              </a:rPr>
              <a:t>‘wh’ </a:t>
            </a:r>
            <a:r>
              <a:rPr lang="en-US" sz="2400" b="1" spc="-100" dirty="0">
                <a:solidFill>
                  <a:schemeClr val="tx1"/>
                </a:solidFill>
                <a:latin typeface="Book Antiqua" pitchFamily="18" charset="0"/>
              </a:rPr>
              <a:t>question </a:t>
            </a:r>
            <a:r>
              <a:rPr lang="en-US" sz="2400" b="1" spc="-1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2400" b="1" spc="-100" dirty="0">
                <a:solidFill>
                  <a:schemeClr val="tx1"/>
                </a:solidFill>
                <a:latin typeface="Book Antiqua" pitchFamily="18" charset="0"/>
              </a:rPr>
              <a:t>with example.</a:t>
            </a:r>
          </a:p>
        </p:txBody>
      </p:sp>
    </p:spTree>
    <p:extLst>
      <p:ext uri="{BB962C8B-B14F-4D97-AF65-F5344CB8AC3E}">
        <p14:creationId xmlns:p14="http://schemas.microsoft.com/office/powerpoint/2010/main" val="236099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750599" y="1200586"/>
            <a:ext cx="8382000" cy="1600200"/>
          </a:xfrm>
          <a:prstGeom prst="downArrowCallout">
            <a:avLst>
              <a:gd name="adj1" fmla="val 47857"/>
              <a:gd name="adj2" fmla="val 54524"/>
              <a:gd name="adj3" fmla="val 25000"/>
              <a:gd name="adj4" fmla="val 5069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Evaluation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0599" y="3124161"/>
            <a:ext cx="8382000" cy="25545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What do you mean by ‘yes/no’ question?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What can you know from ‘Wh’ question?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He said to me, “What is your name?”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Mina said to them, : Are you gossiping?” 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  <a:p>
            <a:pPr marL="342900" indent="-342900"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4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8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39" y="895786"/>
            <a:ext cx="8534400" cy="541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ultiply 9"/>
          <p:cNvSpPr/>
          <p:nvPr/>
        </p:nvSpPr>
        <p:spPr>
          <a:xfrm>
            <a:off x="2273021" y="1704045"/>
            <a:ext cx="4762500" cy="4114800"/>
          </a:xfrm>
          <a:prstGeom prst="mathMultiply">
            <a:avLst>
              <a:gd name="adj1" fmla="val 89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785415" y="784730"/>
            <a:ext cx="154367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22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38" y="1027799"/>
            <a:ext cx="9468403" cy="53307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3322" y="5123805"/>
            <a:ext cx="7705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 you again ! Bye!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74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344775" y="6324134"/>
            <a:ext cx="323574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44" y="824793"/>
            <a:ext cx="4101806" cy="5273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oup 11"/>
          <p:cNvGrpSpPr/>
          <p:nvPr/>
        </p:nvGrpSpPr>
        <p:grpSpPr>
          <a:xfrm>
            <a:off x="1888038" y="904584"/>
            <a:ext cx="3750209" cy="5167015"/>
            <a:chOff x="3455630" y="127394"/>
            <a:chExt cx="4689566" cy="6526624"/>
          </a:xfrm>
        </p:grpSpPr>
        <p:grpSp>
          <p:nvGrpSpPr>
            <p:cNvPr id="13" name="Group 12"/>
            <p:cNvGrpSpPr/>
            <p:nvPr/>
          </p:nvGrpSpPr>
          <p:grpSpPr>
            <a:xfrm rot="16200000">
              <a:off x="2571878" y="1080700"/>
              <a:ext cx="6457070" cy="4689566"/>
              <a:chOff x="2658791" y="1340450"/>
              <a:chExt cx="7287072" cy="4399168"/>
            </a:xfrm>
          </p:grpSpPr>
          <p:sp>
            <p:nvSpPr>
              <p:cNvPr id="15" name="Rectangle 14"/>
              <p:cNvSpPr/>
              <p:nvPr/>
            </p:nvSpPr>
            <p:spPr>
              <a:xfrm rot="5400000">
                <a:off x="4109777" y="2008"/>
                <a:ext cx="4399168" cy="7076052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 w="3048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9762979" y="2745208"/>
                <a:ext cx="161780" cy="14771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720779" y="2096089"/>
                <a:ext cx="225084" cy="19694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748915" y="2419647"/>
                <a:ext cx="196948" cy="22507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rame 18"/>
              <p:cNvSpPr/>
              <p:nvPr/>
            </p:nvSpPr>
            <p:spPr>
              <a:xfrm>
                <a:off x="2672859" y="3385287"/>
                <a:ext cx="196948" cy="309493"/>
              </a:xfrm>
              <a:prstGeom prst="fram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U-Turn Arrow 19"/>
              <p:cNvSpPr/>
              <p:nvPr/>
            </p:nvSpPr>
            <p:spPr>
              <a:xfrm flipH="1">
                <a:off x="2658791" y="4367514"/>
                <a:ext cx="211016" cy="349684"/>
              </a:xfrm>
              <a:prstGeom prst="uturn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lowchart: Multidocument 20"/>
              <p:cNvSpPr/>
              <p:nvPr/>
            </p:nvSpPr>
            <p:spPr>
              <a:xfrm flipV="1">
                <a:off x="2715061" y="2096089"/>
                <a:ext cx="126610" cy="377819"/>
              </a:xfrm>
              <a:prstGeom prst="flowChartMultidocumen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953619" y="127394"/>
              <a:ext cx="11394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92D050"/>
                  </a:solidFill>
                </a:rPr>
                <a:t>NOKIA-4G</a:t>
              </a:r>
              <a:endParaRPr lang="en-US" sz="1600" dirty="0">
                <a:solidFill>
                  <a:srgbClr val="92D05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060294" y="3719735"/>
            <a:ext cx="33707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Sulyman Hossain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(ICT)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Alhaj Amena Khatun Bidyapith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Kalukhali,Rajbari.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01303800430.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41" y="1444539"/>
            <a:ext cx="2049605" cy="2049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6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1527858"/>
            <a:ext cx="10172218" cy="38061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Let us enjoy some image and texts to guess something.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7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37" y="1956374"/>
            <a:ext cx="3388711" cy="3724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813611" y="1248229"/>
            <a:ext cx="6934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He said , “Do you like marshal art?”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3611" y="5709980"/>
            <a:ext cx="6781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He asked if I liked marshal art.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7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7552" y="5389410"/>
            <a:ext cx="8305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dog asked the cat why he disturbed him.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7552" y="1219200"/>
            <a:ext cx="8534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dog said to the cat,” Why do you disturb me?”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61" y="1905000"/>
            <a:ext cx="5056934" cy="34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9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2666" y="1674856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00" dirty="0" smtClean="0">
                <a:latin typeface="Book Antiqua" pitchFamily="18" charset="0"/>
              </a:rPr>
              <a:t>Can you guess what  we are </a:t>
            </a:r>
          </a:p>
          <a:p>
            <a:pPr algn="ctr"/>
            <a:r>
              <a:rPr lang="en-US" sz="3200" b="1" spc="-100" dirty="0" smtClean="0">
                <a:latin typeface="Book Antiqua" pitchFamily="18" charset="0"/>
              </a:rPr>
              <a:t>going to discuss in our class?</a:t>
            </a:r>
            <a:endParaRPr lang="en-US" sz="3200" b="1" spc="-1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7266" y="3631125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Direct and indirect speech of Interrogative. </a:t>
            </a:r>
            <a:endParaRPr lang="en-US" sz="5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81042" y="1219200"/>
            <a:ext cx="6858000" cy="1752600"/>
          </a:xfrm>
          <a:prstGeom prst="ellipse">
            <a:avLst/>
          </a:prstGeom>
          <a:noFill/>
          <a:ln w="1016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Our Today’s lesson is- 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6715" y="3525827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Book Antiqua" pitchFamily="18" charset="0"/>
              </a:rPr>
              <a:t>How to change the speech of Interrogative, Optative and Exclamatory sentences.</a:t>
            </a:r>
          </a:p>
        </p:txBody>
      </p:sp>
    </p:spTree>
    <p:extLst>
      <p:ext uri="{BB962C8B-B14F-4D97-AF65-F5344CB8AC3E}">
        <p14:creationId xmlns:p14="http://schemas.microsoft.com/office/powerpoint/2010/main" val="362809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2000042" y="1130771"/>
            <a:ext cx="7620000" cy="1219200"/>
          </a:xfrm>
          <a:prstGeom prst="ribbon">
            <a:avLst>
              <a:gd name="adj1" fmla="val 29762"/>
              <a:gd name="adj2" fmla="val 69795"/>
            </a:avLst>
          </a:prstGeom>
          <a:solidFill>
            <a:schemeClr val="bg2"/>
          </a:solidFill>
          <a:ln w="101600" cap="sq" cmpd="dbl">
            <a:solidFill>
              <a:schemeClr val="tx1"/>
            </a:solidFill>
            <a:miter lim="8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Learning objectives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1803" y="2603104"/>
            <a:ext cx="10104132" cy="3581400"/>
          </a:xfrm>
          <a:prstGeom prst="roundRect">
            <a:avLst/>
          </a:prstGeom>
          <a:ln w="1016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After completing this lesson, students will be able to---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spc="-100" dirty="0" smtClean="0">
                <a:solidFill>
                  <a:schemeClr val="tx1"/>
                </a:solidFill>
                <a:latin typeface="Book Antiqua" pitchFamily="18" charset="0"/>
              </a:rPr>
              <a:t>define interrogative sentence.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identify the structures of changing speech.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change  direct speech into indirect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6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 Upazila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19" y="1172028"/>
            <a:ext cx="3084687" cy="48583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34690" y="1244009"/>
            <a:ext cx="529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What is Interrogative sentence?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61642" y="2133600"/>
            <a:ext cx="5844156" cy="316928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The sentence which is used to know something is interrogative sentence.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8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623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Albertus Extra Bold</vt:lpstr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23</cp:revision>
  <dcterms:created xsi:type="dcterms:W3CDTF">2020-07-12T08:17:29Z</dcterms:created>
  <dcterms:modified xsi:type="dcterms:W3CDTF">2020-07-14T03:18:58Z</dcterms:modified>
</cp:coreProperties>
</file>