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  <p:sldId id="27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B3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69B4-5CE8-43B2-8A51-284851CC9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916C1-9333-4BA3-94B2-69DF67071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270A-3469-4032-B8A7-479CD50B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62200-80D5-4E0C-9C96-FCACBBA1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678F-2984-42F2-BD5F-023CFFB2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04F3-1068-43F0-9F77-C2AF8A7E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DC4F3-6A54-4242-AFD1-4679B7ABD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43BB8-6D57-4A55-A2FA-914AE9F9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BB77-53CE-4749-961D-BCCF8147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D3509-E995-414C-8976-3D97A5C8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12993-D707-47A4-A5A9-4802AFD04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6F49B-1176-4DC1-BD3F-DF342844B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327F3-F652-49FB-8559-94FACE9B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71FA-E3E2-4EA2-8BA8-C4D6F9BF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4C60-C05E-4D56-A6C7-4B2EE973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FFE2-05D7-45C4-B278-98A77A1D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63FEA-65E5-4CFF-8017-2B2B48FE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02084-D8B3-4BE1-B7C6-DE6E0BF7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335A-BD36-4DD1-9DE9-3208499B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F967-40EF-4E65-823C-14EF9142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B524-7A01-4EA3-8253-EAA9374C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20B18-F4C2-49CA-94DE-B4C4B97C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D24E8-B7F8-4D62-96B2-2A8CFA7A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19DAF-7A8A-4212-A3BF-532BEE77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F810-7A1D-4883-86A9-4549A313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33A5-03CF-474C-905B-13F7729F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9930A-96CC-44A9-BFAF-4A7B56E85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D248F-D1F6-4AD4-8235-4D7E60262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91EB2-1F60-4A93-9866-07D08214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BF4DB-C482-4DA2-9024-3A1440C3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E3FCF-4E9C-4D94-A1F0-AE141134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A443-5078-462E-B1AD-B69BA3CE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FCAF-45D6-42CC-B573-C8A2C579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8B798-4E8E-4CF3-9801-009E45CDA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C61B4-8BCB-4403-90CC-694FE773E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4E2EB-7769-4163-A6D4-71334E37B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6FEA3-094E-46D9-B6F0-5FBD170A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00902-EB0F-4B00-8D78-1794B3FF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A455-325C-440B-A973-A84BEC77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DAD2-1D1B-4A7A-A14E-435EDB82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3441A-927C-4236-ABEC-B4A2AF32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404EE-94E4-42C7-A252-3B291186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F32B8-4F32-4FD8-AABF-C8E10A7B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owerpoint Background Image | Latar belakang, Spanduk, Tumblr lucu">
            <a:extLst>
              <a:ext uri="{FF2B5EF4-FFF2-40B4-BE49-F238E27FC236}">
                <a16:creationId xmlns:a16="http://schemas.microsoft.com/office/drawing/2014/main" id="{12F87FA9-DDFA-4ADF-9435-6C5C766A6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BCCAE-BECC-4711-97BB-2EA11F60C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16" y="6235148"/>
            <a:ext cx="625584" cy="622852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41422-797A-4632-9A2E-44CCB56B8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37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21FE-64A2-403F-9796-69BB7B07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537D-4BD4-459D-AA87-3B860B11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E318C-5B8E-4314-B8C9-36221FEF3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D606B-8ACD-4A10-B2D4-C8626E49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AFF6C-5B01-44F4-8852-C7C2C23A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E9584-9FF0-4771-BF21-16B8FFEF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60D0-040B-4475-A7FD-9C793C27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DAD385-FA0D-4BEE-B4A2-01CA33B65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C1A8-2ACB-4D22-9C9B-0D66520D4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B7B6-1D6C-41BE-A508-D970E99B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44FFF-01AB-4FB9-B8D8-8B97DF4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F65DC-5A27-430C-B5FB-9F49DBE9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550F6-DDFF-4B99-B35E-A9B7D01C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FBA93-1B2F-4723-9BC2-4E9511D7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38290-5A9C-4C29-8276-FE936885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02DA-2402-4508-8F85-31B489436D3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69F4-0FC7-4C1E-8D86-F75CB233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2DA3-9EDC-4D27-8532-4943DA485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0EC2-7882-4225-AB6A-28E757EA5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21B39-097D-4A82-A1CF-4CC5768343D2}"/>
              </a:ext>
            </a:extLst>
          </p:cNvPr>
          <p:cNvSpPr txBox="1"/>
          <p:nvPr/>
        </p:nvSpPr>
        <p:spPr>
          <a:xfrm>
            <a:off x="318052" y="718419"/>
            <a:ext cx="11661913" cy="28575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সকলকে </a:t>
            </a:r>
            <a:r>
              <a:rPr lang="bn-BD" sz="66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.gif">
            <a:extLst>
              <a:ext uri="{FF2B5EF4-FFF2-40B4-BE49-F238E27FC236}">
                <a16:creationId xmlns:a16="http://schemas.microsoft.com/office/drawing/2014/main" id="{415DE105-4576-4D83-ADE7-9C9138D2F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88536"/>
            <a:ext cx="1832672" cy="2749008"/>
          </a:xfrm>
          <a:prstGeom prst="rect">
            <a:avLst/>
          </a:prstGeom>
        </p:spPr>
      </p:pic>
      <p:pic>
        <p:nvPicPr>
          <p:cNvPr id="6" name="Picture 5" descr="13.gif">
            <a:extLst>
              <a:ext uri="{FF2B5EF4-FFF2-40B4-BE49-F238E27FC236}">
                <a16:creationId xmlns:a16="http://schemas.microsoft.com/office/drawing/2014/main" id="{C15F61E2-5CF7-41D9-A2C7-99976316EE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1358" y="3381344"/>
            <a:ext cx="2247092" cy="3370638"/>
          </a:xfrm>
          <a:prstGeom prst="rect">
            <a:avLst/>
          </a:prstGeom>
        </p:spPr>
      </p:pic>
      <p:pic>
        <p:nvPicPr>
          <p:cNvPr id="7" name="Picture 6" descr="13.gif">
            <a:extLst>
              <a:ext uri="{FF2B5EF4-FFF2-40B4-BE49-F238E27FC236}">
                <a16:creationId xmlns:a16="http://schemas.microsoft.com/office/drawing/2014/main" id="{E86243BD-5509-44CB-943A-0DA1197A72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6220" y="2572581"/>
            <a:ext cx="2786267" cy="4179401"/>
          </a:xfrm>
          <a:prstGeom prst="rect">
            <a:avLst/>
          </a:prstGeom>
        </p:spPr>
      </p:pic>
      <p:pic>
        <p:nvPicPr>
          <p:cNvPr id="8" name="Picture 7" descr="13.gif">
            <a:extLst>
              <a:ext uri="{FF2B5EF4-FFF2-40B4-BE49-F238E27FC236}">
                <a16:creationId xmlns:a16="http://schemas.microsoft.com/office/drawing/2014/main" id="{39F42DB7-ADF3-4E73-A43C-DCC04642BC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14" y="4007482"/>
            <a:ext cx="1624019" cy="2436029"/>
          </a:xfrm>
          <a:prstGeom prst="rect">
            <a:avLst/>
          </a:prstGeom>
        </p:spPr>
      </p:pic>
      <p:pic>
        <p:nvPicPr>
          <p:cNvPr id="9" name="Picture 8" descr="13.gif">
            <a:extLst>
              <a:ext uri="{FF2B5EF4-FFF2-40B4-BE49-F238E27FC236}">
                <a16:creationId xmlns:a16="http://schemas.microsoft.com/office/drawing/2014/main" id="{077EF7C5-3669-4468-B1FB-99464F6A01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756" y="4200938"/>
            <a:ext cx="1525342" cy="2224710"/>
          </a:xfrm>
          <a:prstGeom prst="rect">
            <a:avLst/>
          </a:prstGeom>
        </p:spPr>
      </p:pic>
      <p:pic>
        <p:nvPicPr>
          <p:cNvPr id="10" name="Picture 9" descr="13.gif">
            <a:extLst>
              <a:ext uri="{FF2B5EF4-FFF2-40B4-BE49-F238E27FC236}">
                <a16:creationId xmlns:a16="http://schemas.microsoft.com/office/drawing/2014/main" id="{06BB7809-4B8B-4CE1-BA47-07D2CE812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" y="4805568"/>
            <a:ext cx="970788" cy="1620080"/>
          </a:xfrm>
          <a:prstGeom prst="rect">
            <a:avLst/>
          </a:prstGeom>
        </p:spPr>
      </p:pic>
      <p:pic>
        <p:nvPicPr>
          <p:cNvPr id="11" name="Picture 10" descr="13.gif">
            <a:extLst>
              <a:ext uri="{FF2B5EF4-FFF2-40B4-BE49-F238E27FC236}">
                <a16:creationId xmlns:a16="http://schemas.microsoft.com/office/drawing/2014/main" id="{18AE2F76-B68A-403D-819A-25A676ECF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2" y="5203770"/>
            <a:ext cx="838200" cy="12573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13.gif">
            <a:extLst>
              <a:ext uri="{FF2B5EF4-FFF2-40B4-BE49-F238E27FC236}">
                <a16:creationId xmlns:a16="http://schemas.microsoft.com/office/drawing/2014/main" id="{C77CDF06-693C-4F32-9694-AAB0843EB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449" y="4025347"/>
            <a:ext cx="1600200" cy="2400301"/>
          </a:xfrm>
          <a:prstGeom prst="rect">
            <a:avLst/>
          </a:prstGeom>
        </p:spPr>
      </p:pic>
      <p:sp>
        <p:nvSpPr>
          <p:cNvPr id="2" name="AutoShape 4" descr="How to Self-Publish Your Blogged Book as an Ebook">
            <a:extLst>
              <a:ext uri="{FF2B5EF4-FFF2-40B4-BE49-F238E27FC236}">
                <a16:creationId xmlns:a16="http://schemas.microsoft.com/office/drawing/2014/main" id="{B6C25168-6154-409E-AB4E-085100BE0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ow to Self-Publish Your Blogged Book as an Ebook">
            <a:extLst>
              <a:ext uri="{FF2B5EF4-FFF2-40B4-BE49-F238E27FC236}">
                <a16:creationId xmlns:a16="http://schemas.microsoft.com/office/drawing/2014/main" id="{A6AFDAEC-4DAB-4FAB-A024-B6F267B1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34" y="286856"/>
            <a:ext cx="1657348" cy="1243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MOTIAR\D,contennt Picture 2\visicalc.jpg">
            <a:extLst>
              <a:ext uri="{FF2B5EF4-FFF2-40B4-BE49-F238E27FC236}">
                <a16:creationId xmlns:a16="http://schemas.microsoft.com/office/drawing/2014/main" id="{20CA4D73-65AA-4C4B-A4A5-6B26BA00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44" y="1030430"/>
            <a:ext cx="1746390" cy="1620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MOTIAR\D,contennt Picture 2\excel.jpg">
            <a:extLst>
              <a:ext uri="{FF2B5EF4-FFF2-40B4-BE49-F238E27FC236}">
                <a16:creationId xmlns:a16="http://schemas.microsoft.com/office/drawing/2014/main" id="{1C294835-AAC5-42CF-A0D2-7A61C526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85" y="2835460"/>
            <a:ext cx="1793750" cy="1812450"/>
          </a:xfrm>
          <a:prstGeom prst="rect">
            <a:avLst/>
          </a:prstGeom>
          <a:ln w="38100" cap="sq">
            <a:solidFill>
              <a:srgbClr val="33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MOTIAR\D,contennt Picture 2\Open office.jpg">
            <a:extLst>
              <a:ext uri="{FF2B5EF4-FFF2-40B4-BE49-F238E27FC236}">
                <a16:creationId xmlns:a16="http://schemas.microsoft.com/office/drawing/2014/main" id="{3D867CCA-2406-44AD-BA9D-E499F9E1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07" y="4857828"/>
            <a:ext cx="1987632" cy="17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17D90FB-3F8F-4F46-9A80-82C13DAE45BA}"/>
              </a:ext>
            </a:extLst>
          </p:cNvPr>
          <p:cNvSpPr/>
          <p:nvPr/>
        </p:nvSpPr>
        <p:spPr>
          <a:xfrm>
            <a:off x="826113" y="117598"/>
            <a:ext cx="5640596" cy="85856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স্প্রেডশিট প্রোগ্রাম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11BFD3-3DAF-4DA4-977D-F6C174619093}"/>
              </a:ext>
            </a:extLst>
          </p:cNvPr>
          <p:cNvSpPr/>
          <p:nvPr/>
        </p:nvSpPr>
        <p:spPr>
          <a:xfrm>
            <a:off x="826112" y="1253472"/>
            <a:ext cx="3295511" cy="64159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অ্যাপল কোম্পানি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CD98FD-ADC6-496F-829B-9254A41A7B00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121623" y="1574267"/>
            <a:ext cx="152854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0E14EE-A8C1-4DDF-8063-8C58A4F46CFD}"/>
              </a:ext>
            </a:extLst>
          </p:cNvPr>
          <p:cNvSpPr/>
          <p:nvPr/>
        </p:nvSpPr>
        <p:spPr>
          <a:xfrm>
            <a:off x="937567" y="3183256"/>
            <a:ext cx="3184056" cy="73057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কোম্পানী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110C35-462E-4985-B0F2-4BCB65205175}"/>
              </a:ext>
            </a:extLst>
          </p:cNvPr>
          <p:cNvCxnSpPr/>
          <p:nvPr/>
        </p:nvCxnSpPr>
        <p:spPr>
          <a:xfrm flipV="1">
            <a:off x="4121623" y="3627886"/>
            <a:ext cx="1528549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C63BCF-9031-4771-93EA-55DE1F7C504D}"/>
              </a:ext>
            </a:extLst>
          </p:cNvPr>
          <p:cNvSpPr/>
          <p:nvPr/>
        </p:nvSpPr>
        <p:spPr>
          <a:xfrm>
            <a:off x="937567" y="5360713"/>
            <a:ext cx="3184056" cy="73057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 অফিস ক্যালক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B8846F-E1E8-4474-A27D-E15953B37E70}"/>
              </a:ext>
            </a:extLst>
          </p:cNvPr>
          <p:cNvCxnSpPr/>
          <p:nvPr/>
        </p:nvCxnSpPr>
        <p:spPr>
          <a:xfrm flipV="1">
            <a:off x="4142195" y="5818865"/>
            <a:ext cx="1528549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E1CF91-49FC-42F8-9386-A8368C07DA57}"/>
              </a:ext>
            </a:extLst>
          </p:cNvPr>
          <p:cNvSpPr/>
          <p:nvPr/>
        </p:nvSpPr>
        <p:spPr>
          <a:xfrm>
            <a:off x="7495723" y="1481502"/>
            <a:ext cx="2663887" cy="8271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8EE8B53-8C92-4558-A25A-60058D68DB45}"/>
              </a:ext>
            </a:extLst>
          </p:cNvPr>
          <p:cNvSpPr/>
          <p:nvPr/>
        </p:nvSpPr>
        <p:spPr>
          <a:xfrm>
            <a:off x="7437706" y="3345903"/>
            <a:ext cx="2663887" cy="95747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এক্সেল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B7CC48-147F-4516-9CF0-CD4721C29F34}"/>
              </a:ext>
            </a:extLst>
          </p:cNvPr>
          <p:cNvSpPr/>
          <p:nvPr/>
        </p:nvSpPr>
        <p:spPr>
          <a:xfrm>
            <a:off x="7553739" y="5405306"/>
            <a:ext cx="2547854" cy="82711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কেস্প্রেড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OTIAR\Motiar D. Content\Class Viii\Picture\পাঠ ২৩\Workbook Icon.png.jpg">
            <a:extLst>
              <a:ext uri="{FF2B5EF4-FFF2-40B4-BE49-F238E27FC236}">
                <a16:creationId xmlns:a16="http://schemas.microsoft.com/office/drawing/2014/main" id="{28A48107-4A10-46C3-8D6B-810F7106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741" y="1294855"/>
            <a:ext cx="6443870" cy="3458170"/>
          </a:xfrm>
          <a:prstGeom prst="rect">
            <a:avLst/>
          </a:prstGeom>
          <a:noFill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7D1EFF-E122-4F04-BA82-2C8D843BC245}"/>
              </a:ext>
            </a:extLst>
          </p:cNvPr>
          <p:cNvSpPr/>
          <p:nvPr/>
        </p:nvSpPr>
        <p:spPr>
          <a:xfrm>
            <a:off x="4399837" y="120974"/>
            <a:ext cx="4171725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Spreadsheet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48608A-0E88-443D-AC43-9075255885A6}"/>
              </a:ext>
            </a:extLst>
          </p:cNvPr>
          <p:cNvSpPr/>
          <p:nvPr/>
        </p:nvSpPr>
        <p:spPr>
          <a:xfrm>
            <a:off x="1376634" y="2100610"/>
            <a:ext cx="9730913" cy="92333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Spreadsheet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 ধরনের কম্পিউটার প্রোগ্রাম।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264C9D-D27A-4DEC-99A1-BFCF11091B36}"/>
              </a:ext>
            </a:extLst>
          </p:cNvPr>
          <p:cNvSpPr/>
          <p:nvPr/>
        </p:nvSpPr>
        <p:spPr>
          <a:xfrm>
            <a:off x="1376634" y="5222155"/>
            <a:ext cx="9730913" cy="92333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এটিকে কখনো কখনো ওয়ার্কবুক বলা হয়।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F3B828-67EB-4B46-A736-9EE47F745C9B}"/>
              </a:ext>
            </a:extLst>
          </p:cNvPr>
          <p:cNvSpPr/>
          <p:nvPr/>
        </p:nvSpPr>
        <p:spPr>
          <a:xfrm>
            <a:off x="1084453" y="5243554"/>
            <a:ext cx="10349316" cy="13234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রেজিস্টার খাতায় যেমন অনেকগুলো পৃষ্ঠা থাকে, তেমনি একটি ওয়ার্কবুকে অনেক গুলো ওয়ার্কশিট থাকে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MOTIAR\Motiar D. Content\Class Viii\Picture\পাঠ ২৩\newworksheet_0.jpg">
            <a:extLst>
              <a:ext uri="{FF2B5EF4-FFF2-40B4-BE49-F238E27FC236}">
                <a16:creationId xmlns:a16="http://schemas.microsoft.com/office/drawing/2014/main" id="{5237E4E5-E46A-467C-99C4-05A7C409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7505" y="1313805"/>
            <a:ext cx="6616989" cy="3649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7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4B540AF-4CB9-4F9B-9436-12A31B78D94B}"/>
              </a:ext>
            </a:extLst>
          </p:cNvPr>
          <p:cNvSpPr/>
          <p:nvPr/>
        </p:nvSpPr>
        <p:spPr>
          <a:xfrm>
            <a:off x="4240696" y="212034"/>
            <a:ext cx="3710608" cy="1338470"/>
          </a:xfrm>
          <a:prstGeom prst="wedgeRound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875FD-A111-402A-AABC-F64A990651B5}"/>
              </a:ext>
            </a:extLst>
          </p:cNvPr>
          <p:cNvSpPr/>
          <p:nvPr/>
        </p:nvSpPr>
        <p:spPr>
          <a:xfrm>
            <a:off x="2491408" y="4346714"/>
            <a:ext cx="7580242" cy="1656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প্রোগ্রাম বলতে কী বুঝ?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C5C2D-20A5-46CA-AF52-38B803D0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2" y="2072309"/>
            <a:ext cx="2517913" cy="1752600"/>
          </a:xfrm>
          <a:prstGeom prst="ellipse">
            <a:avLst/>
          </a:prstGeom>
          <a:ln w="63500" cap="rnd">
            <a:solidFill>
              <a:srgbClr val="EC1CB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>
            <a:extLst>
              <a:ext uri="{FF2B5EF4-FFF2-40B4-BE49-F238E27FC236}">
                <a16:creationId xmlns:a16="http://schemas.microsoft.com/office/drawing/2014/main" id="{B9767F03-5104-4D48-88D4-A63AA1E1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3077" y="1651749"/>
            <a:ext cx="5582100" cy="324928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06DD7-415F-4E42-9F0D-EE4100E5E26F}"/>
              </a:ext>
            </a:extLst>
          </p:cNvPr>
          <p:cNvSpPr txBox="1"/>
          <p:nvPr/>
        </p:nvSpPr>
        <p:spPr>
          <a:xfrm>
            <a:off x="653321" y="1370170"/>
            <a:ext cx="2151090" cy="15696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3515E-EDEB-47E1-866E-E59CBAA45CBD}"/>
              </a:ext>
            </a:extLst>
          </p:cNvPr>
          <p:cNvSpPr txBox="1"/>
          <p:nvPr/>
        </p:nvSpPr>
        <p:spPr>
          <a:xfrm>
            <a:off x="653321" y="4250504"/>
            <a:ext cx="2151090" cy="156966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C49C64-FE5F-4FEA-8741-44674B0E5237}"/>
              </a:ext>
            </a:extLst>
          </p:cNvPr>
          <p:cNvCxnSpPr>
            <a:cxnSpLocks/>
          </p:cNvCxnSpPr>
          <p:nvPr/>
        </p:nvCxnSpPr>
        <p:spPr>
          <a:xfrm>
            <a:off x="1974289" y="1743275"/>
            <a:ext cx="2293875" cy="12880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5B919C-6C50-4373-946D-0AFA91898815}"/>
              </a:ext>
            </a:extLst>
          </p:cNvPr>
          <p:cNvCxnSpPr>
            <a:cxnSpLocks/>
          </p:cNvCxnSpPr>
          <p:nvPr/>
        </p:nvCxnSpPr>
        <p:spPr>
          <a:xfrm flipV="1">
            <a:off x="2510080" y="3286086"/>
            <a:ext cx="1312412" cy="1167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B1BA45-E661-4D1E-BD72-4BD6CBF78AD2}"/>
              </a:ext>
            </a:extLst>
          </p:cNvPr>
          <p:cNvSpPr txBox="1"/>
          <p:nvPr/>
        </p:nvSpPr>
        <p:spPr>
          <a:xfrm>
            <a:off x="2946816" y="5650503"/>
            <a:ext cx="8430718" cy="1077218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67A87A-367C-498C-A62D-55D4DA17DD49}"/>
              </a:ext>
            </a:extLst>
          </p:cNvPr>
          <p:cNvCxnSpPr>
            <a:cxnSpLocks/>
          </p:cNvCxnSpPr>
          <p:nvPr/>
        </p:nvCxnSpPr>
        <p:spPr>
          <a:xfrm flipH="1" flipV="1">
            <a:off x="8934138" y="3276390"/>
            <a:ext cx="2608289" cy="13255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0E23D2-C717-4233-902C-D95D432F4B23}"/>
              </a:ext>
            </a:extLst>
          </p:cNvPr>
          <p:cNvSpPr txBox="1"/>
          <p:nvPr/>
        </p:nvSpPr>
        <p:spPr>
          <a:xfrm>
            <a:off x="9943961" y="3297836"/>
            <a:ext cx="2063160" cy="15696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105AF-752B-482A-B3F8-CE277F56E6BC}"/>
              </a:ext>
            </a:extLst>
          </p:cNvPr>
          <p:cNvSpPr/>
          <p:nvPr/>
        </p:nvSpPr>
        <p:spPr>
          <a:xfrm>
            <a:off x="4166016" y="67457"/>
            <a:ext cx="4879299" cy="1175039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ওয়ার্কশিটের গঠন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F9BC3B-3EF5-4837-B9CE-45EA7EC6D881}"/>
              </a:ext>
            </a:extLst>
          </p:cNvPr>
          <p:cNvCxnSpPr>
            <a:cxnSpLocks/>
          </p:cNvCxnSpPr>
          <p:nvPr/>
        </p:nvCxnSpPr>
        <p:spPr>
          <a:xfrm flipH="1" flipV="1">
            <a:off x="5431161" y="3440609"/>
            <a:ext cx="3233536" cy="2886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2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3D85BE-22E7-49CB-990B-DA01221DFC31}"/>
              </a:ext>
            </a:extLst>
          </p:cNvPr>
          <p:cNvSpPr/>
          <p:nvPr/>
        </p:nvSpPr>
        <p:spPr>
          <a:xfrm>
            <a:off x="2279089" y="4811908"/>
            <a:ext cx="7633821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FA5CF-D197-4589-8DF7-E8D42A891A41}"/>
              </a:ext>
            </a:extLst>
          </p:cNvPr>
          <p:cNvSpPr/>
          <p:nvPr/>
        </p:nvSpPr>
        <p:spPr>
          <a:xfrm>
            <a:off x="2486025" y="390939"/>
            <a:ext cx="766588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E:\MOTIAR\Motiar D. Content\Class Viii\Picture\পাঠ ২২\Excel_Automation_Diagram-03.jpg">
            <a:extLst>
              <a:ext uri="{FF2B5EF4-FFF2-40B4-BE49-F238E27FC236}">
                <a16:creationId xmlns:a16="http://schemas.microsoft.com/office/drawing/2014/main" id="{6A283448-807C-4663-91C0-BE71F0DC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1610139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B28E74-994D-4D1E-A064-F2C89BED8E74}"/>
              </a:ext>
            </a:extLst>
          </p:cNvPr>
          <p:cNvSpPr/>
          <p:nvPr/>
        </p:nvSpPr>
        <p:spPr>
          <a:xfrm>
            <a:off x="2167404" y="4788573"/>
            <a:ext cx="7633821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2" descr="E:\MOTIAR\Motiar D. Content\Class Viii\Picture\পাঠ ২২\Monthly_Employees_Payroll_Report.JPG">
            <a:extLst>
              <a:ext uri="{FF2B5EF4-FFF2-40B4-BE49-F238E27FC236}">
                <a16:creationId xmlns:a16="http://schemas.microsoft.com/office/drawing/2014/main" id="{06779F65-20C6-4445-B04C-671CBDC1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1457739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38C5A6-9A5E-467C-AB5E-61B679CECD04}"/>
              </a:ext>
            </a:extLst>
          </p:cNvPr>
          <p:cNvSpPr/>
          <p:nvPr/>
        </p:nvSpPr>
        <p:spPr>
          <a:xfrm>
            <a:off x="2279088" y="4745360"/>
            <a:ext cx="7633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7EBC7FC-38B7-47DF-8AAD-2774867F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0825" y="1457739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47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850C1FF-D2F4-4316-8847-45E7636523B9}"/>
              </a:ext>
            </a:extLst>
          </p:cNvPr>
          <p:cNvSpPr/>
          <p:nvPr/>
        </p:nvSpPr>
        <p:spPr>
          <a:xfrm>
            <a:off x="4240696" y="212034"/>
            <a:ext cx="3710608" cy="1338470"/>
          </a:xfrm>
          <a:prstGeom prst="wedgeRound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75F29-0303-4016-B7AE-D16F12727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5" y="1955410"/>
            <a:ext cx="2451652" cy="2046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A0B44F-E2BA-48F1-B22D-C90DD1091812}"/>
              </a:ext>
            </a:extLst>
          </p:cNvPr>
          <p:cNvSpPr/>
          <p:nvPr/>
        </p:nvSpPr>
        <p:spPr>
          <a:xfrm>
            <a:off x="2491408" y="4346714"/>
            <a:ext cx="7580242" cy="1656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ওয়ার্কশিটের গঠন খাতায় লিখ?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1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1A46B4-DA53-43A0-B4E8-91192E97AA78}"/>
              </a:ext>
            </a:extLst>
          </p:cNvPr>
          <p:cNvSpPr/>
          <p:nvPr/>
        </p:nvSpPr>
        <p:spPr>
          <a:xfrm>
            <a:off x="3316356" y="519861"/>
            <a:ext cx="6248400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47877-702B-4A47-B2BE-9B6483FB1E9C}"/>
              </a:ext>
            </a:extLst>
          </p:cNvPr>
          <p:cNvSpPr txBox="1"/>
          <p:nvPr/>
        </p:nvSpPr>
        <p:spPr>
          <a:xfrm>
            <a:off x="6370982" y="1855304"/>
            <a:ext cx="4108174" cy="317009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কুঁড়ি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index 1.jpg">
            <a:extLst>
              <a:ext uri="{FF2B5EF4-FFF2-40B4-BE49-F238E27FC236}">
                <a16:creationId xmlns:a16="http://schemas.microsoft.com/office/drawing/2014/main" id="{20782902-10D2-4290-8CA3-06DD6CC4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356" y="2326941"/>
            <a:ext cx="3810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3156B-9F9D-4F11-BCFF-C2A43AAB5F9E}"/>
              </a:ext>
            </a:extLst>
          </p:cNvPr>
          <p:cNvSpPr txBox="1"/>
          <p:nvPr/>
        </p:nvSpPr>
        <p:spPr>
          <a:xfrm>
            <a:off x="6365813" y="1843233"/>
            <a:ext cx="4108174" cy="286232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just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বিষয়ভিত্তিক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গ্রেড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mobile\IMG_20150422_094521.jpg">
            <a:extLst>
              <a:ext uri="{FF2B5EF4-FFF2-40B4-BE49-F238E27FC236}">
                <a16:creationId xmlns:a16="http://schemas.microsoft.com/office/drawing/2014/main" id="{281FDA19-0054-4334-ACBB-3652B8C6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756" y="2275914"/>
            <a:ext cx="3911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F530B-1732-4A07-A3AF-3F17C249F269}"/>
              </a:ext>
            </a:extLst>
          </p:cNvPr>
          <p:cNvSpPr txBox="1"/>
          <p:nvPr/>
        </p:nvSpPr>
        <p:spPr>
          <a:xfrm>
            <a:off x="6365812" y="1855304"/>
            <a:ext cx="4414831" cy="193899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F:\mobile\IMG_20150422_093845.jpg">
            <a:extLst>
              <a:ext uri="{FF2B5EF4-FFF2-40B4-BE49-F238E27FC236}">
                <a16:creationId xmlns:a16="http://schemas.microsoft.com/office/drawing/2014/main" id="{C8FE99C6-411A-4A49-B8AA-A5E980A1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3008" y="2326940"/>
            <a:ext cx="3903517" cy="350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B57B55-FB69-47AB-81BD-2E4F8A41B70E}"/>
              </a:ext>
            </a:extLst>
          </p:cNvPr>
          <p:cNvSpPr/>
          <p:nvPr/>
        </p:nvSpPr>
        <p:spPr>
          <a:xfrm>
            <a:off x="2756747" y="1406859"/>
            <a:ext cx="215980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বর্ণনা-১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98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6E7033-0307-404A-8392-B6095CB87FC6}"/>
              </a:ext>
            </a:extLst>
          </p:cNvPr>
          <p:cNvSpPr/>
          <p:nvPr/>
        </p:nvSpPr>
        <p:spPr>
          <a:xfrm>
            <a:off x="3185084" y="591334"/>
            <a:ext cx="6358544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D1CA8-98D7-482E-B58C-E9349D6CF515}"/>
              </a:ext>
            </a:extLst>
          </p:cNvPr>
          <p:cNvSpPr txBox="1"/>
          <p:nvPr/>
        </p:nvSpPr>
        <p:spPr>
          <a:xfrm>
            <a:off x="6861773" y="2640494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আরএস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এন্টারপ্রাইজ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89B10-529C-4D03-A262-C3D7443D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845" y="2153719"/>
            <a:ext cx="451485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1ACC9-1D11-40EA-8CD2-18B821C234F8}"/>
              </a:ext>
            </a:extLst>
          </p:cNvPr>
          <p:cNvSpPr txBox="1"/>
          <p:nvPr/>
        </p:nvSpPr>
        <p:spPr>
          <a:xfrm>
            <a:off x="6861773" y="2340716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২৩\1410590780_IMG_20140913_123616.jpg">
            <a:extLst>
              <a:ext uri="{FF2B5EF4-FFF2-40B4-BE49-F238E27FC236}">
                <a16:creationId xmlns:a16="http://schemas.microsoft.com/office/drawing/2014/main" id="{A9DF5127-B9EA-4341-BFEA-1CC01559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860" y="2110649"/>
            <a:ext cx="4603842" cy="4273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6121B-055A-4690-9840-80C0780ACBED}"/>
              </a:ext>
            </a:extLst>
          </p:cNvPr>
          <p:cNvSpPr txBox="1"/>
          <p:nvPr/>
        </p:nvSpPr>
        <p:spPr>
          <a:xfrm>
            <a:off x="7061523" y="2332717"/>
            <a:ext cx="3429000" cy="255454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ক্যাশিয়ারকে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হিমশিম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পাঠ ২৩\রড.jpg">
            <a:extLst>
              <a:ext uri="{FF2B5EF4-FFF2-40B4-BE49-F238E27FC236}">
                <a16:creationId xmlns:a16="http://schemas.microsoft.com/office/drawing/2014/main" id="{D533809F-5BD2-4C0C-A066-D6867C77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349" y="2110649"/>
            <a:ext cx="4514849" cy="434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4C4829-AF57-4D13-99B1-691761A38116}"/>
              </a:ext>
            </a:extLst>
          </p:cNvPr>
          <p:cNvSpPr/>
          <p:nvPr/>
        </p:nvSpPr>
        <p:spPr>
          <a:xfrm>
            <a:off x="2249556" y="1421295"/>
            <a:ext cx="187102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বর্ণনা-২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59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E6C9C9-DC59-41EA-814E-BD3590F8A151}"/>
              </a:ext>
            </a:extLst>
          </p:cNvPr>
          <p:cNvSpPr/>
          <p:nvPr/>
        </p:nvSpPr>
        <p:spPr>
          <a:xfrm>
            <a:off x="3377405" y="622852"/>
            <a:ext cx="6019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2E1BE-FE82-455C-9FC8-19F26DF991BD}"/>
              </a:ext>
            </a:extLst>
          </p:cNvPr>
          <p:cNvSpPr txBox="1"/>
          <p:nvPr/>
        </p:nvSpPr>
        <p:spPr>
          <a:xfrm>
            <a:off x="6956563" y="2810234"/>
            <a:ext cx="3276600" cy="230832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সঙ্গতি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2" descr="F:\mobile\IMG_20150422_195636.jpg">
            <a:extLst>
              <a:ext uri="{FF2B5EF4-FFF2-40B4-BE49-F238E27FC236}">
                <a16:creationId xmlns:a16="http://schemas.microsoft.com/office/drawing/2014/main" id="{EE8869B6-E3CF-44FF-AAE1-3BD30E34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718" y="2438561"/>
            <a:ext cx="3200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00FCE-0C8F-4E62-999E-A1A5191F2BC9}"/>
              </a:ext>
            </a:extLst>
          </p:cNvPr>
          <p:cNvSpPr txBox="1"/>
          <p:nvPr/>
        </p:nvSpPr>
        <p:spPr>
          <a:xfrm>
            <a:off x="6575241" y="2810234"/>
            <a:ext cx="3692769" cy="230832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ডায়েরিতে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আয়-ব্যয়ের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2" descr="F:\mobile\IMG_20150422_195709.jpg">
            <a:extLst>
              <a:ext uri="{FF2B5EF4-FFF2-40B4-BE49-F238E27FC236}">
                <a16:creationId xmlns:a16="http://schemas.microsoft.com/office/drawing/2014/main" id="{C8999057-41C7-4E62-852F-9EC478DA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446" y="2438561"/>
            <a:ext cx="32004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89AC6B-FA63-4A27-BB5C-BE73CABA612E}"/>
              </a:ext>
            </a:extLst>
          </p:cNvPr>
          <p:cNvSpPr/>
          <p:nvPr/>
        </p:nvSpPr>
        <p:spPr>
          <a:xfrm>
            <a:off x="3041374" y="1384852"/>
            <a:ext cx="190789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u="sng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u="sng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বর্ণনা-৩</a:t>
            </a:r>
            <a:endParaRPr lang="en-US" sz="3200" b="1" u="sng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25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FD40D5-31B0-4278-877B-93639BDE92BB}"/>
              </a:ext>
            </a:extLst>
          </p:cNvPr>
          <p:cNvSpPr/>
          <p:nvPr/>
        </p:nvSpPr>
        <p:spPr>
          <a:xfrm>
            <a:off x="2826026" y="351183"/>
            <a:ext cx="6934200" cy="7078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918A7-E39E-4343-B960-0C78A1FA0587}"/>
              </a:ext>
            </a:extLst>
          </p:cNvPr>
          <p:cNvSpPr txBox="1">
            <a:spLocks/>
          </p:cNvSpPr>
          <p:nvPr/>
        </p:nvSpPr>
        <p:spPr>
          <a:xfrm>
            <a:off x="980661" y="1630017"/>
            <a:ext cx="10654748" cy="4664765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i="0" u="none" strike="noStrike" kern="0" normalizeH="0" baseline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 </a:t>
            </a:r>
            <a:r>
              <a:rPr kumimoji="0" lang="en-US" sz="3600" i="0" u="none" strike="noStrike" kern="0" normalizeH="0" baseline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বিপুল</a:t>
            </a:r>
            <a:r>
              <a:rPr kumimoji="0" lang="en-US" sz="3600" i="0" u="none" strike="noStrike" kern="0" normalizeH="0" baseline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baseline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পরিমাণ</a:t>
            </a:r>
            <a:r>
              <a:rPr kumimoji="0" lang="en-US" sz="3600" i="0" u="none" strike="noStrike" kern="0" normalizeH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উপাত্ত</a:t>
            </a:r>
            <a:r>
              <a:rPr kumimoji="0" lang="en-US" sz="3600" i="0" u="none" strike="noStrike" kern="0" normalizeH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নিয়ে</a:t>
            </a:r>
            <a:r>
              <a:rPr kumimoji="0" lang="en-US" sz="3600" i="0" u="none" strike="noStrike" kern="0" normalizeH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3600" i="0" u="none" strike="noStrike" kern="0" normalizeH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i="0" u="none" strike="noStrike" kern="0" normalizeH="0" noProof="0" dirty="0" err="1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600" i="0" u="none" strike="noStrike" kern="0" normalizeH="0" noProof="0" dirty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bn-IN" sz="3600" i="0" u="none" strike="noStrike" kern="0" normalizeH="0" noProof="0" dirty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0" i="0" u="none" strike="noStrike" kern="0" normalizeH="0" noProof="0" dirty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indent="-5715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নির্ভুলভাবে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kern="0" dirty="0">
              <a:latin typeface="NikoshBAN" pitchFamily="2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000" kern="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kern="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kern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B767ACC7-CD13-44DA-9D44-367B93022B01}"/>
              </a:ext>
            </a:extLst>
          </p:cNvPr>
          <p:cNvSpPr txBox="1">
            <a:spLocks/>
          </p:cNvSpPr>
          <p:nvPr/>
        </p:nvSpPr>
        <p:spPr>
          <a:xfrm>
            <a:off x="1557131" y="271009"/>
            <a:ext cx="8792818" cy="6069495"/>
          </a:xfrm>
          <a:prstGeom prst="rect">
            <a:avLst/>
          </a:prstGeom>
          <a:noFill/>
          <a:ln w="66675">
            <a:solidFill>
              <a:srgbClr val="B3EEEF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B68CE-95C2-4964-9E0A-62A1206D618B}"/>
              </a:ext>
            </a:extLst>
          </p:cNvPr>
          <p:cNvSpPr txBox="1"/>
          <p:nvPr/>
        </p:nvSpPr>
        <p:spPr>
          <a:xfrm>
            <a:off x="3902763" y="3429000"/>
            <a:ext cx="438647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মদিনা খাতুন</a:t>
            </a:r>
          </a:p>
          <a:p>
            <a:pPr algn="ctr">
              <a:defRPr/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>
              <a:defRPr/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লক্ষ্মীপুর দ্বিমুখী উচ্চ বিদ্যালয়</a:t>
            </a:r>
          </a:p>
          <a:p>
            <a:pPr algn="ctr">
              <a:defRPr/>
            </a:pP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কুলিয়ারচর, কিশোরগঞ্জ।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FE3EE-B817-4D17-AAA7-8B24618B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43" y="1120675"/>
            <a:ext cx="2044109" cy="218508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172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4B21C21-FB17-44E7-ADC5-BABC5766B254}"/>
              </a:ext>
            </a:extLst>
          </p:cNvPr>
          <p:cNvSpPr/>
          <p:nvPr/>
        </p:nvSpPr>
        <p:spPr>
          <a:xfrm>
            <a:off x="4240696" y="212034"/>
            <a:ext cx="3710608" cy="1338470"/>
          </a:xfrm>
          <a:prstGeom prst="wedgeRoundRectCallou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3F99-0C0C-4BD3-BE3F-515605C65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75" y="1955410"/>
            <a:ext cx="2451652" cy="2046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DB1190-D235-42BF-8688-343077069F8E}"/>
              </a:ext>
            </a:extLst>
          </p:cNvPr>
          <p:cNvSpPr/>
          <p:nvPr/>
        </p:nvSpPr>
        <p:spPr>
          <a:xfrm>
            <a:off x="1977889" y="4407063"/>
            <a:ext cx="8541024" cy="165652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স্শ্রেডশিট সফটওয়্যার ব্যবহারের উদ্দেশ্য সমূহ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8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8AEFC-9CB5-4F0A-9054-E86DD85E2106}"/>
              </a:ext>
            </a:extLst>
          </p:cNvPr>
          <p:cNvSpPr txBox="1"/>
          <p:nvPr/>
        </p:nvSpPr>
        <p:spPr>
          <a:xfrm>
            <a:off x="4890052" y="238526"/>
            <a:ext cx="264598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EE107-9929-46F1-A5BB-EDFFF6AE5667}"/>
              </a:ext>
            </a:extLst>
          </p:cNvPr>
          <p:cNvSpPr txBox="1"/>
          <p:nvPr/>
        </p:nvSpPr>
        <p:spPr>
          <a:xfrm>
            <a:off x="1721519" y="1497951"/>
            <a:ext cx="715743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BD109-08C5-4D15-BE1D-F8C877867F5F}"/>
              </a:ext>
            </a:extLst>
          </p:cNvPr>
          <p:cNvSpPr txBox="1"/>
          <p:nvPr/>
        </p:nvSpPr>
        <p:spPr>
          <a:xfrm>
            <a:off x="1706999" y="3136612"/>
            <a:ext cx="77802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সঠিক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খাতায়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96348-079B-4D56-B828-FD08B073D9E5}"/>
              </a:ext>
            </a:extLst>
          </p:cNvPr>
          <p:cNvSpPr txBox="1"/>
          <p:nvPr/>
        </p:nvSpPr>
        <p:spPr>
          <a:xfrm>
            <a:off x="1721518" y="2242267"/>
            <a:ext cx="60337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বুঝ?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61123-6532-476E-952A-07D342578FB2}"/>
              </a:ext>
            </a:extLst>
          </p:cNvPr>
          <p:cNvSpPr txBox="1"/>
          <p:nvPr/>
        </p:nvSpPr>
        <p:spPr>
          <a:xfrm>
            <a:off x="1721517" y="3954850"/>
            <a:ext cx="925128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বর্তমানে বহুল ব্যবহৃত ও জনপ্রিয় স্প্রেডশিট সফটওয়্যার 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3D4C69-F815-408C-AA2A-AE6D9F5767CD}"/>
              </a:ext>
            </a:extLst>
          </p:cNvPr>
          <p:cNvSpPr txBox="1"/>
          <p:nvPr/>
        </p:nvSpPr>
        <p:spPr>
          <a:xfrm>
            <a:off x="1721517" y="4963388"/>
            <a:ext cx="10324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রেজিস্টার খাতায় যেমন অনেকগুলো পৃষ্ঠা থাকে তেমনি একটি ওয়ার্কবুকে কী থাকে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566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220D9-DDF9-48E9-8657-36BBB259226E}"/>
              </a:ext>
            </a:extLst>
          </p:cNvPr>
          <p:cNvSpPr txBox="1"/>
          <p:nvPr/>
        </p:nvSpPr>
        <p:spPr>
          <a:xfrm>
            <a:off x="4890052" y="238526"/>
            <a:ext cx="264598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1014A-8E8C-45B4-A0A2-1364BC39CF8A}"/>
              </a:ext>
            </a:extLst>
          </p:cNvPr>
          <p:cNvSpPr txBox="1"/>
          <p:nvPr/>
        </p:nvSpPr>
        <p:spPr>
          <a:xfrm>
            <a:off x="1056860" y="2304352"/>
            <a:ext cx="10711069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IN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কোন জটিল ও কঠিন হিসাব করার স্প্রেডশীট সফটওয়্যার ব্যবহার কেন সুবিধাজনক তোমার উত্তরের স্বপক্ষে যুক্তি দাও।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5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ow to Self-Publish Your Blogged Book as an Ebook">
            <a:extLst>
              <a:ext uri="{FF2B5EF4-FFF2-40B4-BE49-F238E27FC236}">
                <a16:creationId xmlns:a16="http://schemas.microsoft.com/office/drawing/2014/main" id="{2C6879A6-D541-4026-B277-F3273B0B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32" y="2725325"/>
            <a:ext cx="4668259" cy="3501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65BB91-8239-4AD7-AD54-775076B3F320}"/>
              </a:ext>
            </a:extLst>
          </p:cNvPr>
          <p:cNvSpPr/>
          <p:nvPr/>
        </p:nvSpPr>
        <p:spPr>
          <a:xfrm>
            <a:off x="1603513" y="940904"/>
            <a:ext cx="8984973" cy="12589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মনোযোগ দেওয়ার জন্য সকলকে ধন্যবাদ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65EBCA-9F7B-49FE-86DC-28B8F7DB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16" y="6235148"/>
            <a:ext cx="625584" cy="622852"/>
          </a:xfrm>
          <a:prstGeom prst="roundRect">
            <a:avLst>
              <a:gd name="adj" fmla="val 16667"/>
            </a:avLst>
          </a:prstGeom>
          <a:ln>
            <a:solidFill>
              <a:srgbClr val="00FFFF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7150E-FF51-4083-B7D4-D74B68BB1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374" cy="755374"/>
          </a:xfrm>
          <a:prstGeom prst="rect">
            <a:avLst/>
          </a:prstGeom>
        </p:spPr>
      </p:pic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FBD03E02-95D4-4E40-8716-A9D3BAA941B3}"/>
              </a:ext>
            </a:extLst>
          </p:cNvPr>
          <p:cNvSpPr txBox="1">
            <a:spLocks/>
          </p:cNvSpPr>
          <p:nvPr/>
        </p:nvSpPr>
        <p:spPr>
          <a:xfrm>
            <a:off x="2173357" y="198244"/>
            <a:ext cx="7898295" cy="6480851"/>
          </a:xfrm>
          <a:prstGeom prst="rect">
            <a:avLst/>
          </a:prstGeom>
          <a:ln w="66675">
            <a:solidFill>
              <a:srgbClr val="B3EEEF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40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noProof="0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noProof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noProof="0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noProof="0" dirty="0">
              <a:ln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bn-IN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3600" b="1" i="0" u="none" strike="noStrike" kern="1200" cap="none" spc="0" normalizeH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২২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8C7385-53D3-48A8-A982-A7A07C8E9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30" y="1056781"/>
            <a:ext cx="2073965" cy="257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0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MOTIAR\Motiar D. Content\Class Viii\Picture\পাঠ ২৩\counting_math_animation_cc.gif">
            <a:extLst>
              <a:ext uri="{FF2B5EF4-FFF2-40B4-BE49-F238E27FC236}">
                <a16:creationId xmlns:a16="http://schemas.microsoft.com/office/drawing/2014/main" id="{EE79D194-16C9-4C56-88F0-E4B165D7B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120" y="1406411"/>
            <a:ext cx="3469152" cy="2819400"/>
          </a:xfrm>
          <a:prstGeom prst="rect">
            <a:avLst/>
          </a:prstGeom>
          <a:noFill/>
        </p:spPr>
      </p:pic>
      <p:pic>
        <p:nvPicPr>
          <p:cNvPr id="10" name="Picture 3" descr="E:\MOTIAR\Motiar D. Content\Class Viii\Picture\পাঠ ২৩\m5.GIF">
            <a:extLst>
              <a:ext uri="{FF2B5EF4-FFF2-40B4-BE49-F238E27FC236}">
                <a16:creationId xmlns:a16="http://schemas.microsoft.com/office/drawing/2014/main" id="{7E352E41-D244-4A43-9D42-8FDFF78D6C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895" y="1489190"/>
            <a:ext cx="3541829" cy="296034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82B341-62E7-4C38-9E44-8F2A0487310B}"/>
              </a:ext>
            </a:extLst>
          </p:cNvPr>
          <p:cNvSpPr/>
          <p:nvPr/>
        </p:nvSpPr>
        <p:spPr>
          <a:xfrm>
            <a:off x="887104" y="204716"/>
            <a:ext cx="10972800" cy="1040364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করে বল ছবি দু’টি দ্বারা কী কাজ করা হচ্ছে?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EACBE-B4B4-4E85-A4F4-B3F4B426E100}"/>
              </a:ext>
            </a:extLst>
          </p:cNvPr>
          <p:cNvSpPr/>
          <p:nvPr/>
        </p:nvSpPr>
        <p:spPr>
          <a:xfrm>
            <a:off x="3931809" y="4823791"/>
            <a:ext cx="5265200" cy="1005430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গণনার কাজ করা হচ্ছে।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F94F4-0E1B-4F87-9F44-D834755B8757}"/>
              </a:ext>
            </a:extLst>
          </p:cNvPr>
          <p:cNvSpPr/>
          <p:nvPr/>
        </p:nvSpPr>
        <p:spPr>
          <a:xfrm>
            <a:off x="286931" y="5047518"/>
            <a:ext cx="11138453" cy="1005430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কম্পিউটারে কোন প্রোগ্রামের সাহায্য গণনার কাজ করা হয়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9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DC34D0E-C536-47F2-9F8D-1C9A8DAF4972}"/>
              </a:ext>
            </a:extLst>
          </p:cNvPr>
          <p:cNvSpPr/>
          <p:nvPr/>
        </p:nvSpPr>
        <p:spPr>
          <a:xfrm>
            <a:off x="3743739" y="145774"/>
            <a:ext cx="4704522" cy="1749287"/>
          </a:xfrm>
          <a:prstGeom prst="horizontalScroll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86B59-C179-4CE2-9B9F-84AE1121761D}"/>
              </a:ext>
            </a:extLst>
          </p:cNvPr>
          <p:cNvSpPr/>
          <p:nvPr/>
        </p:nvSpPr>
        <p:spPr>
          <a:xfrm>
            <a:off x="6096000" y="4837044"/>
            <a:ext cx="4923183" cy="1457737"/>
          </a:xfrm>
          <a:prstGeom prst="rect">
            <a:avLst/>
          </a:prstGeom>
          <a:noFill/>
          <a:ln w="762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B94A2-705E-49FE-8B14-2DB7D856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6" y="2093843"/>
            <a:ext cx="3743739" cy="33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12F58D85-90BA-4732-8655-7135E99F44EF}"/>
              </a:ext>
            </a:extLst>
          </p:cNvPr>
          <p:cNvSpPr/>
          <p:nvPr/>
        </p:nvSpPr>
        <p:spPr>
          <a:xfrm>
            <a:off x="1457738" y="119270"/>
            <a:ext cx="3697358" cy="1470992"/>
          </a:xfrm>
          <a:prstGeom prst="rightArrow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3934E-4AB2-4FFB-AC48-9510C525C1AA}"/>
              </a:ext>
            </a:extLst>
          </p:cNvPr>
          <p:cNvSpPr/>
          <p:nvPr/>
        </p:nvSpPr>
        <p:spPr>
          <a:xfrm>
            <a:off x="808383" y="1590263"/>
            <a:ext cx="11039060" cy="4492486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স্প্রেডশিট কী তা বলতে পারবে;</a:t>
            </a:r>
          </a:p>
          <a:p>
            <a:pPr algn="ctr"/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ওয়ার্কশিটের গঠন বর্ণনা লিখতে পারবে;</a:t>
            </a:r>
          </a:p>
          <a:p>
            <a:pPr algn="ctr"/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উদ্দেশ্যসমূহ ব্যাখ্যা করতে পারবে।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GK in Bengali - Bengali GK">
            <a:extLst>
              <a:ext uri="{FF2B5EF4-FFF2-40B4-BE49-F238E27FC236}">
                <a16:creationId xmlns:a16="http://schemas.microsoft.com/office/drawing/2014/main" id="{4AF1A846-8A4B-42A8-B3FE-8F22FB95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" y="1012192"/>
            <a:ext cx="3260241" cy="2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মাইক্রোকন্ট্রোলার এন্ড রোবটিক্স: Scientific Calculator ব্যবহার করে বাইনারি,  ডেসিমেল, অকটাল এবং হেক্সাডেসিমেল কনভারশন">
            <a:extLst>
              <a:ext uri="{FF2B5EF4-FFF2-40B4-BE49-F238E27FC236}">
                <a16:creationId xmlns:a16="http://schemas.microsoft.com/office/drawing/2014/main" id="{63852C97-0166-427E-B63E-983742A20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15" y="1012192"/>
            <a:ext cx="3401754" cy="2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কম্পিউটারের সাধারণ ১০ সমস্যার সমাধান">
            <a:extLst>
              <a:ext uri="{FF2B5EF4-FFF2-40B4-BE49-F238E27FC236}">
                <a16:creationId xmlns:a16="http://schemas.microsoft.com/office/drawing/2014/main" id="{55CB33A7-9263-4993-A2F5-54DD8218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86" y="1059610"/>
            <a:ext cx="3534814" cy="29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229D7-0625-4208-B994-4EEDE3257901}"/>
              </a:ext>
            </a:extLst>
          </p:cNvPr>
          <p:cNvSpPr/>
          <p:nvPr/>
        </p:nvSpPr>
        <p:spPr>
          <a:xfrm>
            <a:off x="609600" y="-28172"/>
            <a:ext cx="10972800" cy="1040364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গণনার কাজগুলো আমরা আর কী কী যন্ত্রের মাধ্যমে করতে পারি?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E8D17-13CE-4E70-A65E-7F00BCF2FF9E}"/>
              </a:ext>
            </a:extLst>
          </p:cNvPr>
          <p:cNvSpPr/>
          <p:nvPr/>
        </p:nvSpPr>
        <p:spPr>
          <a:xfrm>
            <a:off x="867913" y="4052529"/>
            <a:ext cx="2186608" cy="812937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9AAD9-DC41-4CFB-B7E4-287C571A9895}"/>
              </a:ext>
            </a:extLst>
          </p:cNvPr>
          <p:cNvSpPr/>
          <p:nvPr/>
        </p:nvSpPr>
        <p:spPr>
          <a:xfrm>
            <a:off x="4517705" y="4058713"/>
            <a:ext cx="2736574" cy="812937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3C19F0-F97C-4FE0-B9D1-6E928A89478D}"/>
              </a:ext>
            </a:extLst>
          </p:cNvPr>
          <p:cNvSpPr/>
          <p:nvPr/>
        </p:nvSpPr>
        <p:spPr>
          <a:xfrm>
            <a:off x="8774699" y="4110487"/>
            <a:ext cx="2549387" cy="812937"/>
          </a:xfrm>
          <a:prstGeom prst="rect">
            <a:avLst/>
          </a:prstGeom>
          <a:noFill/>
          <a:ln>
            <a:solidFill>
              <a:srgbClr val="B3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1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EFDC95-0246-4E97-8484-2F88B21B961A}"/>
              </a:ext>
            </a:extLst>
          </p:cNvPr>
          <p:cNvSpPr/>
          <p:nvPr/>
        </p:nvSpPr>
        <p:spPr>
          <a:xfrm>
            <a:off x="4000499" y="291405"/>
            <a:ext cx="4171725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Spreadsheet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BE521C-5DAB-4810-B4A5-598F2B0B743B}"/>
              </a:ext>
            </a:extLst>
          </p:cNvPr>
          <p:cNvSpPr/>
          <p:nvPr/>
        </p:nvSpPr>
        <p:spPr>
          <a:xfrm>
            <a:off x="1216715" y="2056105"/>
            <a:ext cx="2514600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B00C4A-AF71-4E4D-B37F-239E6E3C3F75}"/>
              </a:ext>
            </a:extLst>
          </p:cNvPr>
          <p:cNvCxnSpPr/>
          <p:nvPr/>
        </p:nvCxnSpPr>
        <p:spPr>
          <a:xfrm>
            <a:off x="3731315" y="2517770"/>
            <a:ext cx="263884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794D515-F20C-4760-ACBC-C57F217CB025}"/>
              </a:ext>
            </a:extLst>
          </p:cNvPr>
          <p:cNvSpPr/>
          <p:nvPr/>
        </p:nvSpPr>
        <p:spPr>
          <a:xfrm>
            <a:off x="6370155" y="1967949"/>
            <a:ext cx="4171725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4F9294-A350-4986-A905-633284A112E6}"/>
              </a:ext>
            </a:extLst>
          </p:cNvPr>
          <p:cNvSpPr/>
          <p:nvPr/>
        </p:nvSpPr>
        <p:spPr>
          <a:xfrm>
            <a:off x="1278836" y="4240552"/>
            <a:ext cx="2514600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2247E4-BF5F-452F-B5E1-22CAF9756E9C}"/>
              </a:ext>
            </a:extLst>
          </p:cNvPr>
          <p:cNvCxnSpPr/>
          <p:nvPr/>
        </p:nvCxnSpPr>
        <p:spPr>
          <a:xfrm>
            <a:off x="3793436" y="4702217"/>
            <a:ext cx="263884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C97961-0738-4A7B-B1FC-C3D0F10AF741}"/>
              </a:ext>
            </a:extLst>
          </p:cNvPr>
          <p:cNvSpPr/>
          <p:nvPr/>
        </p:nvSpPr>
        <p:spPr>
          <a:xfrm>
            <a:off x="6432276" y="4240552"/>
            <a:ext cx="4171725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বা পাতা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9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ck Accu-Log Ledger Cards for Sale - Blank, 100/Pkg">
            <a:extLst>
              <a:ext uri="{FF2B5EF4-FFF2-40B4-BE49-F238E27FC236}">
                <a16:creationId xmlns:a16="http://schemas.microsoft.com/office/drawing/2014/main" id="{1E54FD5A-49EF-485A-8FFE-F0AFB417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7" y="1345026"/>
            <a:ext cx="4789261" cy="34099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Motiar D. Content\Class Viii\Picture\পাঠ ২২\27.jpg">
            <a:extLst>
              <a:ext uri="{FF2B5EF4-FFF2-40B4-BE49-F238E27FC236}">
                <a16:creationId xmlns:a16="http://schemas.microsoft.com/office/drawing/2014/main" id="{367AF15F-7CFF-4D72-98C9-6C4B826D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867" y="1266972"/>
            <a:ext cx="4789261" cy="3463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A spreadsheet contains | Computer Questions &amp; Answers | Sawaal">
            <a:extLst>
              <a:ext uri="{FF2B5EF4-FFF2-40B4-BE49-F238E27FC236}">
                <a16:creationId xmlns:a16="http://schemas.microsoft.com/office/drawing/2014/main" id="{AFE6FDA1-44FF-4352-B511-82916894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7" y="1264934"/>
            <a:ext cx="4789261" cy="34837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Motiar D. Content\Class Viii\Picture\পাঠ ২২\30.jpg">
            <a:extLst>
              <a:ext uri="{FF2B5EF4-FFF2-40B4-BE49-F238E27FC236}">
                <a16:creationId xmlns:a16="http://schemas.microsoft.com/office/drawing/2014/main" id="{FDD57320-9C73-415F-95B8-EC7B59FE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3866" y="1258644"/>
            <a:ext cx="4789261" cy="352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12CE61-A682-4404-A335-0D8ED996D709}"/>
              </a:ext>
            </a:extLst>
          </p:cNvPr>
          <p:cNvSpPr/>
          <p:nvPr/>
        </p:nvSpPr>
        <p:spPr>
          <a:xfrm>
            <a:off x="416158" y="5078350"/>
            <a:ext cx="11277600" cy="857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 আভিধানিক অর্থ হলো ছড়ানো বড় মাপের কাগজ বা পাতা।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87810C-88DC-41B9-AA8B-EB5BC0E7E6F8}"/>
              </a:ext>
            </a:extLst>
          </p:cNvPr>
          <p:cNvSpPr/>
          <p:nvPr/>
        </p:nvSpPr>
        <p:spPr>
          <a:xfrm>
            <a:off x="4010137" y="241151"/>
            <a:ext cx="4171725" cy="92333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Spreadsheet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37180D-A022-4A0B-90EF-239942548A9D}"/>
              </a:ext>
            </a:extLst>
          </p:cNvPr>
          <p:cNvSpPr/>
          <p:nvPr/>
        </p:nvSpPr>
        <p:spPr>
          <a:xfrm>
            <a:off x="37160" y="5032234"/>
            <a:ext cx="11362073" cy="128704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প্রতিষ্ঠানের আর্থিক হিসাব সংরক্ষণের জন্য এ ধরণের কাগজ ব্যবহার করা হয়।।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04535B-F1AF-4B64-A149-101B955C85E3}"/>
              </a:ext>
            </a:extLst>
          </p:cNvPr>
          <p:cNvSpPr/>
          <p:nvPr/>
        </p:nvSpPr>
        <p:spPr>
          <a:xfrm>
            <a:off x="416158" y="5085597"/>
            <a:ext cx="10912210" cy="113424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ধরণের ছক কাটা কাগজে একটি ব্যবসায় প্রতিষ্ঠানের পূর্ণাঙ্গ আর্থিক চিত্র তুলে ধরা হয়।।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C7A8D-777A-4BE6-B99C-7C00389D797A}"/>
              </a:ext>
            </a:extLst>
          </p:cNvPr>
          <p:cNvSpPr/>
          <p:nvPr/>
        </p:nvSpPr>
        <p:spPr>
          <a:xfrm>
            <a:off x="406676" y="5032234"/>
            <a:ext cx="11205999" cy="11342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কাগজের স্প্রেডশিটের স্থান দখল করেছে সফটওয়্যার নির্ভর স্প্রডশিট প্রোগ্রাম।।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4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43607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4336 -0.00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  <p:bldP spid="15" grpId="0" animBg="1"/>
      <p:bldP spid="15" grpId="1"/>
      <p:bldP spid="16" grpId="0"/>
      <p:bldP spid="16" grpId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550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42</cp:revision>
  <dcterms:created xsi:type="dcterms:W3CDTF">2020-07-10T12:55:35Z</dcterms:created>
  <dcterms:modified xsi:type="dcterms:W3CDTF">2020-07-20T06:20:03Z</dcterms:modified>
</cp:coreProperties>
</file>