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5E4164-506E-47A8-9890-3ACDDECCB30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718322-47F2-48D6-88FD-A49A6AABC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8381" y="637952"/>
            <a:ext cx="4774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শুভেচ্ছা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85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102" y="233916"/>
            <a:ext cx="6911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</a:rPr>
              <a:t>দলীয়</a:t>
            </a:r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</a:rPr>
              <a:t>কাজ</a:t>
            </a:r>
            <a:endParaRPr lang="en-US" sz="9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8074" y="1743740"/>
            <a:ext cx="111003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সমস্যমান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পদ,সমস্ত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পদ</a:t>
            </a:r>
            <a:r>
              <a:rPr lang="en-US" sz="4800" dirty="0" smtClean="0">
                <a:solidFill>
                  <a:srgbClr val="FF0000"/>
                </a:solidFill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</a:rPr>
              <a:t>ব্যাসবাক্যের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সংজ্ঞাসহ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err="1" smtClean="0">
                <a:solidFill>
                  <a:srgbClr val="FF0000"/>
                </a:solidFill>
              </a:rPr>
              <a:t>উদাহরণ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দাও</a:t>
            </a:r>
            <a:r>
              <a:rPr lang="en-US" sz="4800" dirty="0" smtClean="0">
                <a:solidFill>
                  <a:srgbClr val="FF0000"/>
                </a:solidFill>
              </a:rPr>
              <a:t> ।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36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63" y="233916"/>
            <a:ext cx="2762183" cy="1577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047" y="233916"/>
            <a:ext cx="36576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4295553" y="233916"/>
            <a:ext cx="278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মূল্যায়ন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026" y="233916"/>
            <a:ext cx="3337974" cy="4550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063" y="2339163"/>
            <a:ext cx="662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১। </a:t>
            </a:r>
            <a:r>
              <a:rPr lang="en-US" sz="4800" dirty="0" err="1" smtClean="0">
                <a:solidFill>
                  <a:schemeClr val="bg1"/>
                </a:solidFill>
              </a:rPr>
              <a:t>সমাস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কাহাকে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</a:rPr>
              <a:t> 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063" y="3354826"/>
            <a:ext cx="7264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২। </a:t>
            </a:r>
            <a:r>
              <a:rPr lang="en-US" sz="4000" dirty="0" err="1" smtClean="0">
                <a:solidFill>
                  <a:srgbClr val="FF0000"/>
                </a:solidFill>
              </a:rPr>
              <a:t>সমাস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প্রকার</a:t>
            </a:r>
            <a:r>
              <a:rPr lang="en-US" sz="4000" dirty="0" smtClean="0">
                <a:solidFill>
                  <a:srgbClr val="FF0000"/>
                </a:solidFill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?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063" y="4370489"/>
            <a:ext cx="79235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৩। </a:t>
            </a:r>
            <a:r>
              <a:rPr lang="en-US" sz="4000" dirty="0" err="1" smtClean="0">
                <a:solidFill>
                  <a:schemeClr val="bg1"/>
                </a:solidFill>
              </a:rPr>
              <a:t>মহাকবি</a:t>
            </a:r>
            <a:r>
              <a:rPr lang="en-US" sz="4000" dirty="0" smtClean="0">
                <a:solidFill>
                  <a:schemeClr val="bg1"/>
                </a:solidFill>
              </a:rPr>
              <a:t> –</a:t>
            </a:r>
            <a:r>
              <a:rPr lang="en-US" sz="4000" dirty="0" err="1" smtClean="0">
                <a:solidFill>
                  <a:schemeClr val="bg1"/>
                </a:solidFill>
              </a:rPr>
              <a:t>এর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ব্যাসবাক্য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03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20" y="539898"/>
            <a:ext cx="4031695" cy="2267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5526" y="2072704"/>
            <a:ext cx="291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বাড়ীর কাজ</a:t>
            </a:r>
            <a:endParaRPr lang="en-US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098" y="3296093"/>
            <a:ext cx="1137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সমাস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কাহাকে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বলে</a:t>
            </a:r>
            <a:r>
              <a:rPr lang="en-US" sz="4800" dirty="0" smtClean="0"/>
              <a:t> ও </a:t>
            </a:r>
            <a:r>
              <a:rPr lang="en-US" sz="4800" dirty="0" err="1" smtClean="0"/>
              <a:t>সমাসের</a:t>
            </a:r>
            <a:r>
              <a:rPr lang="en-US" sz="4800" dirty="0"/>
              <a:t> </a:t>
            </a:r>
            <a:r>
              <a:rPr lang="en-US" sz="4800" dirty="0" err="1" smtClean="0"/>
              <a:t>প্রকারভেদ</a:t>
            </a:r>
            <a:r>
              <a:rPr lang="en-US" sz="4800" dirty="0" smtClean="0"/>
              <a:t> </a:t>
            </a:r>
            <a:r>
              <a:rPr lang="en-US" sz="4800" dirty="0" err="1" smtClean="0"/>
              <a:t>আলোচনা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</a:t>
            </a:r>
            <a:r>
              <a:rPr lang="en-US" sz="4800" dirty="0" smtClean="0"/>
              <a:t> ।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20192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oon 2"/>
          <p:cNvSpPr/>
          <p:nvPr/>
        </p:nvSpPr>
        <p:spPr>
          <a:xfrm>
            <a:off x="3317358" y="723014"/>
            <a:ext cx="4210493" cy="6134986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09086" y="1569753"/>
            <a:ext cx="14247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</a:rPr>
              <a:t>ধন্যবাদ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985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7479" y="318977"/>
            <a:ext cx="4635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শিক্ষক</a:t>
            </a:r>
            <a:r>
              <a:rPr lang="en-US" sz="7200" dirty="0" smtClean="0"/>
              <a:t> </a:t>
            </a:r>
            <a:r>
              <a:rPr lang="en-US" sz="7200" dirty="0" err="1" smtClean="0"/>
              <a:t>পরিচিতি</a:t>
            </a:r>
            <a:endParaRPr lang="en-US" sz="7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632" y="148856"/>
            <a:ext cx="1744346" cy="1897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531" y="3019647"/>
            <a:ext cx="58077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আনিছুর রহমান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কালীগঞ্জ করিম উদ্দিন পাবলিক পাইলট উচ্চ বিদ্যালয়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6634716" y="2785730"/>
            <a:ext cx="1488558" cy="291332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55443" y="3019647"/>
            <a:ext cx="45365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বিষয়-বাংলা</a:t>
            </a:r>
            <a:r>
              <a:rPr lang="en-US" sz="4000" dirty="0" smtClean="0">
                <a:solidFill>
                  <a:srgbClr val="FF0000"/>
                </a:solidFill>
              </a:rPr>
              <a:t> ২য় </a:t>
            </a:r>
            <a:r>
              <a:rPr lang="en-US" sz="4000" dirty="0" err="1" smtClean="0">
                <a:solidFill>
                  <a:srgbClr val="FF0000"/>
                </a:solidFill>
              </a:rPr>
              <a:t>পত্র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err="1" smtClean="0">
                <a:solidFill>
                  <a:srgbClr val="FF0000"/>
                </a:solidFill>
              </a:rPr>
              <a:t>শ্রেণি-দশম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err="1" smtClean="0">
                <a:solidFill>
                  <a:srgbClr val="FF0000"/>
                </a:solidFill>
              </a:rPr>
              <a:t>বিশেষ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পাঠ-সমাস</a:t>
            </a:r>
            <a:r>
              <a:rPr lang="en-US" sz="4000" dirty="0" smtClean="0">
                <a:solidFill>
                  <a:srgbClr val="FF0000"/>
                </a:solidFill>
              </a:rPr>
              <a:t>[৩য় </a:t>
            </a:r>
            <a:r>
              <a:rPr lang="en-US" sz="4000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40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সময়-৫ ০মিনিট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" name="Picture 7" descr="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369" y="0"/>
            <a:ext cx="2457897" cy="2834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98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585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71027" y="112197"/>
            <a:ext cx="33890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>
                <a:solidFill>
                  <a:schemeClr val="accent4"/>
                </a:solidFill>
              </a:rPr>
              <a:t>শিখন</a:t>
            </a:r>
            <a:r>
              <a:rPr lang="en-US" sz="8800" dirty="0">
                <a:solidFill>
                  <a:schemeClr val="accent4"/>
                </a:solidFill>
              </a:rPr>
              <a:t> </a:t>
            </a:r>
            <a:r>
              <a:rPr lang="en-US" sz="8800" dirty="0" err="1">
                <a:solidFill>
                  <a:schemeClr val="accent4"/>
                </a:solidFill>
              </a:rPr>
              <a:t>ফল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106980" y="1857396"/>
            <a:ext cx="67585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১</a:t>
            </a:r>
            <a:r>
              <a:rPr lang="en-US" sz="4800" dirty="0">
                <a:solidFill>
                  <a:srgbClr val="FF0000"/>
                </a:solidFill>
              </a:rPr>
              <a:t>। </a:t>
            </a:r>
            <a:r>
              <a:rPr lang="en-US" sz="4800" dirty="0" err="1">
                <a:solidFill>
                  <a:srgbClr val="FF0000"/>
                </a:solidFill>
              </a:rPr>
              <a:t>সমাস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কাহাকে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বলে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বলতে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800" dirty="0" smtClean="0">
                <a:solidFill>
                  <a:srgbClr val="FF0000"/>
                </a:solidFill>
              </a:rPr>
              <a:t>।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0" y="2688393"/>
            <a:ext cx="12378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solidFill>
                  <a:srgbClr val="00B050"/>
                </a:solidFill>
              </a:rPr>
              <a:t>২।সমাস </a:t>
            </a:r>
            <a:r>
              <a:rPr lang="en-US" sz="4400" dirty="0" err="1">
                <a:solidFill>
                  <a:srgbClr val="00B050"/>
                </a:solidFill>
              </a:rPr>
              <a:t>কত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প্রকার</a:t>
            </a:r>
            <a:r>
              <a:rPr lang="en-US" sz="4400" dirty="0">
                <a:solidFill>
                  <a:srgbClr val="00B050"/>
                </a:solidFill>
              </a:rPr>
              <a:t> ও </a:t>
            </a:r>
            <a:r>
              <a:rPr lang="en-US" sz="4400" dirty="0" err="1">
                <a:solidFill>
                  <a:srgbClr val="00B050"/>
                </a:solidFill>
              </a:rPr>
              <a:t>কী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কী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প্রতিটির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একটি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করে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উদাহরণ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লিখতে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পারবে</a:t>
            </a:r>
            <a:r>
              <a:rPr lang="en-US" sz="4400" dirty="0">
                <a:solidFill>
                  <a:srgbClr val="00B050"/>
                </a:solidFill>
              </a:rPr>
              <a:t> ।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06980" y="3519390"/>
            <a:ext cx="11099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7030A0"/>
                </a:solidFill>
              </a:rPr>
              <a:t>৩।সমস্ত </a:t>
            </a:r>
            <a:r>
              <a:rPr lang="en-US" sz="4800" dirty="0" err="1">
                <a:solidFill>
                  <a:srgbClr val="7030A0"/>
                </a:solidFill>
              </a:rPr>
              <a:t>পদ,সমস্যমান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পদ</a:t>
            </a:r>
            <a:r>
              <a:rPr lang="en-US" sz="4800" dirty="0">
                <a:solidFill>
                  <a:srgbClr val="7030A0"/>
                </a:solidFill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</a:rPr>
              <a:t>ব্যাসবাক্য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কী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</a:rPr>
              <a:t>তা</a:t>
            </a:r>
            <a:r>
              <a:rPr lang="en-US" sz="4800" dirty="0" smtClean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বলতে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পারবে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/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51967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288" y="-168141"/>
            <a:ext cx="7719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</a:rPr>
              <a:t>পূর্বজ্ঞান</a:t>
            </a:r>
            <a:r>
              <a:rPr lang="en-US" sz="9600" dirty="0" smtClean="0">
                <a:solidFill>
                  <a:srgbClr val="00B050"/>
                </a:solidFill>
              </a:rPr>
              <a:t> </a:t>
            </a:r>
            <a:r>
              <a:rPr lang="en-US" sz="9600" dirty="0" err="1" smtClean="0">
                <a:solidFill>
                  <a:srgbClr val="00B050"/>
                </a:solidFill>
              </a:rPr>
              <a:t>যাচাই</a:t>
            </a:r>
            <a:endParaRPr lang="en-US" sz="9600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1" y="1550581"/>
            <a:ext cx="20955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312" y="3988981"/>
            <a:ext cx="209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F0"/>
                </a:solidFill>
              </a:rPr>
              <a:t>   </a:t>
            </a:r>
            <a:r>
              <a:rPr lang="en-US" sz="5400" dirty="0" err="1" smtClean="0">
                <a:solidFill>
                  <a:srgbClr val="00B0F0"/>
                </a:solidFill>
              </a:rPr>
              <a:t>মা</a:t>
            </a:r>
            <a:endParaRPr lang="en-US" sz="54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97" y="1550581"/>
            <a:ext cx="1665988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2726" y="4231758"/>
            <a:ext cx="97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F0"/>
                </a:solidFill>
              </a:rPr>
              <a:t>বাবা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3189767" y="2339163"/>
            <a:ext cx="1424763" cy="121211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9" y="1295400"/>
            <a:ext cx="1876868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00" y="1295400"/>
            <a:ext cx="1665988" cy="2438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65568" y="4044399"/>
            <a:ext cx="3230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     </a:t>
            </a:r>
            <a:r>
              <a:rPr lang="en-US" sz="3600" dirty="0" err="1" smtClean="0">
                <a:solidFill>
                  <a:srgbClr val="00B0F0"/>
                </a:solidFill>
              </a:rPr>
              <a:t>মা</a:t>
            </a:r>
            <a:r>
              <a:rPr lang="en-US" sz="3600" dirty="0" smtClean="0">
                <a:solidFill>
                  <a:srgbClr val="00B0F0"/>
                </a:solidFill>
              </a:rPr>
              <a:t>   -  </a:t>
            </a:r>
            <a:r>
              <a:rPr lang="en-US" sz="3600" dirty="0" err="1" smtClean="0">
                <a:solidFill>
                  <a:srgbClr val="00B0F0"/>
                </a:solidFill>
              </a:rPr>
              <a:t>বাবা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15" name="Equal 14"/>
          <p:cNvSpPr/>
          <p:nvPr/>
        </p:nvSpPr>
        <p:spPr>
          <a:xfrm>
            <a:off x="7187609" y="2514600"/>
            <a:ext cx="701749" cy="590107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5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9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32" y="340240"/>
            <a:ext cx="4443571" cy="3327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423143"/>
            <a:ext cx="461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গাছে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পাকা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Equal 6"/>
          <p:cNvSpPr/>
          <p:nvPr/>
        </p:nvSpPr>
        <p:spPr>
          <a:xfrm>
            <a:off x="4210493" y="4954772"/>
            <a:ext cx="616688" cy="38277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181" y="4854030"/>
            <a:ext cx="1956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গাছ </a:t>
            </a:r>
            <a:r>
              <a:rPr lang="en-US" sz="2800" dirty="0" smtClean="0">
                <a:solidFill>
                  <a:srgbClr val="FFC000"/>
                </a:solidFill>
              </a:rPr>
              <a:t>পাকা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783572" y="5103628"/>
            <a:ext cx="786809" cy="23391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83033" y="4854030"/>
            <a:ext cx="440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সপ্তমী</a:t>
            </a:r>
            <a:r>
              <a:rPr lang="en-US" sz="4800" dirty="0" smtClean="0"/>
              <a:t> </a:t>
            </a:r>
            <a:r>
              <a:rPr lang="en-US" sz="4800" dirty="0" err="1" smtClean="0"/>
              <a:t>তৎপুরুষ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সমাস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6084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77" y="310781"/>
            <a:ext cx="5638800" cy="2876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986" y="3508744"/>
            <a:ext cx="40616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রাজহাঁস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870" y="5124893"/>
            <a:ext cx="91865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</a:schemeClr>
                </a:solidFill>
              </a:rPr>
              <a:t>আজকের</a:t>
            </a:r>
            <a:r>
              <a:rPr lang="en-US" sz="6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</a:schemeClr>
                </a:solidFill>
              </a:rPr>
              <a:t>পাঠঃ</a:t>
            </a:r>
            <a:r>
              <a:rPr lang="en-US" sz="6000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en-US" sz="6000" dirty="0" err="1" smtClean="0">
                <a:solidFill>
                  <a:schemeClr val="tx1">
                    <a:lumMod val="95000"/>
                  </a:schemeClr>
                </a:solidFill>
              </a:rPr>
              <a:t>সমাস</a:t>
            </a:r>
            <a:endParaRPr lang="en-US" sz="60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639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307" y="255180"/>
            <a:ext cx="7655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</a:rPr>
              <a:t>পাঠ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</a:rPr>
              <a:t>উপস্থাপন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23672"/>
            <a:ext cx="9379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</a:rPr>
              <a:t>সমাস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শব্দের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অর্থ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সংক্ষেপ,মিলন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বা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একাধিক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পদের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একপদীকরণ</a:t>
            </a:r>
            <a:r>
              <a:rPr lang="en-US" sz="4800" dirty="0" smtClean="0">
                <a:solidFill>
                  <a:srgbClr val="002060"/>
                </a:solidFill>
              </a:rPr>
              <a:t> ।</a:t>
            </a:r>
          </a:p>
          <a:p>
            <a:r>
              <a:rPr lang="en-US" sz="4800" dirty="0" err="1" smtClean="0">
                <a:solidFill>
                  <a:srgbClr val="002060"/>
                </a:solidFill>
              </a:rPr>
              <a:t>অতএব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বলা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যায়,অর্থসম্বন্ধ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আছে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এমন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একাধিক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শব্দের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এক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সঙ্গে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যুক্ত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হয়ে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একটি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বড়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শব্দ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গঠনের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প্রক্রিয়াকে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সমাস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বলে</a:t>
            </a:r>
            <a:r>
              <a:rPr lang="en-US" sz="4800" dirty="0" smtClean="0">
                <a:solidFill>
                  <a:srgbClr val="002060"/>
                </a:solidFill>
              </a:rPr>
              <a:t> ।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8182" y="5343345"/>
            <a:ext cx="1357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যেমন</a:t>
            </a:r>
            <a:r>
              <a:rPr lang="en-US" sz="4800" dirty="0" smtClean="0"/>
              <a:t>-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36" y="4876800"/>
            <a:ext cx="2099780" cy="1482436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flipV="1">
            <a:off x="9407234" y="5758979"/>
            <a:ext cx="526475" cy="350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47492" y="5534085"/>
            <a:ext cx="252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মহারাজ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3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1527" y="189779"/>
            <a:ext cx="109728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 </a:t>
            </a:r>
            <a:r>
              <a:rPr lang="en-US" sz="6000" dirty="0" smtClean="0"/>
              <a:t>           </a:t>
            </a:r>
            <a:r>
              <a:rPr lang="en-US" sz="6700" dirty="0" err="1" smtClean="0">
                <a:solidFill>
                  <a:srgbClr val="7030A0"/>
                </a:solidFill>
              </a:rPr>
              <a:t>সমাস</a:t>
            </a:r>
            <a:r>
              <a:rPr lang="en-US" sz="6700" dirty="0" smtClean="0">
                <a:solidFill>
                  <a:srgbClr val="7030A0"/>
                </a:solidFill>
              </a:rPr>
              <a:t> </a:t>
            </a:r>
            <a:r>
              <a:rPr lang="en-US" sz="6700" dirty="0" err="1">
                <a:solidFill>
                  <a:srgbClr val="7030A0"/>
                </a:solidFill>
              </a:rPr>
              <a:t>ছয়</a:t>
            </a:r>
            <a:r>
              <a:rPr lang="en-US" sz="6700" dirty="0">
                <a:solidFill>
                  <a:srgbClr val="7030A0"/>
                </a:solidFill>
              </a:rPr>
              <a:t> </a:t>
            </a:r>
            <a:r>
              <a:rPr lang="en-US" sz="6700" dirty="0" err="1">
                <a:solidFill>
                  <a:srgbClr val="7030A0"/>
                </a:solidFill>
              </a:rPr>
              <a:t>প্রকার</a:t>
            </a:r>
            <a:r>
              <a:rPr lang="en-US" sz="67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219" y="1956391"/>
            <a:ext cx="142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যথাঃ</a:t>
            </a:r>
            <a:r>
              <a:rPr lang="en-US" sz="3600" dirty="0" smtClean="0"/>
              <a:t>-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9404" y="2504545"/>
            <a:ext cx="1056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১। </a:t>
            </a:r>
            <a:r>
              <a:rPr lang="en-US" sz="2800" dirty="0" err="1" smtClean="0">
                <a:solidFill>
                  <a:srgbClr val="FF0000"/>
                </a:solidFill>
              </a:rPr>
              <a:t>দ্বন্দ্ব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সমাস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</a:rPr>
              <a:t>যেমনঃ</a:t>
            </a:r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মা</a:t>
            </a:r>
            <a:r>
              <a:rPr lang="en-US" sz="2800" dirty="0" smtClean="0">
                <a:solidFill>
                  <a:srgbClr val="FF0000"/>
                </a:solidFill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</a:rPr>
              <a:t>বাবা</a:t>
            </a:r>
            <a:r>
              <a:rPr lang="en-US" sz="2800" dirty="0" smtClean="0">
                <a:solidFill>
                  <a:srgbClr val="FF0000"/>
                </a:solidFill>
              </a:rPr>
              <a:t> =</a:t>
            </a:r>
            <a:r>
              <a:rPr lang="en-US" sz="2800" dirty="0" err="1" smtClean="0">
                <a:solidFill>
                  <a:srgbClr val="FF0000"/>
                </a:solidFill>
              </a:rPr>
              <a:t>মা-বাবা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101" y="885183"/>
            <a:ext cx="1714056" cy="1994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157" y="491067"/>
            <a:ext cx="1588830" cy="2399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75" y="2900895"/>
            <a:ext cx="1350725" cy="18122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0037" y="3037921"/>
            <a:ext cx="914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২। </a:t>
            </a:r>
            <a:r>
              <a:rPr lang="en-US" sz="2800" dirty="0" err="1" smtClean="0">
                <a:solidFill>
                  <a:srgbClr val="FF0000"/>
                </a:solidFill>
              </a:rPr>
              <a:t>কর্মধারয়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সমাস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</a:rPr>
              <a:t>যেমনঃ</a:t>
            </a:r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মহান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কবি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মহাকবি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529" y="3879878"/>
            <a:ext cx="1654745" cy="9452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0037" y="3494115"/>
            <a:ext cx="78149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৩। </a:t>
            </a:r>
            <a:r>
              <a:rPr lang="en-US" sz="2400" dirty="0" smtClean="0">
                <a:solidFill>
                  <a:srgbClr val="00B050"/>
                </a:solidFill>
              </a:rPr>
              <a:t>তৎপুরুষ সমাস । যেমনঃ-গুরুকে </a:t>
            </a:r>
            <a:r>
              <a:rPr lang="en-US" sz="2400" dirty="0" smtClean="0">
                <a:solidFill>
                  <a:srgbClr val="00B050"/>
                </a:solidFill>
              </a:rPr>
              <a:t>   ভক্তি </a:t>
            </a:r>
            <a:r>
              <a:rPr lang="en-US" sz="2400" dirty="0" smtClean="0">
                <a:solidFill>
                  <a:srgbClr val="00B050"/>
                </a:solidFill>
              </a:rPr>
              <a:t>=গুরুভক্তি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444" y="4188905"/>
            <a:ext cx="92676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৪ । </a:t>
            </a:r>
            <a:r>
              <a:rPr lang="en-US" sz="2800" dirty="0" err="1" smtClean="0">
                <a:solidFill>
                  <a:srgbClr val="FF0000"/>
                </a:solidFill>
              </a:rPr>
              <a:t>বহুব্রীহি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সমাস</a:t>
            </a:r>
            <a:r>
              <a:rPr lang="en-US" sz="2800" dirty="0" smtClean="0">
                <a:solidFill>
                  <a:srgbClr val="FF0000"/>
                </a:solidFill>
              </a:rPr>
              <a:t> । </a:t>
            </a:r>
            <a:r>
              <a:rPr lang="en-US" sz="2800" dirty="0" err="1" smtClean="0">
                <a:solidFill>
                  <a:srgbClr val="FF0000"/>
                </a:solidFill>
              </a:rPr>
              <a:t>যেমনঃ</a:t>
            </a:r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মাথায়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পাগড়ি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যার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মাথায়পাগড়ি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294" y="4825151"/>
            <a:ext cx="1148706" cy="13771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9180" y="5247740"/>
            <a:ext cx="83784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৫। </a:t>
            </a:r>
            <a:r>
              <a:rPr lang="en-US" sz="2800" dirty="0" err="1" smtClean="0">
                <a:solidFill>
                  <a:srgbClr val="00B050"/>
                </a:solidFill>
              </a:rPr>
              <a:t>দ্বিগু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সমাস</a:t>
            </a:r>
            <a:r>
              <a:rPr lang="en-US" sz="2800" dirty="0" smtClean="0">
                <a:solidFill>
                  <a:srgbClr val="00B050"/>
                </a:solidFill>
              </a:rPr>
              <a:t> । </a:t>
            </a:r>
            <a:r>
              <a:rPr lang="en-US" sz="2800" dirty="0" err="1" smtClean="0">
                <a:solidFill>
                  <a:srgbClr val="00B050"/>
                </a:solidFill>
              </a:rPr>
              <a:t>যেমনঃ</a:t>
            </a:r>
            <a:r>
              <a:rPr lang="en-US" sz="2800" dirty="0" smtClean="0">
                <a:solidFill>
                  <a:srgbClr val="00B050"/>
                </a:solidFill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</a:rPr>
              <a:t>তিন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মাথার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সমাহার</a:t>
            </a:r>
            <a:r>
              <a:rPr lang="en-US" sz="2800" dirty="0" smtClean="0">
                <a:solidFill>
                  <a:srgbClr val="00B050"/>
                </a:solidFill>
              </a:rPr>
              <a:t> = </a:t>
            </a:r>
            <a:r>
              <a:rPr lang="en-US" sz="2800" dirty="0" err="1" smtClean="0">
                <a:solidFill>
                  <a:srgbClr val="00B050"/>
                </a:solidFill>
              </a:rPr>
              <a:t>তেমাথা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893" y="6211669"/>
            <a:ext cx="7442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৬।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অব্যয়ীভাব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সমাস</a:t>
            </a:r>
            <a:r>
              <a:rPr lang="en-US" sz="2400" dirty="0" smtClean="0">
                <a:solidFill>
                  <a:srgbClr val="002060"/>
                </a:solidFill>
              </a:rPr>
              <a:t> । </a:t>
            </a:r>
            <a:r>
              <a:rPr lang="en-US" sz="2400" dirty="0" err="1" smtClean="0">
                <a:solidFill>
                  <a:srgbClr val="002060"/>
                </a:solidFill>
              </a:rPr>
              <a:t>যেমনঃ</a:t>
            </a:r>
            <a:r>
              <a:rPr lang="en-US" sz="2400" dirty="0" smtClean="0">
                <a:solidFill>
                  <a:srgbClr val="002060"/>
                </a:solidFill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</a:rPr>
              <a:t>বনের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সদৃশ</a:t>
            </a:r>
            <a:r>
              <a:rPr lang="en-US" sz="2400" dirty="0" smtClean="0">
                <a:solidFill>
                  <a:srgbClr val="002060"/>
                </a:solidFill>
              </a:rPr>
              <a:t> = </a:t>
            </a:r>
            <a:r>
              <a:rPr lang="en-US" sz="2400" dirty="0" err="1" smtClean="0">
                <a:solidFill>
                  <a:srgbClr val="002060"/>
                </a:solidFill>
              </a:rPr>
              <a:t>উপবন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16" y="6189180"/>
            <a:ext cx="1104239" cy="620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19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580" y="361507"/>
            <a:ext cx="11022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সমস্ত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পদঃ</a:t>
            </a:r>
            <a:r>
              <a:rPr lang="en-US" sz="4000" dirty="0" smtClean="0">
                <a:solidFill>
                  <a:srgbClr val="FF0000"/>
                </a:solidFill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</a:rPr>
              <a:t>সমাসের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প্রক্রিয়ায়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সমাসনিষ্পন্ন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পদটির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নাম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সমস্ত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পদ</a:t>
            </a:r>
            <a:r>
              <a:rPr lang="en-US" sz="4000" dirty="0" smtClean="0">
                <a:solidFill>
                  <a:srgbClr val="FF0000"/>
                </a:solidFill>
              </a:rPr>
              <a:t> ।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            </a:t>
            </a:r>
            <a:r>
              <a:rPr lang="en-US" sz="4000" dirty="0" err="1" smtClean="0">
                <a:solidFill>
                  <a:srgbClr val="FF0000"/>
                </a:solidFill>
              </a:rPr>
              <a:t>যেমনঃ</a:t>
            </a:r>
            <a:r>
              <a:rPr lang="en-US" sz="4000" dirty="0" smtClean="0">
                <a:solidFill>
                  <a:srgbClr val="FF0000"/>
                </a:solidFill>
              </a:rPr>
              <a:t>-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5798" y="2917436"/>
            <a:ext cx="211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বিদ্রোহী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কবি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380" y="3597613"/>
            <a:ext cx="1071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সমস্যমান পদঃ-  সমস্ত পদটির</a:t>
            </a:r>
            <a:r>
              <a:rPr lang="en-US" sz="2800" dirty="0"/>
              <a:t> </a:t>
            </a:r>
            <a:r>
              <a:rPr lang="en-US" sz="2800" dirty="0" smtClean="0"/>
              <a:t>অন্তর্গত পদ্গুলোকে সমস্যমান পদ বলে </a:t>
            </a:r>
          </a:p>
          <a:p>
            <a:r>
              <a:rPr lang="en-US" sz="2800" dirty="0" err="1" smtClean="0"/>
              <a:t>যেমনঃ</a:t>
            </a:r>
            <a:r>
              <a:rPr lang="en-US" sz="2800" dirty="0" smtClean="0"/>
              <a:t>-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58" y="4093078"/>
            <a:ext cx="815496" cy="904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10" y="4131922"/>
            <a:ext cx="815801" cy="910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7630" y="5025541"/>
            <a:ext cx="985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দাদা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9638" y="5053250"/>
            <a:ext cx="81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দাদী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9581" y="5484789"/>
            <a:ext cx="110224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ব্যাসবাক্যঃ</a:t>
            </a:r>
            <a:r>
              <a:rPr lang="en-US" sz="2800" dirty="0" smtClean="0">
                <a:solidFill>
                  <a:schemeClr val="bg1"/>
                </a:solidFill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</a:rPr>
              <a:t>সমস্ত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পদকে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ভেঙে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বাক্যাংশ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হয়,তার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নাম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ব্যাসবাক্য</a:t>
            </a:r>
            <a:r>
              <a:rPr lang="en-US" sz="2800" dirty="0" smtClean="0">
                <a:solidFill>
                  <a:schemeClr val="bg1"/>
                </a:solidFill>
              </a:rPr>
              <a:t> ।</a:t>
            </a:r>
          </a:p>
          <a:p>
            <a:r>
              <a:rPr lang="en-US" sz="4000" dirty="0" err="1" smtClean="0">
                <a:solidFill>
                  <a:srgbClr val="7030A0"/>
                </a:solidFill>
              </a:rPr>
              <a:t>যেমনঃ</a:t>
            </a:r>
            <a:r>
              <a:rPr lang="en-US" sz="4000" dirty="0" smtClean="0">
                <a:solidFill>
                  <a:srgbClr val="7030A0"/>
                </a:solidFill>
              </a:rPr>
              <a:t>-   </a:t>
            </a:r>
            <a:r>
              <a:rPr lang="en-US" sz="4000" dirty="0" err="1" smtClean="0">
                <a:solidFill>
                  <a:srgbClr val="FF0000"/>
                </a:solidFill>
              </a:rPr>
              <a:t>বিলাত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হতে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ফেরত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337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648</TotalTime>
  <Words>270</Words>
  <Application>Microsoft Office PowerPoint</Application>
  <PresentationFormat>Custom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            সমাস ছয় প্রকার 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D.B.U.H.S</dc:creator>
  <cp:lastModifiedBy>SIMON KUP</cp:lastModifiedBy>
  <cp:revision>76</cp:revision>
  <dcterms:created xsi:type="dcterms:W3CDTF">2014-05-14T04:41:48Z</dcterms:created>
  <dcterms:modified xsi:type="dcterms:W3CDTF">2020-07-21T11:00:07Z</dcterms:modified>
</cp:coreProperties>
</file>