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2958-AB5E-4CE1-9293-08507A26CEA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977C-651F-403F-BFA6-806563D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04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2958-AB5E-4CE1-9293-08507A26CEA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977C-651F-403F-BFA6-806563D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2958-AB5E-4CE1-9293-08507A26CEA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977C-651F-403F-BFA6-806563D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2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2958-AB5E-4CE1-9293-08507A26CEA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977C-651F-403F-BFA6-806563D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2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2958-AB5E-4CE1-9293-08507A26CEA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977C-651F-403F-BFA6-806563D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8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2958-AB5E-4CE1-9293-08507A26CEA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977C-651F-403F-BFA6-806563D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8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2958-AB5E-4CE1-9293-08507A26CEA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977C-651F-403F-BFA6-806563D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0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2958-AB5E-4CE1-9293-08507A26CEA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977C-651F-403F-BFA6-806563D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3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2958-AB5E-4CE1-9293-08507A26CEA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977C-651F-403F-BFA6-806563D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07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2958-AB5E-4CE1-9293-08507A26CEA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977C-651F-403F-BFA6-806563D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4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2958-AB5E-4CE1-9293-08507A26CEA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977C-651F-403F-BFA6-806563D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6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42958-AB5E-4CE1-9293-08507A26CEA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D977C-651F-403F-BFA6-806563D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94508" y="180110"/>
            <a:ext cx="10529455" cy="15794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dirty="0" smtClean="0">
                <a:solidFill>
                  <a:schemeClr val="accent4"/>
                </a:solidFill>
              </a:rPr>
              <a:t>Dear students </a:t>
            </a:r>
          </a:p>
          <a:p>
            <a:pPr algn="just"/>
            <a:r>
              <a:rPr lang="en-US" sz="5400" dirty="0" smtClean="0">
                <a:solidFill>
                  <a:schemeClr val="accent4"/>
                </a:solidFill>
              </a:rPr>
              <a:t>                     </a:t>
            </a:r>
            <a:r>
              <a:rPr lang="en-US" sz="5400" dirty="0" smtClean="0">
                <a:solidFill>
                  <a:srgbClr val="00B050"/>
                </a:solidFill>
              </a:rPr>
              <a:t>Welcome to my class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8937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77" y="180109"/>
            <a:ext cx="4738255" cy="631767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Horizontal Scroll 4"/>
          <p:cNvSpPr/>
          <p:nvPr/>
        </p:nvSpPr>
        <p:spPr>
          <a:xfrm>
            <a:off x="4992832" y="457200"/>
            <a:ext cx="5578186" cy="149629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Introduction </a:t>
            </a:r>
            <a:endParaRPr lang="en-US" sz="6600" dirty="0"/>
          </a:p>
        </p:txBody>
      </p:sp>
      <p:sp>
        <p:nvSpPr>
          <p:cNvPr id="6" name="Rounded Rectangle 5"/>
          <p:cNvSpPr/>
          <p:nvPr/>
        </p:nvSpPr>
        <p:spPr>
          <a:xfrm>
            <a:off x="5749636" y="2105891"/>
            <a:ext cx="5624946" cy="4239491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Abul</a:t>
            </a:r>
            <a:r>
              <a:rPr lang="en-US" sz="2800" dirty="0" smtClean="0"/>
              <a:t> </a:t>
            </a:r>
            <a:r>
              <a:rPr lang="en-US" sz="2800" dirty="0" err="1" smtClean="0"/>
              <a:t>Kashem</a:t>
            </a:r>
            <a:r>
              <a:rPr lang="en-US" sz="2800" dirty="0" smtClean="0"/>
              <a:t> Miah </a:t>
            </a:r>
          </a:p>
          <a:p>
            <a:pPr algn="ctr"/>
            <a:r>
              <a:rPr lang="en-US" sz="2800" dirty="0" smtClean="0"/>
              <a:t>Assistant Teacher(English) </a:t>
            </a:r>
          </a:p>
          <a:p>
            <a:pPr algn="ctr"/>
            <a:r>
              <a:rPr lang="en-US" sz="2800" dirty="0" smtClean="0"/>
              <a:t>Shaheed </a:t>
            </a:r>
            <a:r>
              <a:rPr lang="en-US" sz="2800" dirty="0" err="1" smtClean="0"/>
              <a:t>Alauddin</a:t>
            </a:r>
            <a:r>
              <a:rPr lang="en-US" sz="2800" dirty="0" smtClean="0"/>
              <a:t> High School</a:t>
            </a:r>
          </a:p>
          <a:p>
            <a:pPr algn="ctr"/>
            <a:r>
              <a:rPr lang="en-US" sz="2800" dirty="0" err="1" smtClean="0"/>
              <a:t>Mirzapur</a:t>
            </a:r>
            <a:r>
              <a:rPr lang="en-US" sz="2800" dirty="0" smtClean="0"/>
              <a:t>, </a:t>
            </a:r>
            <a:r>
              <a:rPr lang="en-US" sz="2800" dirty="0" err="1" smtClean="0"/>
              <a:t>Pakundia</a:t>
            </a:r>
            <a:r>
              <a:rPr lang="en-US" sz="2800" dirty="0" smtClean="0"/>
              <a:t>, </a:t>
            </a:r>
            <a:r>
              <a:rPr lang="en-US" sz="2800" dirty="0" err="1" smtClean="0"/>
              <a:t>Kishoreganj</a:t>
            </a:r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Class-10</a:t>
            </a:r>
          </a:p>
          <a:p>
            <a:pPr algn="ctr"/>
            <a:r>
              <a:rPr lang="en-US" sz="2800" dirty="0" smtClean="0"/>
              <a:t>Subject: English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Paper</a:t>
            </a:r>
          </a:p>
          <a:p>
            <a:pPr algn="ctr"/>
            <a:r>
              <a:rPr lang="en-US" sz="2800" dirty="0" smtClean="0"/>
              <a:t>Topic: grammar</a:t>
            </a:r>
            <a:endParaRPr lang="en-US" sz="2800" dirty="0"/>
          </a:p>
        </p:txBody>
      </p:sp>
      <p:sp>
        <p:nvSpPr>
          <p:cNvPr id="7" name="Left-Right Arrow 6"/>
          <p:cNvSpPr/>
          <p:nvPr/>
        </p:nvSpPr>
        <p:spPr>
          <a:xfrm>
            <a:off x="5749636" y="4378036"/>
            <a:ext cx="5624946" cy="969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82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599" y="271463"/>
            <a:ext cx="11744325" cy="5881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400175" algn="l"/>
              </a:tabLst>
            </a:pPr>
            <a:r>
              <a:rPr lang="en-US" sz="7200" dirty="0"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Rule: Generally, we follow this order 2</a:t>
            </a:r>
            <a:r>
              <a:rPr lang="en-US" sz="7200" baseline="30000" dirty="0"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7200" dirty="0"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r>
              <a:rPr lang="en-US" sz="7200" baseline="30000" dirty="0"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7200" dirty="0"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en-US" sz="7200" baseline="30000" dirty="0"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7200" dirty="0"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person</a:t>
            </a:r>
            <a:r>
              <a:rPr lang="en-US" sz="7200" dirty="0" smtClean="0"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400175" algn="l"/>
              </a:tabLst>
            </a:pPr>
            <a:r>
              <a:rPr lang="en-US" sz="7200" dirty="0" smtClean="0">
                <a:effectLst/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Example: </a:t>
            </a:r>
            <a:endParaRPr lang="en-US" sz="6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  <a:tabLst>
                <a:tab pos="1400175" algn="l"/>
              </a:tabLst>
            </a:pPr>
            <a:r>
              <a:rPr lang="en-US" sz="7200" dirty="0"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You, he and I saw the bird</a:t>
            </a:r>
            <a:r>
              <a:rPr lang="en-US" sz="7200" dirty="0" smtClean="0"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400175" algn="l"/>
              </a:tabLst>
            </a:pP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20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614" y="771525"/>
            <a:ext cx="11558586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400175" algn="l"/>
              </a:tabLst>
            </a:pPr>
            <a:r>
              <a:rPr lang="en-US" sz="6000" dirty="0"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Rule: we follow this order in admitting faults -1</a:t>
            </a:r>
            <a:r>
              <a:rPr lang="en-US" sz="6000" baseline="30000" dirty="0"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6000" dirty="0"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n-US" sz="6000" baseline="30000" dirty="0"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6000" dirty="0"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r>
              <a:rPr lang="en-US" sz="6000" baseline="30000" dirty="0"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6000" dirty="0"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person</a:t>
            </a:r>
            <a:r>
              <a:rPr lang="en-US" sz="6000" dirty="0" smtClean="0"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400175" algn="l"/>
              </a:tabLst>
            </a:pPr>
            <a:r>
              <a:rPr lang="en-US" sz="6000" dirty="0" smtClean="0">
                <a:effectLst/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Example: </a:t>
            </a:r>
            <a:endParaRPr lang="en-US" sz="4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  <a:tabLst>
                <a:tab pos="1400175" algn="l"/>
              </a:tabLst>
            </a:pPr>
            <a:r>
              <a:rPr lang="en-US" sz="6000" dirty="0">
                <a:latin typeface="AR CEN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I, you and he are guilty.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318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9418" y="748145"/>
            <a:ext cx="6913418" cy="1246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6000" dirty="0" smtClean="0"/>
              <a:t>3.</a:t>
            </a:r>
            <a:r>
              <a:rPr lang="en-US" dirty="0" smtClean="0"/>
              <a:t> </a:t>
            </a:r>
            <a:r>
              <a:rPr lang="en-US" sz="6000" dirty="0" smtClean="0"/>
              <a:t>Adjective+ noun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57745" y="2646218"/>
            <a:ext cx="10501746" cy="37407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 smtClean="0"/>
              <a:t>Example: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4400" dirty="0" smtClean="0"/>
              <a:t>Communicative competence refers to the ability to use language appropriately.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4400" dirty="0" smtClean="0"/>
              <a:t>Environmental pollution has increased recently.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5708073" y="3657600"/>
            <a:ext cx="2895600" cy="4294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Callout 5"/>
          <p:cNvSpPr/>
          <p:nvPr/>
        </p:nvSpPr>
        <p:spPr>
          <a:xfrm>
            <a:off x="7204364" y="2646218"/>
            <a:ext cx="1025236" cy="886691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Noun 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3332019" y="2826327"/>
            <a:ext cx="1517072" cy="706582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Adjective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911927" y="3657600"/>
            <a:ext cx="3643746" cy="4294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444837" y="4939145"/>
            <a:ext cx="2784763" cy="5957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911927" y="4959928"/>
            <a:ext cx="3380509" cy="4017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719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4617" y="457199"/>
            <a:ext cx="8562110" cy="11637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7200" dirty="0" smtClean="0"/>
              <a:t>4. A/an/ the+ Noun.</a:t>
            </a:r>
            <a:endParaRPr lang="en-US" sz="7200" dirty="0"/>
          </a:p>
        </p:txBody>
      </p:sp>
      <p:sp>
        <p:nvSpPr>
          <p:cNvPr id="3" name="Rectangle 2"/>
          <p:cNvSpPr/>
          <p:nvPr/>
        </p:nvSpPr>
        <p:spPr>
          <a:xfrm>
            <a:off x="1136073" y="2826327"/>
            <a:ext cx="9351818" cy="30757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 smtClean="0"/>
              <a:t>Example: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b="1" dirty="0" smtClean="0"/>
              <a:t>A constitution </a:t>
            </a:r>
            <a:r>
              <a:rPr lang="en-US" sz="4000" dirty="0" smtClean="0"/>
              <a:t>is  essential for a nation.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The </a:t>
            </a:r>
            <a:r>
              <a:rPr lang="en-US" sz="4000" b="1" dirty="0" smtClean="0"/>
              <a:t>necessity</a:t>
            </a:r>
            <a:r>
              <a:rPr lang="en-US" sz="4000" dirty="0" smtClean="0"/>
              <a:t> of learning English can not be described in words.</a:t>
            </a:r>
          </a:p>
        </p:txBody>
      </p:sp>
    </p:spTree>
    <p:extLst>
      <p:ext uri="{BB962C8B-B14F-4D97-AF65-F5344CB8AC3E}">
        <p14:creationId xmlns:p14="http://schemas.microsoft.com/office/powerpoint/2010/main" val="4284571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8145" y="803564"/>
            <a:ext cx="1100050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5.</a:t>
            </a:r>
            <a:r>
              <a:rPr lang="en-US" sz="2000" dirty="0" smtClean="0"/>
              <a:t>	</a:t>
            </a:r>
            <a:r>
              <a:rPr lang="en-US" sz="4400" dirty="0" smtClean="0"/>
              <a:t>Rule: possessive adjective-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 smtClean="0"/>
              <a:t>Possessive Adjective +Noun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 smtClean="0"/>
              <a:t>Possessive Adjective + (not `the’) +noun.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 smtClean="0"/>
              <a:t>Possessive Adjective +verb(</a:t>
            </a:r>
            <a:r>
              <a:rPr lang="en-US" sz="4400" dirty="0" err="1" smtClean="0"/>
              <a:t>ing</a:t>
            </a:r>
            <a:r>
              <a:rPr lang="en-US" sz="4400" dirty="0" smtClean="0"/>
              <a:t>).</a:t>
            </a:r>
          </a:p>
          <a:p>
            <a:r>
              <a:rPr lang="en-US" sz="4400" dirty="0" smtClean="0"/>
              <a:t>Example:</a:t>
            </a:r>
          </a:p>
          <a:p>
            <a:r>
              <a:rPr lang="en-US" sz="4400" dirty="0" smtClean="0"/>
              <a:t>a.	This is my book</a:t>
            </a:r>
          </a:p>
          <a:p>
            <a:r>
              <a:rPr lang="en-US" sz="4400" dirty="0" smtClean="0"/>
              <a:t>b.	The boy broke his arm yesterday.</a:t>
            </a:r>
          </a:p>
          <a:p>
            <a:r>
              <a:rPr lang="en-US" sz="4400" dirty="0" smtClean="0"/>
              <a:t>c.	He insisted on my going there.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702470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9708" y="207820"/>
            <a:ext cx="1105592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6</a:t>
            </a:r>
            <a:r>
              <a:rPr lang="en-US" dirty="0" smtClean="0"/>
              <a:t>	</a:t>
            </a:r>
            <a:r>
              <a:rPr lang="en-US" sz="4400" dirty="0" smtClean="0"/>
              <a:t>Rule: Who, whom-(definite)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 smtClean="0"/>
              <a:t>Who/whoever +verb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 smtClean="0"/>
              <a:t>Whoever/whomever+ noun/pronoun.</a:t>
            </a:r>
          </a:p>
          <a:p>
            <a:r>
              <a:rPr lang="en-US" sz="4400" dirty="0" smtClean="0"/>
              <a:t>Note: whoever/whomever(indefinite)</a:t>
            </a:r>
          </a:p>
          <a:p>
            <a:endParaRPr lang="en-US" sz="4400" dirty="0" smtClean="0"/>
          </a:p>
          <a:p>
            <a:r>
              <a:rPr lang="en-US" sz="4400" dirty="0" smtClean="0"/>
              <a:t>Example:</a:t>
            </a:r>
          </a:p>
          <a:p>
            <a:r>
              <a:rPr lang="en-US" sz="4400" dirty="0" smtClean="0"/>
              <a:t>a.	He is the person who is honest.</a:t>
            </a:r>
          </a:p>
          <a:p>
            <a:r>
              <a:rPr lang="en-US" sz="4400" dirty="0" smtClean="0"/>
              <a:t>b.	He is the person whom you want.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620975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364" y="803564"/>
            <a:ext cx="11416145" cy="1648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5400" dirty="0" smtClean="0"/>
              <a:t>ule-5: Preposition + noun/ verb(</a:t>
            </a:r>
            <a:r>
              <a:rPr lang="en-US" sz="5400" dirty="0" err="1" smtClean="0"/>
              <a:t>ing</a:t>
            </a:r>
            <a:r>
              <a:rPr lang="en-US" sz="5400" dirty="0" smtClean="0"/>
              <a:t>). 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545" y="2937164"/>
            <a:ext cx="11887200" cy="34359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800" dirty="0" smtClean="0"/>
              <a:t>Example: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4800" dirty="0" smtClean="0"/>
              <a:t>Television is a source of (entertain)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4800" dirty="0" smtClean="0"/>
              <a:t>Children are of fond of (use) mobile phone.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3950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170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 CENA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JZ67N72</dc:creator>
  <cp:lastModifiedBy>JZ67N72</cp:lastModifiedBy>
  <cp:revision>9</cp:revision>
  <dcterms:created xsi:type="dcterms:W3CDTF">2020-07-07T09:05:34Z</dcterms:created>
  <dcterms:modified xsi:type="dcterms:W3CDTF">2020-07-07T10:45:15Z</dcterms:modified>
</cp:coreProperties>
</file>