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67" r:id="rId16"/>
    <p:sldId id="268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0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2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4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8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6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7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EB8A-0D07-4BA4-882D-1C19F36D74A8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A193-A337-429C-9C13-AFADF789C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6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442640"/>
            <a:ext cx="9180512" cy="54153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IN" sz="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animated flower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91" y="1484784"/>
            <a:ext cx="586169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-27384"/>
            <a:ext cx="9144000" cy="15001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cap="all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মেরুদন্ডী</a:t>
            </a:r>
            <a:r>
              <a:rPr lang="en-US" sz="8000" b="1" cap="all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cap="all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প্রাণি</a:t>
            </a:r>
            <a:r>
              <a:rPr lang="bn-IN" sz="8000" b="1" cap="all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র বৈশিষ্ট্য </a:t>
            </a:r>
            <a:endParaRPr lang="en-GB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512" y="1472804"/>
            <a:ext cx="9180512" cy="53851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63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6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35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পৃথিবীর সকল পরিবেশে বাস করে। </a:t>
            </a:r>
          </a:p>
          <a:p>
            <a:pPr marL="0" indent="0">
              <a:buNone/>
            </a:pPr>
            <a:r>
              <a:rPr lang="bn-IN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এই প্রাণিরা সারা জীবন বা ভ্রুণ অবস্থায় পৃষ্ঠীয়দেশ  </a:t>
            </a:r>
          </a:p>
          <a:p>
            <a:pPr marL="0" indent="0">
              <a:buNone/>
            </a:pPr>
            <a:r>
              <a:rPr lang="bn-IN" sz="13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বরাবর নটোকর্ড অবস্থান করে।</a:t>
            </a:r>
          </a:p>
          <a:p>
            <a:pPr marL="0" indent="0">
              <a:buNone/>
            </a:pPr>
            <a:r>
              <a:rPr lang="bn-IN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পৃষ্ঠদেশে একক ফাঁপা স্নায়ুরজ্জু থাকে। </a:t>
            </a:r>
          </a:p>
          <a:p>
            <a:pPr marL="0" indent="0">
              <a:buNone/>
            </a:pPr>
            <a:r>
              <a:rPr lang="bn-IN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সারা জীবন বা জীবন চক্রের কোনো এক পর্যায়ে   </a:t>
            </a:r>
          </a:p>
          <a:p>
            <a:pPr marL="0" indent="0">
              <a:buNone/>
            </a:pPr>
            <a:r>
              <a:rPr lang="bn-IN" sz="13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পার্শ্বীয় গলবিলীয় ফুলকা ছিদ্র থাকে।   </a:t>
            </a:r>
            <a:r>
              <a:rPr lang="en-US" sz="1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135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ভার্টিব্রাটা</a:t>
            </a: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628800"/>
            <a:ext cx="9180512" cy="52291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ভার্টিব্রাটা </a:t>
            </a:r>
            <a:r>
              <a:rPr lang="bn-IN" sz="16000" b="1" dirty="0" smtClean="0">
                <a:latin typeface="NikoshBAN" pitchFamily="2" charset="0"/>
                <a:cs typeface="NikoshBAN" pitchFamily="2" charset="0"/>
              </a:rPr>
              <a:t>উপ-পর্বকে সাতটি শ্রেণিতে ভাগ করা যায়। যথা -  </a:t>
            </a:r>
          </a:p>
          <a:p>
            <a:pPr marL="0" indent="0" algn="ctr">
              <a:buNone/>
            </a:pPr>
            <a:r>
              <a:rPr lang="bn-IN" sz="16000" b="1" dirty="0" smtClean="0">
                <a:latin typeface="NikoshBAN" pitchFamily="2" charset="0"/>
                <a:cs typeface="NikoshBAN" pitchFamily="2" charset="0"/>
              </a:rPr>
              <a:t>             (১)  সাইক্লোস্টোমা</a:t>
            </a: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  </a:t>
            </a:r>
            <a:endParaRPr lang="bn-IN" sz="1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(২) কনড্রিকথিস  </a:t>
            </a:r>
          </a:p>
          <a:p>
            <a:pPr marL="0" indent="0" algn="ctr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(৩) অসটিকথিস </a:t>
            </a:r>
          </a:p>
          <a:p>
            <a:pPr marL="0" indent="0" algn="ctr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(৪) উভচর  </a:t>
            </a:r>
          </a:p>
          <a:p>
            <a:pPr marL="0" indent="0" algn="ctr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(৫) সরীসৃপ  </a:t>
            </a:r>
          </a:p>
          <a:p>
            <a:pPr marL="0" indent="0" algn="ctr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(৬) পক্ষীকূল  </a:t>
            </a:r>
          </a:p>
          <a:p>
            <a:pPr marL="0" indent="0" algn="ctr">
              <a:buNone/>
            </a:pPr>
            <a:r>
              <a:rPr lang="bn-IN" sz="1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(৭) স্তন্যপায়ী </a:t>
            </a:r>
            <a:r>
              <a:rPr lang="bn-IN" sz="7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7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bn-IN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ইউরোকর্ডাটা</a:t>
            </a:r>
            <a:r>
              <a:rPr lang="en-US" sz="6600" b="1" cap="all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cap="all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উপ-পর্বের সাধারণ বৈশিষ্ট্য</a:t>
            </a:r>
            <a:r>
              <a:rPr lang="bn-IN" sz="6600" b="1" cap="all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268760"/>
            <a:ext cx="9180512" cy="55892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4400" dirty="0" smtClean="0">
                <a:latin typeface="NikoshBAN" pitchFamily="2" charset="0"/>
                <a:cs typeface="NikoshBAN" pitchFamily="2" charset="0"/>
              </a:rPr>
              <a:t>১। প্রাথমিক অবস্থায় ফুলকারুধ্র , পৃষ্টীয় ফাঁপা স্নায়ুরজ্জু থাকে।   </a:t>
            </a: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শুধুমাত্র লার্ভা দশায় এদের লেজে নটোকর্ড থাকে।</a:t>
            </a:r>
          </a:p>
          <a:p>
            <a:pPr marL="0" indent="0" algn="ctr">
              <a:buNone/>
            </a:pPr>
            <a:r>
              <a:rPr lang="bn-IN" sz="1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4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4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buNone/>
            </a:pPr>
            <a:r>
              <a:rPr lang="bn-IN" sz="14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bn-IN" sz="1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bn-IN" sz="1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1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Ascidia</a:t>
            </a:r>
            <a:r>
              <a:rPr lang="bn-IN" sz="1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buNone/>
            </a:pP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S COMPUTER\Downloads\Asc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2896"/>
            <a:ext cx="91805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8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সেফালোকর্ডাটা</a:t>
            </a:r>
            <a:r>
              <a:rPr lang="en-US" sz="5400" b="1" cap="all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উপ-পর্বের সাধারণ বৈশিষ্ট্য</a:t>
            </a:r>
            <a:r>
              <a:rPr lang="bn-IN" sz="5400" b="1" cap="all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268760"/>
            <a:ext cx="9180512" cy="55892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১। প্রাথমিক অবস্থায় ফুলকারুধ্র , পৃষ্টীয় ফাঁপা স্নায়ুরজ্জু থাকে।   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সারা জীবনই 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এদের দেহে  নটোকর্ডের উপস্থিতি লক্ষ্য করা যায়।</a:t>
            </a:r>
          </a:p>
          <a:p>
            <a:pPr marL="0" indent="0" algn="ctr">
              <a:buNone/>
            </a:pPr>
            <a:r>
              <a:rPr lang="bn-IN" sz="1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4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4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buNone/>
            </a:pPr>
            <a:r>
              <a:rPr lang="bn-IN" sz="14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bn-IN" sz="1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bn-IN" sz="1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1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Branchiostoma</a:t>
            </a: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JS COMPUTER\Downloads\branchiosto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80512" cy="38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ভার্টিব্রাটা</a:t>
            </a:r>
            <a:r>
              <a:rPr lang="en-US" sz="5400" b="1" cap="all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উপ-পর্বের সাধারণ বৈশিষ্ট্য</a:t>
            </a:r>
            <a:r>
              <a:rPr lang="bn-IN" sz="5400" b="1" cap="all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268760"/>
            <a:ext cx="9180512" cy="55892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as-IN" sz="12800" dirty="0">
                <a:latin typeface="NikoshBAN" pitchFamily="2" charset="0"/>
                <a:cs typeface="NikoshBAN" pitchFamily="2" charset="0"/>
              </a:rPr>
              <a:t>এটি বিরাট ও বৈচিত্র্যময় প্রাণিগোষ্ঠী।</a:t>
            </a:r>
            <a:endParaRPr lang="bn-IN" sz="1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12800" dirty="0">
                <a:latin typeface="NikoshBAN" pitchFamily="2" charset="0"/>
                <a:cs typeface="NikoshBAN" pitchFamily="2" charset="0"/>
              </a:rPr>
              <a:t>অস্থিময় বা তরুণাস্থিয়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ক্রেনিয়াম</a:t>
            </a:r>
            <a:r>
              <a:rPr lang="en-GB" sz="1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12800" dirty="0">
                <a:latin typeface="NikoshBAN" pitchFamily="2" charset="0"/>
                <a:cs typeface="NikoshBAN" pitchFamily="2" charset="0"/>
              </a:rPr>
              <a:t>এর ভেতর মস্তিষ্ক অবস্থান করে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12800" dirty="0">
                <a:latin typeface="NikoshBAN" pitchFamily="2" charset="0"/>
                <a:cs typeface="NikoshBAN" pitchFamily="2" charset="0"/>
              </a:rPr>
              <a:t>পৃষ্ঠীয় ফাঁপা স্নায়ুরজ্জুর অগ্রপ্রান্ত মস্তিষ্ক এবং এর পরের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সুষুম্না</a:t>
            </a:r>
            <a:r>
              <a:rPr lang="bn-IN" sz="1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bn-IN" sz="1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কান্ড </a:t>
            </a:r>
            <a:r>
              <a:rPr lang="as-IN" sz="12800" dirty="0">
                <a:latin typeface="NikoshBAN" pitchFamily="2" charset="0"/>
                <a:cs typeface="NikoshBAN" pitchFamily="2" charset="0"/>
              </a:rPr>
              <a:t>গঠন করে।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1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4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 -</a:t>
            </a:r>
            <a:r>
              <a:rPr lang="bn-IN" sz="1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হরিণ  </a:t>
            </a: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4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 algn="ctr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picture\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24847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9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1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1000" dirty="0" smtClean="0">
                <a:latin typeface="NikoshBAN" pitchFamily="2" charset="0"/>
                <a:cs typeface="NikoshBAN" pitchFamily="2" charset="0"/>
              </a:rPr>
            </a:br>
            <a:r>
              <a:rPr lang="bn-IN" sz="10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1000" dirty="0">
                <a:latin typeface="NikoshBAN" pitchFamily="2" charset="0"/>
                <a:cs typeface="NikoshBAN" pitchFamily="2" charset="0"/>
              </a:rPr>
            </a:br>
            <a:r>
              <a:rPr lang="bn-IN" sz="1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10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b="0" dirty="0" smtClean="0">
                <a:latin typeface="NikoshBAN" pitchFamily="2" charset="0"/>
                <a:cs typeface="NikoshBAN" pitchFamily="2" charset="0"/>
              </a:rPr>
              <a:t>১। মেরুদন্ডী প্রাণি কাকে বলে ?</a:t>
            </a:r>
            <a:r>
              <a:rPr lang="en-US" sz="4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5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 প্রধানত কয়ভাগে ভাগ </a:t>
            </a:r>
            <a:b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করা হয় ?</a:t>
            </a:r>
            <a:b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ব্যাঙ , মানুষ , হাতি , মাছ ও বানর  </a:t>
            </a:r>
            <a:b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কোন শ্রেণির প্রাণি ? 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0" y="-27384"/>
            <a:ext cx="9144000" cy="150018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8000" b="1" cap="all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মূল্যায়ন </a:t>
            </a:r>
            <a:endParaRPr lang="en-GB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8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-27384"/>
            <a:ext cx="9144000" cy="15001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8000" b="1" cap="all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বাড়ীর কাজ  </a:t>
            </a:r>
            <a:endParaRPr lang="en-GB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72804"/>
            <a:ext cx="9144000" cy="53851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bn-IN" sz="900" b="1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900" b="1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r>
              <a:rPr lang="bn-IN" sz="7200" b="1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১। ভার্টিব্রাটা </a:t>
            </a:r>
            <a:r>
              <a:rPr lang="bn-IN" sz="7200" b="1" dirty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উপ-পর্বকে </a:t>
            </a:r>
            <a:r>
              <a:rPr lang="bn-IN" sz="7200" b="1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কয়টি </a:t>
            </a:r>
          </a:p>
          <a:p>
            <a:pPr algn="l"/>
            <a:r>
              <a:rPr lang="bn-IN" sz="7200" b="1" dirty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  শ্রেণিতে </a:t>
            </a:r>
            <a:r>
              <a:rPr lang="bn-IN" sz="7200" b="1" dirty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ভাগ করা </a:t>
            </a:r>
            <a:r>
              <a:rPr lang="bn-IN" sz="7200" b="1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যায় ? প্রত্যেকটি শ্রেণির উদাহরণসহ  </a:t>
            </a:r>
          </a:p>
          <a:p>
            <a:pPr algn="l"/>
            <a:r>
              <a:rPr lang="bn-IN" sz="7200" b="1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বৈশিষ্ট্য লিখ। </a:t>
            </a:r>
          </a:p>
          <a:p>
            <a:pPr algn="l"/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8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bn-IN" sz="900" b="1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900" b="1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4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endParaRPr lang="bn-IN" sz="800" dirty="0" smtClean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pPr algn="l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২। প্রাণি দুইটি ভিন্ন শ্রেণিতে থাকার কারণ বিশ্লেষণ কর।  </a:t>
            </a:r>
          </a:p>
          <a:p>
            <a:pPr algn="l"/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JS COMPUTER\Downloads\মাছ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4336"/>
            <a:ext cx="835292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S COMPUTER\Downloads\lona panir crocod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3529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285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725144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dirty="0" smtClean="0"/>
              <a:t>     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4680519" cy="20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F:\furkan picture\images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furkan picture\images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furkan picture\images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25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2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7384"/>
            <a:ext cx="9144000" cy="14700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0" y="1444409"/>
            <a:ext cx="9144000" cy="57861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আকতারুজ্জামান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শিক্ষাক 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হাছিনা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7384"/>
            <a:ext cx="9144000" cy="14700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442640"/>
            <a:ext cx="9180512" cy="54153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IN" sz="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শ্রেণি–৮ম </a:t>
            </a:r>
          </a:p>
          <a:p>
            <a:pPr marL="0" indent="0" algn="ctr">
              <a:buNone/>
            </a:pPr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বিষয়–সাধারন বিজ্ঞান</a:t>
            </a:r>
          </a:p>
          <a:p>
            <a:pPr marL="0" indent="0" algn="ctr">
              <a:buNone/>
            </a:pPr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প্রথম অধ্যায়  </a:t>
            </a:r>
          </a:p>
          <a:p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80512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IN" sz="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picture\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932040" cy="33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icture\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699"/>
            <a:ext cx="4239491" cy="3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icture\mutaleb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" y="3350750"/>
            <a:ext cx="4925323" cy="35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S COMPUTER\Downloads\Tikti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6832"/>
            <a:ext cx="4202152" cy="34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80512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IN" sz="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S COMPUTER\Downloads\branchiost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41"/>
            <a:ext cx="4452309" cy="31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S COMPUTER\Downloads\16758427556_c01d1b8fb1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4716016" cy="30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S COMPUTER\Downloads\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068960"/>
            <a:ext cx="4720034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picture\bowmonalwlww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7" y="3167224"/>
            <a:ext cx="4409933" cy="36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7384"/>
            <a:ext cx="9144000" cy="14700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442640"/>
            <a:ext cx="9180512" cy="54153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IN" sz="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মেরুদন্ডী প্রাণির শ্রেণিবিন্যাস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400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400" b="0" dirty="0" smtClean="0">
                <a:latin typeface="NikoshBAN" pitchFamily="2" charset="0"/>
                <a:cs typeface="NikoshBAN" pitchFamily="2" charset="0"/>
              </a:rPr>
            </a:br>
            <a:r>
              <a:rPr lang="bn-IN" sz="4400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4400" b="0" dirty="0">
                <a:latin typeface="NikoshBAN" pitchFamily="2" charset="0"/>
                <a:cs typeface="NikoshBAN" pitchFamily="2" charset="0"/>
              </a:rPr>
            </a:b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4400" b="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b="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IN" sz="4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শ্রেণিবিন্যাস করতে পারবে। </a:t>
            </a:r>
            <a:r>
              <a:rPr lang="bn-IN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b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IN" sz="4400" b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বৈশিষ্ট্য সম্পর্কে জানতে পারবে। </a:t>
            </a:r>
            <a:r>
              <a:rPr lang="bn-IN" sz="4400" dirty="0" smtClean="0"/>
              <a:t> 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7384"/>
            <a:ext cx="9144000" cy="1500187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GB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0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0" y="-27384"/>
            <a:ext cx="9144000" cy="150018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8000" b="1" cap="all" dirty="0" err="1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মেরুদন্ডী</a:t>
            </a:r>
            <a:r>
              <a:rPr lang="en-US" sz="8000" b="1" cap="all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cap="all" dirty="0" err="1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প্রাণি</a:t>
            </a:r>
            <a:endParaRPr lang="en-GB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I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5400" b="0" cap="none" dirty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0" cap="none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0" cap="none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0" cap="none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bn-IN" sz="5400" b="0" cap="none" dirty="0">
                <a:latin typeface="NikoshBAN" pitchFamily="2" charset="0"/>
                <a:cs typeface="NikoshBAN" pitchFamily="2" charset="0"/>
              </a:rPr>
              <a:t> প্রাণী</a:t>
            </a:r>
            <a:r>
              <a:rPr lang="en-US" sz="5400" b="0" cap="none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5400" b="0" cap="none" dirty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5400" b="0" cap="none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0" cap="none" dirty="0" smtClean="0">
                <a:latin typeface="NikoshBAN" pitchFamily="2" charset="0"/>
                <a:cs typeface="NikoshBAN" pitchFamily="2" charset="0"/>
              </a:rPr>
              <a:t>মেরুদন্ড </a:t>
            </a:r>
            <a:r>
              <a:rPr lang="en-US" sz="5400" b="0" cap="none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5400" b="0" cap="none" dirty="0" smtClean="0">
                <a:latin typeface="NikoshBAN" pitchFamily="2" charset="0"/>
                <a:cs typeface="NikoshBAN" pitchFamily="2" charset="0"/>
              </a:rPr>
              <a:t>,তাদেরকে মেরুদন্ডী</a:t>
            </a:r>
            <a:r>
              <a:rPr lang="en-US" sz="5400" b="0" cap="none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0" cap="none" dirty="0"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IN" sz="5400" b="0" cap="none" dirty="0" smtClean="0">
                <a:latin typeface="NikoshBAN" pitchFamily="2" charset="0"/>
                <a:cs typeface="NikoshBAN" pitchFamily="2" charset="0"/>
              </a:rPr>
              <a:t>বলে।</a:t>
            </a:r>
            <a:r>
              <a:rPr lang="en-US" sz="5400" b="0" cap="none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0" cap="none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b="0" cap="none" dirty="0" smtClean="0"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IN" sz="5400" b="0" cap="none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6000" b="0" cap="none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b="0" cap="none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362164"/>
            <a:ext cx="2627782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solidFill>
                  <a:sysClr val="windowText" lastClr="000000"/>
                </a:solidFill>
              </a:rPr>
              <a:t>টিকটিকি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7" name="Picture 3" descr="C:\Users\JS COMPUTER\Downloads\Tikti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70" y="3791053"/>
            <a:ext cx="2514442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icture\hh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847724"/>
            <a:ext cx="304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3" y="6334780"/>
            <a:ext cx="30480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হরিণ </a:t>
            </a:r>
            <a:r>
              <a:rPr lang="bn-IN" sz="2800" kern="0" dirty="0" smtClean="0">
                <a:solidFill>
                  <a:sysClr val="windowText" lastClr="000000"/>
                </a:solidFill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9" name="Picture 5" descr="F:\picture\Mahbub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82" y="3847724"/>
            <a:ext cx="346821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75783" y="6337387"/>
            <a:ext cx="3468216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 ও মাছ  </a:t>
            </a:r>
            <a:r>
              <a:rPr lang="bn-IN" sz="2800" kern="0" dirty="0" smtClean="0">
                <a:solidFill>
                  <a:sysClr val="windowText" lastClr="000000"/>
                </a:solidFill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02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-27384"/>
            <a:ext cx="9144000" cy="15001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cap="all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মেরুদন্ডী</a:t>
            </a:r>
            <a:r>
              <a:rPr lang="en-US" sz="8000" b="1" cap="all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cap="all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প্রাণি</a:t>
            </a:r>
            <a:r>
              <a:rPr lang="bn-IN" sz="8000" b="1" cap="all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র শ্রেণি বিন্যাস </a:t>
            </a:r>
            <a:endParaRPr lang="en-GB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442640"/>
            <a:ext cx="9180512" cy="54153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কর্ডাটা পর্বের সমস্ত প্রাণি মেরুদন্ডী।</a:t>
            </a: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কর্ডাটা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কে তিনটি উপপর্বে ভাগ করা যায়। যথা -  </a:t>
            </a:r>
          </a:p>
          <a:p>
            <a:pPr marL="0" indent="0">
              <a:buNone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ইউরো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GB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GB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Ascidia - </a:t>
            </a:r>
            <a:endParaRPr lang="en-GB" sz="5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সেফালোকর্ডাটা</a:t>
            </a:r>
            <a:r>
              <a:rPr lang="en-GB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GB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Branchiostoma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GB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ভার্টিব্রাটা </a:t>
            </a:r>
            <a:r>
              <a:rPr lang="en-GB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হাতুরী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JS COMPUTER\Downloads\Asc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2232248" cy="10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S COMPUTER\Downloads\হাতুড়ী মাছ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589240"/>
            <a:ext cx="2195736" cy="11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 COMPUTER\Downloads\branchiosto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85221"/>
            <a:ext cx="2232248" cy="10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3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349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১। মেরুদন্ডী প্রাণি কী তা জানতে পারবে।  ২। মেরুদন্ডী প্রাণির শ্রেণিবিন্যাস করতে পারবে।  ৩। মেরুদন্ডী প্রাণির বৈশিষ্ট্য সম্পর্কে জানতে পারবে।  </vt:lpstr>
      <vt:lpstr>মেরুদন্ডী : যে সকল প্রাণীর দেহে মেরুদন্ড আছে,তাদেরকে মেরুদন্ডী প্রাণী বলে। যেমন -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১। মেরুদন্ডী প্রাণি কাকে বলে ?  ২। মেরুদন্ডী প্রাণিকে প্রধানত কয়ভাগে ভাগ       করা হয় ? ৩। ব্যাঙ , মানুষ , হাতি , মাছ ও বানর       কোন শ্রেণির প্রাণি 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JS COMPUTER</dc:creator>
  <cp:lastModifiedBy>JS COMPUTER</cp:lastModifiedBy>
  <cp:revision>52</cp:revision>
  <dcterms:created xsi:type="dcterms:W3CDTF">2020-07-20T19:58:36Z</dcterms:created>
  <dcterms:modified xsi:type="dcterms:W3CDTF">2020-07-21T14:02:22Z</dcterms:modified>
</cp:coreProperties>
</file>