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06" r:id="rId2"/>
    <p:sldId id="257" r:id="rId3"/>
    <p:sldId id="287" r:id="rId4"/>
    <p:sldId id="259" r:id="rId5"/>
    <p:sldId id="261" r:id="rId6"/>
    <p:sldId id="262" r:id="rId7"/>
    <p:sldId id="288" r:id="rId8"/>
    <p:sldId id="305" r:id="rId9"/>
    <p:sldId id="289" r:id="rId10"/>
    <p:sldId id="290" r:id="rId11"/>
    <p:sldId id="291" r:id="rId12"/>
    <p:sldId id="292" r:id="rId13"/>
    <p:sldId id="293" r:id="rId14"/>
    <p:sldId id="294" r:id="rId15"/>
    <p:sldId id="295" r:id="rId16"/>
    <p:sldId id="296" r:id="rId17"/>
    <p:sldId id="297" r:id="rId18"/>
    <p:sldId id="298"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9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338F7-08D9-4791-B42B-C9FCAF078FA2}" type="doc">
      <dgm:prSet loTypeId="urn:microsoft.com/office/officeart/2005/8/layout/vList3" loCatId="list" qsTypeId="urn:microsoft.com/office/officeart/2005/8/quickstyle/simple1" qsCatId="simple" csTypeId="urn:microsoft.com/office/officeart/2005/8/colors/accent1_2" csCatId="accent1" phldr="1"/>
      <dgm:spPr/>
    </dgm:pt>
    <dgm:pt modelId="{D72EB97E-E104-4C34-B390-8A32DC6556B3}">
      <dgm:prSet phldrT="[Text]" custT="1"/>
      <dgm:spPr/>
      <dgm:t>
        <a:bodyPr/>
        <a:lstStyle/>
        <a:p>
          <a:r>
            <a:rPr lang="bn-IN" sz="4800" dirty="0" smtClean="0">
              <a:latin typeface="NikoshBAN" panose="02000000000000000000" pitchFamily="2" charset="0"/>
              <a:cs typeface="NikoshBAN" panose="02000000000000000000" pitchFamily="2" charset="0"/>
            </a:rPr>
            <a:t>নদী কী তা বলতে পারবে; </a:t>
          </a:r>
          <a:endParaRPr lang="en-US" sz="4800" dirty="0">
            <a:latin typeface="NikoshBAN" panose="02000000000000000000" pitchFamily="2" charset="0"/>
            <a:cs typeface="NikoshBAN" panose="02000000000000000000" pitchFamily="2" charset="0"/>
          </a:endParaRPr>
        </a:p>
      </dgm:t>
    </dgm:pt>
    <dgm:pt modelId="{63CC188A-93BF-4888-936F-F0A6A4B925AD}" type="parTrans" cxnId="{F500F365-3237-4B83-AA2E-178DC79FFD1E}">
      <dgm:prSet/>
      <dgm:spPr/>
      <dgm:t>
        <a:bodyPr/>
        <a:lstStyle/>
        <a:p>
          <a:endParaRPr lang="en-US"/>
        </a:p>
      </dgm:t>
    </dgm:pt>
    <dgm:pt modelId="{EFF4B1A2-1E8D-414D-8282-DCA28496D61D}" type="sibTrans" cxnId="{F500F365-3237-4B83-AA2E-178DC79FFD1E}">
      <dgm:prSet/>
      <dgm:spPr/>
      <dgm:t>
        <a:bodyPr/>
        <a:lstStyle/>
        <a:p>
          <a:endParaRPr lang="en-US"/>
        </a:p>
      </dgm:t>
    </dgm:pt>
    <dgm:pt modelId="{CF522170-36B1-484E-B13F-5413D9BD1109}">
      <dgm:prSet phldrT="[Text]"/>
      <dgm:spPr/>
      <dgm:t>
        <a:bodyPr/>
        <a:lstStyle/>
        <a:p>
          <a:r>
            <a:rPr lang="bn-IN" dirty="0" smtClean="0">
              <a:latin typeface="NikoshBAN" panose="02000000000000000000" pitchFamily="2" charset="0"/>
              <a:cs typeface="NikoshBAN" panose="02000000000000000000" pitchFamily="2" charset="0"/>
            </a:rPr>
            <a:t>নদীর গতিপথ ব্যাখ্যা করতে পরবে; </a:t>
          </a:r>
          <a:endParaRPr lang="en-US" dirty="0">
            <a:latin typeface="NikoshBAN" panose="02000000000000000000" pitchFamily="2" charset="0"/>
            <a:cs typeface="NikoshBAN" panose="02000000000000000000" pitchFamily="2" charset="0"/>
          </a:endParaRPr>
        </a:p>
      </dgm:t>
    </dgm:pt>
    <dgm:pt modelId="{3ED2F432-5640-40AE-A904-9F6FE3E0FECD}" type="parTrans" cxnId="{8E5E3F72-C75B-41AE-A7E3-A8681B3BFE82}">
      <dgm:prSet/>
      <dgm:spPr/>
      <dgm:t>
        <a:bodyPr/>
        <a:lstStyle/>
        <a:p>
          <a:endParaRPr lang="en-US"/>
        </a:p>
      </dgm:t>
    </dgm:pt>
    <dgm:pt modelId="{D18FD1C3-8A9C-4973-82DF-398B9A53A01B}" type="sibTrans" cxnId="{8E5E3F72-C75B-41AE-A7E3-A8681B3BFE82}">
      <dgm:prSet/>
      <dgm:spPr/>
      <dgm:t>
        <a:bodyPr/>
        <a:lstStyle/>
        <a:p>
          <a:endParaRPr lang="en-US"/>
        </a:p>
      </dgm:t>
    </dgm:pt>
    <dgm:pt modelId="{DCCF59D3-0BCE-4300-8CF5-01B7DB78C056}">
      <dgm:prSet phldrT="[Text]"/>
      <dgm:spPr/>
      <dgm:t>
        <a:bodyPr/>
        <a:lstStyle/>
        <a:p>
          <a:r>
            <a:rPr lang="bn-IN" dirty="0" smtClean="0">
              <a:latin typeface="NikoshBAN" panose="02000000000000000000" pitchFamily="2" charset="0"/>
              <a:cs typeface="NikoshBAN" panose="02000000000000000000" pitchFamily="2" charset="0"/>
            </a:rPr>
            <a:t>নদী দ্বারা সৃষ্ট ভূমিরুপ বিশ্লেষণ করতে পারবে। </a:t>
          </a:r>
          <a:endParaRPr lang="en-US" dirty="0">
            <a:latin typeface="NikoshBAN" panose="02000000000000000000" pitchFamily="2" charset="0"/>
            <a:cs typeface="NikoshBAN" panose="02000000000000000000" pitchFamily="2" charset="0"/>
          </a:endParaRPr>
        </a:p>
      </dgm:t>
    </dgm:pt>
    <dgm:pt modelId="{907B230F-917C-4458-8914-8C7563F64BF0}" type="parTrans" cxnId="{1B774B3A-CE19-4DFE-862B-135EB909CDA8}">
      <dgm:prSet/>
      <dgm:spPr/>
      <dgm:t>
        <a:bodyPr/>
        <a:lstStyle/>
        <a:p>
          <a:endParaRPr lang="en-US"/>
        </a:p>
      </dgm:t>
    </dgm:pt>
    <dgm:pt modelId="{638ED7E5-049C-41F3-A616-8035F818784E}" type="sibTrans" cxnId="{1B774B3A-CE19-4DFE-862B-135EB909CDA8}">
      <dgm:prSet/>
      <dgm:spPr/>
      <dgm:t>
        <a:bodyPr/>
        <a:lstStyle/>
        <a:p>
          <a:endParaRPr lang="en-US"/>
        </a:p>
      </dgm:t>
    </dgm:pt>
    <dgm:pt modelId="{89D4F2DD-448E-4DEC-85CB-84E7826B99B8}" type="pres">
      <dgm:prSet presAssocID="{F96338F7-08D9-4791-B42B-C9FCAF078FA2}" presName="linearFlow" presStyleCnt="0">
        <dgm:presLayoutVars>
          <dgm:dir/>
          <dgm:resizeHandles val="exact"/>
        </dgm:presLayoutVars>
      </dgm:prSet>
      <dgm:spPr/>
    </dgm:pt>
    <dgm:pt modelId="{9E2DC176-32D3-4849-AB41-285EB0224CEA}" type="pres">
      <dgm:prSet presAssocID="{D72EB97E-E104-4C34-B390-8A32DC6556B3}" presName="composite" presStyleCnt="0"/>
      <dgm:spPr/>
    </dgm:pt>
    <dgm:pt modelId="{0DE8AEBE-C13D-4622-A658-FB31DBA3B3E4}" type="pres">
      <dgm:prSet presAssocID="{D72EB97E-E104-4C34-B390-8A32DC6556B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7E694395-2338-40E0-BF38-8F0C19E1E734}" type="pres">
      <dgm:prSet presAssocID="{D72EB97E-E104-4C34-B390-8A32DC6556B3}" presName="txShp" presStyleLbl="node1" presStyleIdx="0" presStyleCnt="3" custScaleX="106814" custLinFactNeighborX="-1554" custLinFactNeighborY="1446">
        <dgm:presLayoutVars>
          <dgm:bulletEnabled val="1"/>
        </dgm:presLayoutVars>
      </dgm:prSet>
      <dgm:spPr/>
      <dgm:t>
        <a:bodyPr/>
        <a:lstStyle/>
        <a:p>
          <a:endParaRPr lang="en-US"/>
        </a:p>
      </dgm:t>
    </dgm:pt>
    <dgm:pt modelId="{29E916F8-CDC1-48B3-A13C-45F91D1D50AA}" type="pres">
      <dgm:prSet presAssocID="{EFF4B1A2-1E8D-414D-8282-DCA28496D61D}" presName="spacing" presStyleCnt="0"/>
      <dgm:spPr/>
    </dgm:pt>
    <dgm:pt modelId="{0F694134-0368-4327-A125-5E8FE60565AD}" type="pres">
      <dgm:prSet presAssocID="{CF522170-36B1-484E-B13F-5413D9BD1109}" presName="composite" presStyleCnt="0"/>
      <dgm:spPr/>
    </dgm:pt>
    <dgm:pt modelId="{8151F17A-34BF-44F6-B8E3-09B982852B5F}" type="pres">
      <dgm:prSet presAssocID="{CF522170-36B1-484E-B13F-5413D9BD1109}" presName="imgShp" presStyleLbl="fgImgPlace1" presStyleIdx="1" presStyleCnt="3" custLinFactNeighborX="-1446" custLinFactNeighborY="-4338"/>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B3FFF421-B0A0-4EA3-817A-0030F025755B}" type="pres">
      <dgm:prSet presAssocID="{CF522170-36B1-484E-B13F-5413D9BD1109}" presName="txShp" presStyleLbl="node1" presStyleIdx="1" presStyleCnt="3" custScaleX="121301" custLinFactNeighborX="5461" custLinFactNeighborY="-1446">
        <dgm:presLayoutVars>
          <dgm:bulletEnabled val="1"/>
        </dgm:presLayoutVars>
      </dgm:prSet>
      <dgm:spPr/>
      <dgm:t>
        <a:bodyPr/>
        <a:lstStyle/>
        <a:p>
          <a:endParaRPr lang="en-US"/>
        </a:p>
      </dgm:t>
    </dgm:pt>
    <dgm:pt modelId="{67AEC951-B4BA-4E41-8AE0-57F0E41DE91D}" type="pres">
      <dgm:prSet presAssocID="{D18FD1C3-8A9C-4973-82DF-398B9A53A01B}" presName="spacing" presStyleCnt="0"/>
      <dgm:spPr/>
    </dgm:pt>
    <dgm:pt modelId="{6BA1D11E-2BB6-4357-BE11-3515EC3340C8}" type="pres">
      <dgm:prSet presAssocID="{DCCF59D3-0BCE-4300-8CF5-01B7DB78C056}" presName="composite" presStyleCnt="0"/>
      <dgm:spPr/>
    </dgm:pt>
    <dgm:pt modelId="{796C96E3-E2CD-449D-B5E6-83763E897313}" type="pres">
      <dgm:prSet presAssocID="{DCCF59D3-0BCE-4300-8CF5-01B7DB78C056}" presName="imgShp" presStyleLbl="fgImgPlace1" presStyleIdx="2" presStyleCnt="3" custLinFactNeighborX="-4338" custLinFactNeighborY="-5785"/>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 modelId="{6F786C86-2397-4E86-B30B-F2589E090E80}" type="pres">
      <dgm:prSet presAssocID="{DCCF59D3-0BCE-4300-8CF5-01B7DB78C056}" presName="txShp" presStyleLbl="node1" presStyleIdx="2" presStyleCnt="3" custScaleX="127416" custLinFactNeighborX="10143" custLinFactNeighborY="-1327">
        <dgm:presLayoutVars>
          <dgm:bulletEnabled val="1"/>
        </dgm:presLayoutVars>
      </dgm:prSet>
      <dgm:spPr/>
      <dgm:t>
        <a:bodyPr/>
        <a:lstStyle/>
        <a:p>
          <a:endParaRPr lang="en-US"/>
        </a:p>
      </dgm:t>
    </dgm:pt>
  </dgm:ptLst>
  <dgm:cxnLst>
    <dgm:cxn modelId="{8E5E3F72-C75B-41AE-A7E3-A8681B3BFE82}" srcId="{F96338F7-08D9-4791-B42B-C9FCAF078FA2}" destId="{CF522170-36B1-484E-B13F-5413D9BD1109}" srcOrd="1" destOrd="0" parTransId="{3ED2F432-5640-40AE-A904-9F6FE3E0FECD}" sibTransId="{D18FD1C3-8A9C-4973-82DF-398B9A53A01B}"/>
    <dgm:cxn modelId="{5AEAA1AE-1EE0-4CD6-ABFD-92508BCCCFD7}" type="presOf" srcId="{F96338F7-08D9-4791-B42B-C9FCAF078FA2}" destId="{89D4F2DD-448E-4DEC-85CB-84E7826B99B8}" srcOrd="0" destOrd="0" presId="urn:microsoft.com/office/officeart/2005/8/layout/vList3"/>
    <dgm:cxn modelId="{1B774B3A-CE19-4DFE-862B-135EB909CDA8}" srcId="{F96338F7-08D9-4791-B42B-C9FCAF078FA2}" destId="{DCCF59D3-0BCE-4300-8CF5-01B7DB78C056}" srcOrd="2" destOrd="0" parTransId="{907B230F-917C-4458-8914-8C7563F64BF0}" sibTransId="{638ED7E5-049C-41F3-A616-8035F818784E}"/>
    <dgm:cxn modelId="{F500F365-3237-4B83-AA2E-178DC79FFD1E}" srcId="{F96338F7-08D9-4791-B42B-C9FCAF078FA2}" destId="{D72EB97E-E104-4C34-B390-8A32DC6556B3}" srcOrd="0" destOrd="0" parTransId="{63CC188A-93BF-4888-936F-F0A6A4B925AD}" sibTransId="{EFF4B1A2-1E8D-414D-8282-DCA28496D61D}"/>
    <dgm:cxn modelId="{C0B889CF-8150-43EA-BE7D-D1CA118DB983}" type="presOf" srcId="{CF522170-36B1-484E-B13F-5413D9BD1109}" destId="{B3FFF421-B0A0-4EA3-817A-0030F025755B}" srcOrd="0" destOrd="0" presId="urn:microsoft.com/office/officeart/2005/8/layout/vList3"/>
    <dgm:cxn modelId="{9396F50E-344F-4C34-91FD-DA86627E82BC}" type="presOf" srcId="{D72EB97E-E104-4C34-B390-8A32DC6556B3}" destId="{7E694395-2338-40E0-BF38-8F0C19E1E734}" srcOrd="0" destOrd="0" presId="urn:microsoft.com/office/officeart/2005/8/layout/vList3"/>
    <dgm:cxn modelId="{D0F4A23D-8CCA-4981-ABD4-B9571186FBD0}" type="presOf" srcId="{DCCF59D3-0BCE-4300-8CF5-01B7DB78C056}" destId="{6F786C86-2397-4E86-B30B-F2589E090E80}" srcOrd="0" destOrd="0" presId="urn:microsoft.com/office/officeart/2005/8/layout/vList3"/>
    <dgm:cxn modelId="{B42CD131-4612-47E8-AEEC-C64D7C76D21B}" type="presParOf" srcId="{89D4F2DD-448E-4DEC-85CB-84E7826B99B8}" destId="{9E2DC176-32D3-4849-AB41-285EB0224CEA}" srcOrd="0" destOrd="0" presId="urn:microsoft.com/office/officeart/2005/8/layout/vList3"/>
    <dgm:cxn modelId="{6BBA69F4-4AB3-45E9-9FAD-DC42B1D2A819}" type="presParOf" srcId="{9E2DC176-32D3-4849-AB41-285EB0224CEA}" destId="{0DE8AEBE-C13D-4622-A658-FB31DBA3B3E4}" srcOrd="0" destOrd="0" presId="urn:microsoft.com/office/officeart/2005/8/layout/vList3"/>
    <dgm:cxn modelId="{85357467-E877-4727-9C00-430921B786D9}" type="presParOf" srcId="{9E2DC176-32D3-4849-AB41-285EB0224CEA}" destId="{7E694395-2338-40E0-BF38-8F0C19E1E734}" srcOrd="1" destOrd="0" presId="urn:microsoft.com/office/officeart/2005/8/layout/vList3"/>
    <dgm:cxn modelId="{20BDE008-E4F1-40E1-BD3B-51D481BE05E3}" type="presParOf" srcId="{89D4F2DD-448E-4DEC-85CB-84E7826B99B8}" destId="{29E916F8-CDC1-48B3-A13C-45F91D1D50AA}" srcOrd="1" destOrd="0" presId="urn:microsoft.com/office/officeart/2005/8/layout/vList3"/>
    <dgm:cxn modelId="{0BD0B722-305E-45B7-BE10-A1397430BCD0}" type="presParOf" srcId="{89D4F2DD-448E-4DEC-85CB-84E7826B99B8}" destId="{0F694134-0368-4327-A125-5E8FE60565AD}" srcOrd="2" destOrd="0" presId="urn:microsoft.com/office/officeart/2005/8/layout/vList3"/>
    <dgm:cxn modelId="{0274F11C-4DAA-4681-96DC-322A4D543EE7}" type="presParOf" srcId="{0F694134-0368-4327-A125-5E8FE60565AD}" destId="{8151F17A-34BF-44F6-B8E3-09B982852B5F}" srcOrd="0" destOrd="0" presId="urn:microsoft.com/office/officeart/2005/8/layout/vList3"/>
    <dgm:cxn modelId="{D8DED924-8378-4B6F-861E-120D0209754F}" type="presParOf" srcId="{0F694134-0368-4327-A125-5E8FE60565AD}" destId="{B3FFF421-B0A0-4EA3-817A-0030F025755B}" srcOrd="1" destOrd="0" presId="urn:microsoft.com/office/officeart/2005/8/layout/vList3"/>
    <dgm:cxn modelId="{3F04A501-168D-421B-830D-714E43B7C178}" type="presParOf" srcId="{89D4F2DD-448E-4DEC-85CB-84E7826B99B8}" destId="{67AEC951-B4BA-4E41-8AE0-57F0E41DE91D}" srcOrd="3" destOrd="0" presId="urn:microsoft.com/office/officeart/2005/8/layout/vList3"/>
    <dgm:cxn modelId="{A3D89601-6BE3-444E-9BCC-6CC6DB12415F}" type="presParOf" srcId="{89D4F2DD-448E-4DEC-85CB-84E7826B99B8}" destId="{6BA1D11E-2BB6-4357-BE11-3515EC3340C8}" srcOrd="4" destOrd="0" presId="urn:microsoft.com/office/officeart/2005/8/layout/vList3"/>
    <dgm:cxn modelId="{2A94794F-D8A7-4ED4-AC3E-94F0FFF4D748}" type="presParOf" srcId="{6BA1D11E-2BB6-4357-BE11-3515EC3340C8}" destId="{796C96E3-E2CD-449D-B5E6-83763E897313}" srcOrd="0" destOrd="0" presId="urn:microsoft.com/office/officeart/2005/8/layout/vList3"/>
    <dgm:cxn modelId="{24B7E368-B9B0-4750-9C9F-B09D9BFE8DAF}" type="presParOf" srcId="{6BA1D11E-2BB6-4357-BE11-3515EC3340C8}" destId="{6F786C86-2397-4E86-B30B-F2589E090E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94395-2338-40E0-BF38-8F0C19E1E734}">
      <dsp:nvSpPr>
        <dsp:cNvPr id="0" name=""/>
        <dsp:cNvSpPr/>
      </dsp:nvSpPr>
      <dsp:spPr>
        <a:xfrm rot="10800000">
          <a:off x="1356487" y="14558"/>
          <a:ext cx="6481537" cy="9298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182880" rIns="341376" bIns="182880" numCol="1" spcCol="1270" anchor="ctr" anchorCtr="0">
          <a:noAutofit/>
        </a:bodyPr>
        <a:lstStyle/>
        <a:p>
          <a:pPr lvl="0" algn="ctr" defTabSz="2133600">
            <a:lnSpc>
              <a:spcPct val="90000"/>
            </a:lnSpc>
            <a:spcBef>
              <a:spcPct val="0"/>
            </a:spcBef>
            <a:spcAft>
              <a:spcPct val="35000"/>
            </a:spcAft>
          </a:pPr>
          <a:r>
            <a:rPr lang="bn-IN" sz="4800" kern="1200" dirty="0" smtClean="0">
              <a:latin typeface="NikoshBAN" panose="02000000000000000000" pitchFamily="2" charset="0"/>
              <a:cs typeface="NikoshBAN" panose="02000000000000000000" pitchFamily="2" charset="0"/>
            </a:rPr>
            <a:t>নদী কী তা বলতে পারবে; </a:t>
          </a:r>
          <a:endParaRPr lang="en-US" sz="4800" kern="1200" dirty="0">
            <a:latin typeface="NikoshBAN" panose="02000000000000000000" pitchFamily="2" charset="0"/>
            <a:cs typeface="NikoshBAN" panose="02000000000000000000" pitchFamily="2" charset="0"/>
          </a:endParaRPr>
        </a:p>
      </dsp:txBody>
      <dsp:txXfrm rot="10800000">
        <a:off x="1588959" y="14558"/>
        <a:ext cx="6249065" cy="929888"/>
      </dsp:txXfrm>
    </dsp:sp>
    <dsp:sp modelId="{0DE8AEBE-C13D-4622-A658-FB31DBA3B3E4}">
      <dsp:nvSpPr>
        <dsp:cNvPr id="0" name=""/>
        <dsp:cNvSpPr/>
      </dsp:nvSpPr>
      <dsp:spPr>
        <a:xfrm>
          <a:off x="1192579" y="1111"/>
          <a:ext cx="929888" cy="9298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FFF421-B0A0-4EA3-817A-0030F025755B}">
      <dsp:nvSpPr>
        <dsp:cNvPr id="0" name=""/>
        <dsp:cNvSpPr/>
      </dsp:nvSpPr>
      <dsp:spPr>
        <a:xfrm rot="10800000">
          <a:off x="1213519" y="1167964"/>
          <a:ext cx="7360617" cy="9298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148590" rIns="277368" bIns="148590" numCol="1" spcCol="1270" anchor="ctr" anchorCtr="0">
          <a:noAutofit/>
        </a:bodyPr>
        <a:lstStyle/>
        <a:p>
          <a:pPr lvl="0" algn="ctr" defTabSz="1733550">
            <a:lnSpc>
              <a:spcPct val="90000"/>
            </a:lnSpc>
            <a:spcBef>
              <a:spcPct val="0"/>
            </a:spcBef>
            <a:spcAft>
              <a:spcPct val="35000"/>
            </a:spcAft>
          </a:pPr>
          <a:r>
            <a:rPr lang="bn-IN" sz="3900" kern="1200" dirty="0" smtClean="0">
              <a:latin typeface="NikoshBAN" panose="02000000000000000000" pitchFamily="2" charset="0"/>
              <a:cs typeface="NikoshBAN" panose="02000000000000000000" pitchFamily="2" charset="0"/>
            </a:rPr>
            <a:t>নদীর গতিপথ ব্যাখ্যা করতে পরবে; </a:t>
          </a:r>
          <a:endParaRPr lang="en-US" sz="3900" kern="1200" dirty="0">
            <a:latin typeface="NikoshBAN" panose="02000000000000000000" pitchFamily="2" charset="0"/>
            <a:cs typeface="NikoshBAN" panose="02000000000000000000" pitchFamily="2" charset="0"/>
          </a:endParaRPr>
        </a:p>
      </dsp:txBody>
      <dsp:txXfrm rot="10800000">
        <a:off x="1445991" y="1167964"/>
        <a:ext cx="7128145" cy="929888"/>
      </dsp:txXfrm>
    </dsp:sp>
    <dsp:sp modelId="{8151F17A-34BF-44F6-B8E3-09B982852B5F}">
      <dsp:nvSpPr>
        <dsp:cNvPr id="0" name=""/>
        <dsp:cNvSpPr/>
      </dsp:nvSpPr>
      <dsp:spPr>
        <a:xfrm>
          <a:off x="1050030" y="1141072"/>
          <a:ext cx="929888" cy="9298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786C86-2397-4E86-B30B-F2589E090E80}">
      <dsp:nvSpPr>
        <dsp:cNvPr id="0" name=""/>
        <dsp:cNvSpPr/>
      </dsp:nvSpPr>
      <dsp:spPr>
        <a:xfrm rot="10800000">
          <a:off x="1312094" y="2349370"/>
          <a:ext cx="7731679" cy="9298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144780" rIns="270256" bIns="144780" numCol="1" spcCol="1270" anchor="ctr" anchorCtr="0">
          <a:noAutofit/>
        </a:bodyPr>
        <a:lstStyle/>
        <a:p>
          <a:pPr lvl="0" algn="ctr" defTabSz="1689100">
            <a:lnSpc>
              <a:spcPct val="90000"/>
            </a:lnSpc>
            <a:spcBef>
              <a:spcPct val="0"/>
            </a:spcBef>
            <a:spcAft>
              <a:spcPct val="35000"/>
            </a:spcAft>
          </a:pPr>
          <a:r>
            <a:rPr lang="bn-IN" sz="3800" kern="1200" dirty="0" smtClean="0">
              <a:latin typeface="NikoshBAN" panose="02000000000000000000" pitchFamily="2" charset="0"/>
              <a:cs typeface="NikoshBAN" panose="02000000000000000000" pitchFamily="2" charset="0"/>
            </a:rPr>
            <a:t>নদী দ্বারা সৃষ্ট ভূমিরুপ বিশ্লেষণ করতে পারবে। </a:t>
          </a:r>
          <a:endParaRPr lang="en-US" sz="3800" kern="1200" dirty="0">
            <a:latin typeface="NikoshBAN" panose="02000000000000000000" pitchFamily="2" charset="0"/>
            <a:cs typeface="NikoshBAN" panose="02000000000000000000" pitchFamily="2" charset="0"/>
          </a:endParaRPr>
        </a:p>
      </dsp:txBody>
      <dsp:txXfrm rot="10800000">
        <a:off x="1544566" y="2349370"/>
        <a:ext cx="7499207" cy="929888"/>
      </dsp:txXfrm>
    </dsp:sp>
    <dsp:sp modelId="{796C96E3-E2CD-449D-B5E6-83763E897313}">
      <dsp:nvSpPr>
        <dsp:cNvPr id="0" name=""/>
        <dsp:cNvSpPr/>
      </dsp:nvSpPr>
      <dsp:spPr>
        <a:xfrm>
          <a:off x="1023138" y="2307915"/>
          <a:ext cx="929888" cy="9298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F17931-29A1-42AB-9FF8-F66D5B0ABE95}" type="datetimeFigureOut">
              <a:rPr lang="en-US" smtClean="0"/>
              <a:t>21-Jul-20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167557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17931-29A1-42AB-9FF8-F66D5B0ABE95}" type="datetimeFigureOut">
              <a:rPr lang="en-US" smtClean="0"/>
              <a:t>21-Jul-20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371397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17931-29A1-42AB-9FF8-F66D5B0ABE95}" type="datetimeFigureOut">
              <a:rPr lang="en-US" smtClean="0"/>
              <a:t>21-Jul-20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28138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17931-29A1-42AB-9FF8-F66D5B0ABE95}" type="datetimeFigureOut">
              <a:rPr lang="en-US" smtClean="0"/>
              <a:t>21-Jul-20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303432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17931-29A1-42AB-9FF8-F66D5B0ABE95}" type="datetimeFigureOut">
              <a:rPr lang="en-US" smtClean="0"/>
              <a:t>21-Jul-20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170768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17931-29A1-42AB-9FF8-F66D5B0ABE95}" type="datetimeFigureOut">
              <a:rPr lang="en-US" smtClean="0"/>
              <a:t>21-Jul-20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130847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F17931-29A1-42AB-9FF8-F66D5B0ABE95}" type="datetimeFigureOut">
              <a:rPr lang="en-US" smtClean="0"/>
              <a:t>21-Jul-20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194894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F17931-29A1-42AB-9FF8-F66D5B0ABE95}" type="datetimeFigureOut">
              <a:rPr lang="en-US" smtClean="0"/>
              <a:t>21-Jul-20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178318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F17931-29A1-42AB-9FF8-F66D5B0ABE95}" type="datetimeFigureOut">
              <a:rPr lang="en-US" smtClean="0"/>
              <a:t>21-Jul-20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146318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F17931-29A1-42AB-9FF8-F66D5B0ABE95}" type="datetimeFigureOut">
              <a:rPr lang="en-US" smtClean="0"/>
              <a:t>21-Jul-20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401712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17931-29A1-42AB-9FF8-F66D5B0ABE95}" type="datetimeFigureOut">
              <a:rPr lang="en-US" smtClean="0"/>
              <a:t>21-Jul-20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221620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F17931-29A1-42AB-9FF8-F66D5B0ABE95}" type="datetimeFigureOut">
              <a:rPr lang="en-US" smtClean="0"/>
              <a:t>21-Jul-20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93943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F17931-29A1-42AB-9FF8-F66D5B0ABE95}" type="datetimeFigureOut">
              <a:rPr lang="en-US" smtClean="0"/>
              <a:t>21-Jul-20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EAB10-0EE6-4E9C-87EB-4118E217CC41}" type="slidenum">
              <a:rPr lang="en-US" smtClean="0"/>
              <a:t>‹#›</a:t>
            </a:fld>
            <a:endParaRPr lang="en-US"/>
          </a:p>
        </p:txBody>
      </p:sp>
    </p:spTree>
    <p:extLst>
      <p:ext uri="{BB962C8B-B14F-4D97-AF65-F5344CB8AC3E}">
        <p14:creationId xmlns:p14="http://schemas.microsoft.com/office/powerpoint/2010/main" val="25650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17931-29A1-42AB-9FF8-F66D5B0ABE95}" type="datetimeFigureOut">
              <a:rPr lang="en-US" smtClean="0"/>
              <a:t>21-Jul-20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EAB10-0EE6-4E9C-87EB-4118E217CC41}" type="slidenum">
              <a:rPr lang="en-US" smtClean="0"/>
              <a:t>‹#›</a:t>
            </a:fld>
            <a:endParaRPr lang="en-US"/>
          </a:p>
        </p:txBody>
      </p:sp>
    </p:spTree>
    <p:extLst>
      <p:ext uri="{BB962C8B-B14F-4D97-AF65-F5344CB8AC3E}">
        <p14:creationId xmlns:p14="http://schemas.microsoft.com/office/powerpoint/2010/main" val="26119675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hyperlink" Target="mailto:sm350950@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918" y="134470"/>
            <a:ext cx="8861611" cy="6475335"/>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188154"/>
            <a:ext cx="8685741" cy="6190067"/>
          </a:xfrm>
          <a:prstGeom prst="rect">
            <a:avLst/>
          </a:prstGeom>
        </p:spPr>
      </p:pic>
    </p:spTree>
    <p:extLst>
      <p:ext uri="{BB962C8B-B14F-4D97-AF65-F5344CB8AC3E}">
        <p14:creationId xmlns:p14="http://schemas.microsoft.com/office/powerpoint/2010/main" val="78392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95" r="3679" b="18864"/>
          <a:stretch/>
        </p:blipFill>
        <p:spPr>
          <a:xfrm>
            <a:off x="1280160" y="1323226"/>
            <a:ext cx="6766560" cy="4133169"/>
          </a:xfrm>
          <a:prstGeom prst="rect">
            <a:avLst/>
          </a:prstGeom>
          <a:ln w="57150">
            <a:solidFill>
              <a:srgbClr val="99CC00"/>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1176" b="5398"/>
          <a:stretch/>
        </p:blipFill>
        <p:spPr>
          <a:xfrm>
            <a:off x="1280160" y="1323226"/>
            <a:ext cx="6766560" cy="4180114"/>
          </a:xfrm>
          <a:prstGeom prst="rect">
            <a:avLst/>
          </a:prstGeom>
          <a:ln w="38100">
            <a:solidFill>
              <a:srgbClr val="99CC00"/>
            </a:solidFill>
          </a:ln>
        </p:spPr>
      </p:pic>
      <p:sp>
        <p:nvSpPr>
          <p:cNvPr id="5" name="TextBox 4"/>
          <p:cNvSpPr txBox="1"/>
          <p:nvPr/>
        </p:nvSpPr>
        <p:spPr>
          <a:xfrm>
            <a:off x="836022" y="5552287"/>
            <a:ext cx="765483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নদী উপত্যকার তলদেশকে নদীগর্ভ বলে। </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25724846" y="5549176"/>
            <a:ext cx="25959977"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উৎপত্তি স্থান থেকে শাখাপ্রশাখার মাধ্যমে যে বিস্তীর্ণ অঞ্চল দিয়ে পানি প্রবাহিত হয়ে সমুদ্র বা হ্রদে পতিত সেই সমগ্র অঞ্চলই নদীর আববাহিকা । </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1481098" y="337555"/>
            <a:ext cx="6142616"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চিত্রগুলো দেখ এবং বল।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12694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2"/>
                                        </p:tgtEl>
                                      </p:cBhvr>
                                    </p:animEffect>
                                    <p:anim calcmode="lin" valueType="num">
                                      <p:cBhvr>
                                        <p:cTn id="21" dur="1000"/>
                                        <p:tgtEl>
                                          <p:spTgt spid="2"/>
                                        </p:tgtEl>
                                        <p:attrNameLst>
                                          <p:attrName>ppt_x</p:attrName>
                                        </p:attrNameLst>
                                      </p:cBhvr>
                                      <p:tavLst>
                                        <p:tav tm="0">
                                          <p:val>
                                            <p:strVal val="ppt_x"/>
                                          </p:val>
                                        </p:tav>
                                        <p:tav tm="100000">
                                          <p:val>
                                            <p:strVal val="ppt_x"/>
                                          </p:val>
                                        </p:tav>
                                      </p:tavLst>
                                    </p:anim>
                                    <p:anim calcmode="lin" valueType="num">
                                      <p:cBhvr>
                                        <p:cTn id="22" dur="1000"/>
                                        <p:tgtEl>
                                          <p:spTgt spid="2"/>
                                        </p:tgtEl>
                                        <p:attrNameLst>
                                          <p:attrName>ppt_y</p:attrName>
                                        </p:attrNameLst>
                                      </p:cBhvr>
                                      <p:tavLst>
                                        <p:tav tm="0">
                                          <p:val>
                                            <p:strVal val="ppt_y"/>
                                          </p:val>
                                        </p:tav>
                                        <p:tav tm="100000">
                                          <p:val>
                                            <p:strVal val="ppt_y+.1"/>
                                          </p:val>
                                        </p:tav>
                                      </p:tavLst>
                                    </p:anim>
                                    <p:set>
                                      <p:cBhvr>
                                        <p:cTn id="23" dur="1" fill="hold">
                                          <p:stCondLst>
                                            <p:cond delay="9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0" fill="hold"/>
                                        <p:tgtEl>
                                          <p:spTgt spid="7"/>
                                        </p:tgtEl>
                                        <p:attrNameLst>
                                          <p:attrName>ppt_x</p:attrName>
                                        </p:attrNameLst>
                                      </p:cBhvr>
                                      <p:tavLst>
                                        <p:tav tm="0">
                                          <p:val>
                                            <p:strVal val="1+#ppt_w/2"/>
                                          </p:val>
                                        </p:tav>
                                        <p:tav tm="100000">
                                          <p:val>
                                            <p:strVal val="#ppt_x"/>
                                          </p:val>
                                        </p:tav>
                                      </p:tavLst>
                                    </p:anim>
                                    <p:anim calcmode="lin" valueType="num">
                                      <p:cBhvr additive="base">
                                        <p:cTn id="36" dur="10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52" y="1319178"/>
            <a:ext cx="6701364" cy="4459454"/>
          </a:xfrm>
          <a:prstGeom prst="rect">
            <a:avLst/>
          </a:prstGeom>
          <a:ln w="57150">
            <a:solidFill>
              <a:srgbClr val="00B050"/>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629" t="3924" r="2685" b="10439"/>
          <a:stretch/>
        </p:blipFill>
        <p:spPr>
          <a:xfrm>
            <a:off x="1343666" y="1268879"/>
            <a:ext cx="6701364" cy="4459454"/>
          </a:xfrm>
          <a:prstGeom prst="rect">
            <a:avLst/>
          </a:prstGeom>
          <a:ln w="57150">
            <a:solidFill>
              <a:srgbClr val="99CC00"/>
            </a:solid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429" t="5478" r="3071" b="12636"/>
          <a:stretch/>
        </p:blipFill>
        <p:spPr>
          <a:xfrm>
            <a:off x="1293802" y="1268879"/>
            <a:ext cx="6701364" cy="4459454"/>
          </a:xfrm>
          <a:prstGeom prst="rect">
            <a:avLst/>
          </a:prstGeom>
          <a:ln w="57150">
            <a:solidFill>
              <a:srgbClr val="99CC00"/>
            </a:solidFill>
          </a:ln>
        </p:spPr>
      </p:pic>
      <p:sp>
        <p:nvSpPr>
          <p:cNvPr id="5" name="TextBox 4"/>
          <p:cNvSpPr txBox="1"/>
          <p:nvPr/>
        </p:nvSpPr>
        <p:spPr>
          <a:xfrm>
            <a:off x="618186" y="437882"/>
            <a:ext cx="8152327" cy="830997"/>
          </a:xfrm>
          <a:prstGeom prst="rect">
            <a:avLst/>
          </a:prstGeom>
          <a:noFill/>
        </p:spPr>
        <p:txBody>
          <a:bodyPr wrap="square" rtlCol="0">
            <a:spAutoFit/>
          </a:bodyPr>
          <a:lstStyle/>
          <a:p>
            <a:r>
              <a:rPr lang="bn-IN" sz="4800" dirty="0" smtClean="0">
                <a:latin typeface="NikoshBAN" pitchFamily="2" charset="0"/>
                <a:cs typeface="NikoshBAN" pitchFamily="2" charset="0"/>
              </a:rPr>
              <a:t>নদীর গতিপথকে তিন ভাগে ভাগ করা যায়। </a:t>
            </a:r>
            <a:endParaRPr lang="en-US" sz="4800" dirty="0">
              <a:latin typeface="NikoshBAN" pitchFamily="2" charset="0"/>
              <a:cs typeface="NikoshBAN" pitchFamily="2" charset="0"/>
            </a:endParaRPr>
          </a:p>
        </p:txBody>
      </p:sp>
      <p:sp>
        <p:nvSpPr>
          <p:cNvPr id="7" name="TextBox 6"/>
          <p:cNvSpPr txBox="1"/>
          <p:nvPr/>
        </p:nvSpPr>
        <p:spPr>
          <a:xfrm>
            <a:off x="746974" y="488182"/>
            <a:ext cx="7894749" cy="830997"/>
          </a:xfrm>
          <a:prstGeom prst="rect">
            <a:avLst/>
          </a:prstGeom>
          <a:noFill/>
        </p:spPr>
        <p:txBody>
          <a:bodyPr wrap="square" rtlCol="0">
            <a:spAutoFit/>
          </a:bodyPr>
          <a:lstStyle/>
          <a:p>
            <a:r>
              <a:rPr lang="bn-IN" sz="4800" dirty="0" smtClean="0">
                <a:latin typeface="NikoshBAN" pitchFamily="2" charset="0"/>
                <a:cs typeface="NikoshBAN" pitchFamily="2" charset="0"/>
              </a:rPr>
              <a:t>চিত্রগুলো মনোযোগ সহকারে লক্ষ কর। </a:t>
            </a:r>
            <a:endParaRPr lang="en-US" sz="4800" dirty="0">
              <a:latin typeface="NikoshBAN" pitchFamily="2" charset="0"/>
              <a:cs typeface="NikoshBAN" pitchFamily="2" charset="0"/>
            </a:endParaRPr>
          </a:p>
        </p:txBody>
      </p:sp>
      <p:sp>
        <p:nvSpPr>
          <p:cNvPr id="8" name="TextBox 7"/>
          <p:cNvSpPr txBox="1"/>
          <p:nvPr/>
        </p:nvSpPr>
        <p:spPr>
          <a:xfrm>
            <a:off x="1721552" y="5778633"/>
            <a:ext cx="6014710" cy="830997"/>
          </a:xfrm>
          <a:prstGeom prst="rect">
            <a:avLst/>
          </a:prstGeom>
          <a:noFill/>
        </p:spPr>
        <p:txBody>
          <a:bodyPr wrap="square" rtlCol="0">
            <a:spAutoFit/>
          </a:bodyPr>
          <a:lstStyle/>
          <a:p>
            <a:r>
              <a:rPr lang="bn-IN" sz="4800" dirty="0" smtClean="0">
                <a:latin typeface="NikoshBAN" pitchFamily="2" charset="0"/>
                <a:cs typeface="NikoshBAN" pitchFamily="2" charset="0"/>
              </a:rPr>
              <a:t>নদীর প্রাথমিক অবস্থা, উর্ধ্বগতি। </a:t>
            </a:r>
            <a:endParaRPr lang="en-US" sz="4800" dirty="0">
              <a:latin typeface="NikoshBAN" pitchFamily="2" charset="0"/>
              <a:cs typeface="NikoshBAN" pitchFamily="2" charset="0"/>
            </a:endParaRPr>
          </a:p>
        </p:txBody>
      </p:sp>
      <p:sp>
        <p:nvSpPr>
          <p:cNvPr id="9" name="TextBox 8"/>
          <p:cNvSpPr txBox="1"/>
          <p:nvPr/>
        </p:nvSpPr>
        <p:spPr>
          <a:xfrm>
            <a:off x="811585" y="5778632"/>
            <a:ext cx="8058096" cy="830997"/>
          </a:xfrm>
          <a:prstGeom prst="rect">
            <a:avLst/>
          </a:prstGeom>
          <a:noFill/>
        </p:spPr>
        <p:txBody>
          <a:bodyPr wrap="square" rtlCol="0">
            <a:spAutoFit/>
          </a:bodyPr>
          <a:lstStyle/>
          <a:p>
            <a:r>
              <a:rPr lang="bn-IN" sz="4800" dirty="0" smtClean="0">
                <a:latin typeface="NikoshBAN" pitchFamily="2" charset="0"/>
                <a:cs typeface="NikoshBAN" pitchFamily="2" charset="0"/>
              </a:rPr>
              <a:t>নদীর উর্ধ্বগতির পরবর্তী অবস্থা, মধ্যগতি। </a:t>
            </a:r>
            <a:endParaRPr lang="en-US" sz="4800" dirty="0">
              <a:latin typeface="NikoshBAN" pitchFamily="2" charset="0"/>
              <a:cs typeface="NikoshBAN" pitchFamily="2" charset="0"/>
            </a:endParaRPr>
          </a:p>
        </p:txBody>
      </p:sp>
      <p:sp>
        <p:nvSpPr>
          <p:cNvPr id="10" name="TextBox 9"/>
          <p:cNvSpPr txBox="1"/>
          <p:nvPr/>
        </p:nvSpPr>
        <p:spPr>
          <a:xfrm>
            <a:off x="359764" y="5728333"/>
            <a:ext cx="8569439" cy="707886"/>
          </a:xfrm>
          <a:prstGeom prst="rect">
            <a:avLst/>
          </a:prstGeom>
          <a:noFill/>
        </p:spPr>
        <p:txBody>
          <a:bodyPr wrap="square" rtlCol="0">
            <a:spAutoFit/>
          </a:bodyPr>
          <a:lstStyle/>
          <a:p>
            <a:r>
              <a:rPr lang="bn-IN" sz="4000" dirty="0" smtClean="0">
                <a:latin typeface="NikoshBAN" pitchFamily="2" charset="0"/>
                <a:cs typeface="NikoshBAN" pitchFamily="2" charset="0"/>
              </a:rPr>
              <a:t>নদীর জীবনচক্রের শেষ পর্যায় হলো নিম্নগতি উর্ধ্বগতি।</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2687858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nodeType="clickEffect">
                                  <p:stCondLst>
                                    <p:cond delay="0"/>
                                  </p:stCondLst>
                                  <p:childTnLst>
                                    <p:animEffect transition="out" filter="fade">
                                      <p:cBhvr>
                                        <p:cTn id="48" dur="1000"/>
                                        <p:tgtEl>
                                          <p:spTgt spid="3"/>
                                        </p:tgtEl>
                                      </p:cBhvr>
                                    </p:animEffect>
                                    <p:anim calcmode="lin" valueType="num">
                                      <p:cBhvr>
                                        <p:cTn id="49" dur="1000"/>
                                        <p:tgtEl>
                                          <p:spTgt spid="3"/>
                                        </p:tgtEl>
                                        <p:attrNameLst>
                                          <p:attrName>ppt_x</p:attrName>
                                        </p:attrNameLst>
                                      </p:cBhvr>
                                      <p:tavLst>
                                        <p:tav tm="0">
                                          <p:val>
                                            <p:strVal val="ppt_x"/>
                                          </p:val>
                                        </p:tav>
                                        <p:tav tm="100000">
                                          <p:val>
                                            <p:strVal val="ppt_x"/>
                                          </p:val>
                                        </p:tav>
                                      </p:tavLst>
                                    </p:anim>
                                    <p:anim calcmode="lin" valueType="num">
                                      <p:cBhvr>
                                        <p:cTn id="50" dur="1000"/>
                                        <p:tgtEl>
                                          <p:spTgt spid="3"/>
                                        </p:tgtEl>
                                        <p:attrNameLst>
                                          <p:attrName>ppt_y</p:attrName>
                                        </p:attrNameLst>
                                      </p:cBhvr>
                                      <p:tavLst>
                                        <p:tav tm="0">
                                          <p:val>
                                            <p:strVal val="ppt_y"/>
                                          </p:val>
                                        </p:tav>
                                        <p:tav tm="100000">
                                          <p:val>
                                            <p:strVal val="ppt_y+.1"/>
                                          </p:val>
                                        </p:tav>
                                      </p:tavLst>
                                    </p:anim>
                                    <p:set>
                                      <p:cBhvr>
                                        <p:cTn id="51" dur="1" fill="hold">
                                          <p:stCondLst>
                                            <p:cond delay="999"/>
                                          </p:stCondLst>
                                        </p:cTn>
                                        <p:tgtEl>
                                          <p:spTgt spid="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10"/>
                                        </p:tgtEl>
                                      </p:cBhvr>
                                    </p:animEffect>
                                    <p:anim calcmode="lin" valueType="num">
                                      <p:cBhvr>
                                        <p:cTn id="70" dur="1000"/>
                                        <p:tgtEl>
                                          <p:spTgt spid="10"/>
                                        </p:tgtEl>
                                        <p:attrNameLst>
                                          <p:attrName>ppt_x</p:attrName>
                                        </p:attrNameLst>
                                      </p:cBhvr>
                                      <p:tavLst>
                                        <p:tav tm="0">
                                          <p:val>
                                            <p:strVal val="ppt_x"/>
                                          </p:val>
                                        </p:tav>
                                        <p:tav tm="100000">
                                          <p:val>
                                            <p:strVal val="ppt_x"/>
                                          </p:val>
                                        </p:tav>
                                      </p:tavLst>
                                    </p:anim>
                                    <p:anim calcmode="lin" valueType="num">
                                      <p:cBhvr>
                                        <p:cTn id="71" dur="1000"/>
                                        <p:tgtEl>
                                          <p:spTgt spid="10"/>
                                        </p:tgtEl>
                                        <p:attrNameLst>
                                          <p:attrName>ppt_y</p:attrName>
                                        </p:attrNameLst>
                                      </p:cBhvr>
                                      <p:tavLst>
                                        <p:tav tm="0">
                                          <p:val>
                                            <p:strVal val="ppt_y"/>
                                          </p:val>
                                        </p:tav>
                                        <p:tav tm="100000">
                                          <p:val>
                                            <p:strVal val="ppt_y+.1"/>
                                          </p:val>
                                        </p:tav>
                                      </p:tavLst>
                                    </p:anim>
                                    <p:set>
                                      <p:cBhvr>
                                        <p:cTn id="72" dur="1" fill="hold">
                                          <p:stCondLst>
                                            <p:cond delay="9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0" nodeType="clickEffect">
                                  <p:stCondLst>
                                    <p:cond delay="0"/>
                                  </p:stCondLst>
                                  <p:childTnLst>
                                    <p:animEffect transition="out" filter="fade">
                                      <p:cBhvr>
                                        <p:cTn id="76" dur="1000"/>
                                        <p:tgtEl>
                                          <p:spTgt spid="7"/>
                                        </p:tgtEl>
                                      </p:cBhvr>
                                    </p:animEffect>
                                    <p:anim calcmode="lin" valueType="num">
                                      <p:cBhvr>
                                        <p:cTn id="77" dur="1000"/>
                                        <p:tgtEl>
                                          <p:spTgt spid="7"/>
                                        </p:tgtEl>
                                        <p:attrNameLst>
                                          <p:attrName>ppt_x</p:attrName>
                                        </p:attrNameLst>
                                      </p:cBhvr>
                                      <p:tavLst>
                                        <p:tav tm="0">
                                          <p:val>
                                            <p:strVal val="ppt_x"/>
                                          </p:val>
                                        </p:tav>
                                        <p:tav tm="100000">
                                          <p:val>
                                            <p:strVal val="ppt_x"/>
                                          </p:val>
                                        </p:tav>
                                      </p:tavLst>
                                    </p:anim>
                                    <p:anim calcmode="lin" valueType="num">
                                      <p:cBhvr>
                                        <p:cTn id="78" dur="1000"/>
                                        <p:tgtEl>
                                          <p:spTgt spid="7"/>
                                        </p:tgtEl>
                                        <p:attrNameLst>
                                          <p:attrName>ppt_y</p:attrName>
                                        </p:attrNameLst>
                                      </p:cBhvr>
                                      <p:tavLst>
                                        <p:tav tm="0">
                                          <p:val>
                                            <p:strVal val="ppt_y"/>
                                          </p:val>
                                        </p:tav>
                                        <p:tav tm="100000">
                                          <p:val>
                                            <p:strVal val="ppt_y+.1"/>
                                          </p:val>
                                        </p:tav>
                                      </p:tavLst>
                                    </p:anim>
                                    <p:set>
                                      <p:cBhvr>
                                        <p:cTn id="79" dur="1" fill="hold">
                                          <p:stCondLst>
                                            <p:cond delay="999"/>
                                          </p:stCondLst>
                                        </p:cTn>
                                        <p:tgtEl>
                                          <p:spTgt spid="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9" grpId="0"/>
      <p:bldP spid="9"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84" t="3183" r="6702" b="7012"/>
          <a:stretch/>
        </p:blipFill>
        <p:spPr>
          <a:xfrm>
            <a:off x="1358536" y="1116875"/>
            <a:ext cx="6309359" cy="4282440"/>
          </a:xfrm>
          <a:prstGeom prst="rect">
            <a:avLst/>
          </a:prstGeom>
          <a:ln w="57150">
            <a:solidFill>
              <a:srgbClr val="00B050"/>
            </a:solidFill>
          </a:ln>
        </p:spPr>
      </p:pic>
      <p:sp>
        <p:nvSpPr>
          <p:cNvPr id="3" name="Rectangle 2"/>
          <p:cNvSpPr/>
          <p:nvPr/>
        </p:nvSpPr>
        <p:spPr>
          <a:xfrm>
            <a:off x="3168052" y="308039"/>
            <a:ext cx="2768707" cy="830997"/>
          </a:xfrm>
          <a:prstGeom prst="rect">
            <a:avLst/>
          </a:prstGeom>
        </p:spPr>
        <p:txBody>
          <a:bodyPr wrap="none">
            <a:spAutoFit/>
          </a:bodyPr>
          <a:lstStyle/>
          <a:p>
            <a:r>
              <a:rPr lang="bn-IN" sz="4800" dirty="0" smtClean="0">
                <a:latin typeface="NikoshBAN" pitchFamily="2" charset="0"/>
                <a:cs typeface="NikoshBAN" pitchFamily="2" charset="0"/>
              </a:rPr>
              <a:t>জোড়ায় কাজ </a:t>
            </a:r>
            <a:endParaRPr lang="en-US" sz="4800" dirty="0"/>
          </a:p>
        </p:txBody>
      </p:sp>
      <p:sp>
        <p:nvSpPr>
          <p:cNvPr id="4" name="Rectangle 3"/>
          <p:cNvSpPr/>
          <p:nvPr/>
        </p:nvSpPr>
        <p:spPr>
          <a:xfrm>
            <a:off x="1218883" y="5548033"/>
            <a:ext cx="6588663" cy="830997"/>
          </a:xfrm>
          <a:prstGeom prst="rect">
            <a:avLst/>
          </a:prstGeom>
        </p:spPr>
        <p:txBody>
          <a:bodyPr wrap="none">
            <a:spAutoFit/>
          </a:bodyPr>
          <a:lstStyle/>
          <a:p>
            <a:pPr marL="685800" indent="-685800">
              <a:buFont typeface="Wingdings" pitchFamily="2" charset="2"/>
              <a:buChar char="q"/>
            </a:pPr>
            <a:r>
              <a:rPr lang="bn-IN" sz="4800" dirty="0" smtClean="0">
                <a:latin typeface="NikoshBAN" pitchFamily="2" charset="0"/>
                <a:cs typeface="NikoshBAN" pitchFamily="2" charset="0"/>
              </a:rPr>
              <a:t>নদীর গতিপথ কী? ব্যাখ্যা কর।</a:t>
            </a:r>
            <a:endParaRPr lang="en-US" sz="4800" dirty="0"/>
          </a:p>
        </p:txBody>
      </p:sp>
    </p:spTree>
    <p:extLst>
      <p:ext uri="{BB962C8B-B14F-4D97-AF65-F5344CB8AC3E}">
        <p14:creationId xmlns:p14="http://schemas.microsoft.com/office/powerpoint/2010/main" val="3765172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95" t="14510" r="3512" b="7812"/>
          <a:stretch/>
        </p:blipFill>
        <p:spPr>
          <a:xfrm>
            <a:off x="1235891" y="1495696"/>
            <a:ext cx="6633029" cy="3788229"/>
          </a:xfrm>
          <a:prstGeom prst="rect">
            <a:avLst/>
          </a:prstGeom>
          <a:ln w="57150">
            <a:solidFill>
              <a:srgbClr val="00B050"/>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311" t="30899"/>
          <a:stretch/>
        </p:blipFill>
        <p:spPr>
          <a:xfrm>
            <a:off x="1235887" y="1418177"/>
            <a:ext cx="6633029" cy="3788230"/>
          </a:xfrm>
          <a:prstGeom prst="rect">
            <a:avLst/>
          </a:prstGeom>
          <a:ln w="57150">
            <a:solidFill>
              <a:schemeClr val="accent1"/>
            </a:solidFill>
          </a:ln>
        </p:spPr>
      </p:pic>
      <p:sp>
        <p:nvSpPr>
          <p:cNvPr id="8" name="TextBox 7"/>
          <p:cNvSpPr txBox="1"/>
          <p:nvPr/>
        </p:nvSpPr>
        <p:spPr>
          <a:xfrm>
            <a:off x="2427402" y="591615"/>
            <a:ext cx="4250001"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নদী দ্বারা সৃষ্ট ভূমিরুপ। </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2407809" y="5524835"/>
            <a:ext cx="456122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‘ভি’আকৃতির উপত্যকা। </a:t>
            </a:r>
            <a:endParaRPr lang="en-US" sz="4800" dirty="0">
              <a:latin typeface="NikoshBAN" panose="02000000000000000000" pitchFamily="2" charset="0"/>
              <a:cs typeface="NikoshBAN" panose="02000000000000000000" pitchFamily="2" charset="0"/>
            </a:endParaRPr>
          </a:p>
        </p:txBody>
      </p:sp>
      <p:sp>
        <p:nvSpPr>
          <p:cNvPr id="10" name="TextBox 9"/>
          <p:cNvSpPr txBox="1"/>
          <p:nvPr/>
        </p:nvSpPr>
        <p:spPr>
          <a:xfrm>
            <a:off x="2473125" y="5505752"/>
            <a:ext cx="456122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গিরিখাত ও ক্যানিয়ন । </a:t>
            </a:r>
            <a:endParaRPr lang="en-US" sz="4800" dirty="0">
              <a:latin typeface="NikoshBAN" panose="02000000000000000000" pitchFamily="2" charset="0"/>
              <a:cs typeface="NikoshBAN" panose="02000000000000000000" pitchFamily="2" charset="0"/>
            </a:endParaRPr>
          </a:p>
        </p:txBody>
      </p:sp>
      <p:sp>
        <p:nvSpPr>
          <p:cNvPr id="11" name="TextBox 10"/>
          <p:cNvSpPr txBox="1"/>
          <p:nvPr/>
        </p:nvSpPr>
        <p:spPr>
          <a:xfrm>
            <a:off x="3272807" y="5543918"/>
            <a:ext cx="233115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জলপ্রপাত। </a:t>
            </a:r>
            <a:endParaRPr lang="en-US" sz="4800" dirty="0">
              <a:latin typeface="NikoshBAN" panose="02000000000000000000" pitchFamily="2" charset="0"/>
              <a:cs typeface="NikoshBAN" panose="02000000000000000000" pitchFamily="2" charset="0"/>
            </a:endParaRPr>
          </a:p>
        </p:txBody>
      </p:sp>
      <p:sp>
        <p:nvSpPr>
          <p:cNvPr id="12" name="TextBox 11"/>
          <p:cNvSpPr txBox="1"/>
          <p:nvPr/>
        </p:nvSpPr>
        <p:spPr>
          <a:xfrm>
            <a:off x="2473125" y="568097"/>
            <a:ext cx="4789824"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নদীর ক্ষয়জাত ভূমিরুপ।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321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2"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2" nodeType="clickEffect">
                                  <p:stCondLst>
                                    <p:cond delay="0"/>
                                  </p:stCondLst>
                                  <p:childTnLst>
                                    <p:animEffect transition="out" filter="fade">
                                      <p:cBhvr>
                                        <p:cTn id="48" dur="1000"/>
                                        <p:tgtEl>
                                          <p:spTgt spid="10"/>
                                        </p:tgtEl>
                                      </p:cBhvr>
                                    </p:animEffect>
                                    <p:anim calcmode="lin" valueType="num">
                                      <p:cBhvr>
                                        <p:cTn id="49" dur="1000"/>
                                        <p:tgtEl>
                                          <p:spTgt spid="10"/>
                                        </p:tgtEl>
                                        <p:attrNameLst>
                                          <p:attrName>ppt_x</p:attrName>
                                        </p:attrNameLst>
                                      </p:cBhvr>
                                      <p:tavLst>
                                        <p:tav tm="0">
                                          <p:val>
                                            <p:strVal val="ppt_x"/>
                                          </p:val>
                                        </p:tav>
                                        <p:tav tm="100000">
                                          <p:val>
                                            <p:strVal val="ppt_x"/>
                                          </p:val>
                                        </p:tav>
                                      </p:tavLst>
                                    </p:anim>
                                    <p:anim calcmode="lin" valueType="num">
                                      <p:cBhvr>
                                        <p:cTn id="50" dur="1000"/>
                                        <p:tgtEl>
                                          <p:spTgt spid="10"/>
                                        </p:tgtEl>
                                        <p:attrNameLst>
                                          <p:attrName>ppt_y</p:attrName>
                                        </p:attrNameLst>
                                      </p:cBhvr>
                                      <p:tavLst>
                                        <p:tav tm="0">
                                          <p:val>
                                            <p:strVal val="ppt_y"/>
                                          </p:val>
                                        </p:tav>
                                        <p:tav tm="100000">
                                          <p:val>
                                            <p:strVal val="ppt_y+.1"/>
                                          </p:val>
                                        </p:tav>
                                      </p:tavLst>
                                    </p:anim>
                                    <p:set>
                                      <p:cBhvr>
                                        <p:cTn id="51" dur="1" fill="hold">
                                          <p:stCondLst>
                                            <p:cond delay="9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5"/>
                                        </p:tgtEl>
                                      </p:cBhvr>
                                    </p:animEffect>
                                    <p:anim calcmode="lin" valueType="num">
                                      <p:cBhvr>
                                        <p:cTn id="56" dur="1000"/>
                                        <p:tgtEl>
                                          <p:spTgt spid="5"/>
                                        </p:tgtEl>
                                        <p:attrNameLst>
                                          <p:attrName>ppt_x</p:attrName>
                                        </p:attrNameLst>
                                      </p:cBhvr>
                                      <p:tavLst>
                                        <p:tav tm="0">
                                          <p:val>
                                            <p:strVal val="ppt_x"/>
                                          </p:val>
                                        </p:tav>
                                        <p:tav tm="100000">
                                          <p:val>
                                            <p:strVal val="ppt_x"/>
                                          </p:val>
                                        </p:tav>
                                      </p:tavLst>
                                    </p:anim>
                                    <p:anim calcmode="lin" valueType="num">
                                      <p:cBhvr>
                                        <p:cTn id="57" dur="1000"/>
                                        <p:tgtEl>
                                          <p:spTgt spid="5"/>
                                        </p:tgtEl>
                                        <p:attrNameLst>
                                          <p:attrName>ppt_y</p:attrName>
                                        </p:attrNameLst>
                                      </p:cBhvr>
                                      <p:tavLst>
                                        <p:tav tm="0">
                                          <p:val>
                                            <p:strVal val="ppt_y"/>
                                          </p:val>
                                        </p:tav>
                                        <p:tav tm="100000">
                                          <p:val>
                                            <p:strVal val="ppt_y+.1"/>
                                          </p:val>
                                        </p:tav>
                                      </p:tavLst>
                                    </p:anim>
                                    <p:set>
                                      <p:cBhvr>
                                        <p:cTn id="58" dur="1" fill="hold">
                                          <p:stCondLst>
                                            <p:cond delay="999"/>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2"/>
      <p:bldP spid="10" grpId="0"/>
      <p:bldP spid="10" grpId="1"/>
      <p:bldP spid="10" grpId="2"/>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132965" y="1227908"/>
            <a:ext cx="7231105" cy="4323806"/>
          </a:xfrm>
          <a:prstGeom prst="rect">
            <a:avLst/>
          </a:prstGeom>
          <a:ln w="57150">
            <a:solidFill>
              <a:schemeClr val="tx1"/>
            </a:solidFill>
          </a:ln>
        </p:spPr>
      </p:pic>
      <p:sp>
        <p:nvSpPr>
          <p:cNvPr id="7" name="TextBox 6"/>
          <p:cNvSpPr txBox="1"/>
          <p:nvPr/>
        </p:nvSpPr>
        <p:spPr>
          <a:xfrm>
            <a:off x="2433936" y="396912"/>
            <a:ext cx="4972704"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নদীর সঞ্চয়জাত ভূমিরুপ। </a:t>
            </a:r>
            <a:endParaRPr lang="en-US" sz="4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453" b="6796"/>
          <a:stretch/>
        </p:blipFill>
        <p:spPr>
          <a:xfrm>
            <a:off x="1132965" y="1227908"/>
            <a:ext cx="7231106" cy="4323806"/>
          </a:xfrm>
          <a:prstGeom prst="rect">
            <a:avLst/>
          </a:prstGeom>
          <a:ln w="57150">
            <a:solidFill>
              <a:schemeClr val="tx1"/>
            </a:solidFill>
          </a:ln>
        </p:spPr>
      </p:pic>
      <p:sp>
        <p:nvSpPr>
          <p:cNvPr id="8" name="TextBox 7"/>
          <p:cNvSpPr txBox="1"/>
          <p:nvPr/>
        </p:nvSpPr>
        <p:spPr>
          <a:xfrm>
            <a:off x="2433936" y="5765746"/>
            <a:ext cx="2934898"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প্লাবন সমভূমি। </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1775030" y="5730960"/>
            <a:ext cx="5110400"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পলল কোণ ও পলল পাখা। </a:t>
            </a:r>
            <a:endParaRPr lang="en-US" sz="4800" dirty="0">
              <a:latin typeface="NikoshBAN" panose="02000000000000000000" pitchFamily="2" charset="0"/>
              <a:cs typeface="NikoshBAN" panose="02000000000000000000" pitchFamily="2" charset="0"/>
            </a:endParaRPr>
          </a:p>
        </p:txBody>
      </p:sp>
      <p:sp>
        <p:nvSpPr>
          <p:cNvPr id="10" name="TextBox 9"/>
          <p:cNvSpPr txBox="1"/>
          <p:nvPr/>
        </p:nvSpPr>
        <p:spPr>
          <a:xfrm>
            <a:off x="1666918" y="5696174"/>
            <a:ext cx="5110400"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পাদদেশীয় পলল সমভূমি।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4299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
                                        </p:tgtEl>
                                      </p:cBhvr>
                                    </p:animEffect>
                                    <p:anim calcmode="lin" valueType="num">
                                      <p:cBhvr>
                                        <p:cTn id="42" dur="1000"/>
                                        <p:tgtEl>
                                          <p:spTgt spid="5"/>
                                        </p:tgtEl>
                                        <p:attrNameLst>
                                          <p:attrName>ppt_x</p:attrName>
                                        </p:attrNameLst>
                                      </p:cBhvr>
                                      <p:tavLst>
                                        <p:tav tm="0">
                                          <p:val>
                                            <p:strVal val="ppt_x"/>
                                          </p:val>
                                        </p:tav>
                                        <p:tav tm="100000">
                                          <p:val>
                                            <p:strVal val="ppt_x"/>
                                          </p:val>
                                        </p:tav>
                                      </p:tavLst>
                                    </p:anim>
                                    <p:anim calcmode="lin" valueType="num">
                                      <p:cBhvr>
                                        <p:cTn id="43" dur="1000"/>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514" t="11333"/>
          <a:stretch/>
        </p:blipFill>
        <p:spPr>
          <a:xfrm>
            <a:off x="2090057" y="1652451"/>
            <a:ext cx="4924697" cy="3474719"/>
          </a:xfrm>
          <a:prstGeom prst="rect">
            <a:avLst/>
          </a:prstGeom>
        </p:spPr>
      </p:pic>
      <p:sp>
        <p:nvSpPr>
          <p:cNvPr id="4" name="TextBox 3"/>
          <p:cNvSpPr txBox="1"/>
          <p:nvPr/>
        </p:nvSpPr>
        <p:spPr>
          <a:xfrm>
            <a:off x="3247473" y="502167"/>
            <a:ext cx="2609863"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দলগত কাজ। </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1175657" y="5127170"/>
            <a:ext cx="7432765" cy="1569660"/>
          </a:xfrm>
          <a:prstGeom prst="rect">
            <a:avLst/>
          </a:prstGeom>
          <a:noFill/>
        </p:spPr>
        <p:txBody>
          <a:bodyPr wrap="square" rtlCol="0">
            <a:spAutoFit/>
          </a:bodyPr>
          <a:lstStyle/>
          <a:p>
            <a:pPr marL="685800" indent="-685800">
              <a:buFont typeface="Wingdings" panose="05000000000000000000" pitchFamily="2" charset="2"/>
              <a:buChar char="q"/>
            </a:pPr>
            <a:r>
              <a:rPr lang="bn-IN" sz="4800" dirty="0" smtClean="0">
                <a:latin typeface="NikoshBAN" panose="02000000000000000000" pitchFamily="2" charset="0"/>
                <a:cs typeface="NikoshBAN" panose="02000000000000000000" pitchFamily="2" charset="0"/>
              </a:rPr>
              <a:t>‘প্লাবন সমভূমি নদীর সঞ্চয়জাত সমভুমি’ ব্যাখ্যা কর ।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6413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 y="143691"/>
            <a:ext cx="8752113"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37" t="13486" r="7388"/>
          <a:stretch/>
        </p:blipFill>
        <p:spPr>
          <a:xfrm>
            <a:off x="1757680" y="1103085"/>
            <a:ext cx="5839097" cy="3661953"/>
          </a:xfrm>
          <a:prstGeom prst="rect">
            <a:avLst/>
          </a:prstGeom>
          <a:ln w="57150">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53" t="6397" r="4757" b="11664"/>
          <a:stretch/>
        </p:blipFill>
        <p:spPr>
          <a:xfrm>
            <a:off x="1738085" y="1103085"/>
            <a:ext cx="5878286" cy="3513908"/>
          </a:xfrm>
          <a:prstGeom prst="rect">
            <a:avLst/>
          </a:prstGeom>
          <a:ln w="57150">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904" t="22541" r="8736"/>
          <a:stretch/>
        </p:blipFill>
        <p:spPr>
          <a:xfrm>
            <a:off x="1757680" y="1103085"/>
            <a:ext cx="5839097" cy="3661953"/>
          </a:xfrm>
          <a:prstGeom prst="rect">
            <a:avLst/>
          </a:prstGeom>
          <a:ln w="57150">
            <a:solidFill>
              <a:schemeClr val="tx1"/>
            </a:solidFill>
          </a:ln>
        </p:spPr>
      </p:pic>
      <p:sp>
        <p:nvSpPr>
          <p:cNvPr id="7" name="TextBox 6"/>
          <p:cNvSpPr txBox="1"/>
          <p:nvPr/>
        </p:nvSpPr>
        <p:spPr>
          <a:xfrm>
            <a:off x="352696" y="5300522"/>
            <a:ext cx="8765178"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প্রবাহমান দুটি নদীর মধ্যবর্তী ভূমিকে দোয়াব বলে। </a:t>
            </a:r>
            <a:endParaRPr lang="en-US" sz="4400" dirty="0">
              <a:latin typeface="NikoshBAN" panose="02000000000000000000" pitchFamily="2" charset="0"/>
              <a:cs typeface="NikoshBAN" panose="02000000000000000000" pitchFamily="2" charset="0"/>
            </a:endParaRPr>
          </a:p>
        </p:txBody>
      </p:sp>
      <p:sp>
        <p:nvSpPr>
          <p:cNvPr id="8" name="TextBox 7"/>
          <p:cNvSpPr txBox="1"/>
          <p:nvPr/>
        </p:nvSpPr>
        <p:spPr>
          <a:xfrm>
            <a:off x="-8765178" y="5300522"/>
            <a:ext cx="9339944"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দুই বা ততোধিক নদীর মিলনস্থলকে নদীসংগম বলে।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46381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05349" y="574765"/>
            <a:ext cx="1894113"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মুল্যায়ন </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1920242" y="1496985"/>
            <a:ext cx="7458890" cy="4524315"/>
          </a:xfrm>
          <a:prstGeom prst="rect">
            <a:avLst/>
          </a:prstGeom>
          <a:noFill/>
        </p:spPr>
        <p:txBody>
          <a:bodyPr wrap="square" rtlCol="0">
            <a:spAutoFit/>
          </a:bodyPr>
          <a:lstStyle/>
          <a:p>
            <a:pPr marL="685800" indent="-685800">
              <a:buFont typeface="Wingdings" panose="05000000000000000000" pitchFamily="2" charset="2"/>
              <a:buChar char="Ø"/>
            </a:pPr>
            <a:r>
              <a:rPr lang="bn-IN" sz="4800" dirty="0" smtClean="0">
                <a:latin typeface="NikoshBAN" panose="02000000000000000000" pitchFamily="2" charset="0"/>
                <a:cs typeface="NikoshBAN" panose="02000000000000000000" pitchFamily="2" charset="0"/>
              </a:rPr>
              <a:t>দোয়াব কাকে বলে?</a:t>
            </a:r>
          </a:p>
          <a:p>
            <a:pPr marL="685800" indent="-685800">
              <a:buFont typeface="Wingdings" panose="05000000000000000000" pitchFamily="2" charset="2"/>
              <a:buChar char="Ø"/>
            </a:pPr>
            <a:r>
              <a:rPr lang="bn-IN" sz="4800" dirty="0" smtClean="0">
                <a:latin typeface="NikoshBAN" panose="02000000000000000000" pitchFamily="2" charset="0"/>
                <a:cs typeface="NikoshBAN" panose="02000000000000000000" pitchFamily="2" charset="0"/>
              </a:rPr>
              <a:t>নদী উপত্যকা কী? </a:t>
            </a:r>
          </a:p>
          <a:p>
            <a:pPr marL="685800" indent="-685800">
              <a:buFont typeface="Wingdings" panose="05000000000000000000" pitchFamily="2" charset="2"/>
              <a:buChar char="Ø"/>
            </a:pPr>
            <a:r>
              <a:rPr lang="bn-IN" sz="4800" dirty="0" smtClean="0">
                <a:latin typeface="NikoshBAN" panose="02000000000000000000" pitchFamily="2" charset="0"/>
                <a:cs typeface="NikoshBAN" panose="02000000000000000000" pitchFamily="2" charset="0"/>
              </a:rPr>
              <a:t>খাঁড়ি কাকে বলে?</a:t>
            </a:r>
          </a:p>
          <a:p>
            <a:pPr marL="685800" indent="-685800">
              <a:buFont typeface="Wingdings" panose="05000000000000000000" pitchFamily="2" charset="2"/>
              <a:buChar char="Ø"/>
            </a:pPr>
            <a:r>
              <a:rPr lang="bn-IN" sz="4800" dirty="0" smtClean="0">
                <a:latin typeface="NikoshBAN" panose="02000000000000000000" pitchFamily="2" charset="0"/>
                <a:cs typeface="NikoshBAN" panose="02000000000000000000" pitchFamily="2" charset="0"/>
              </a:rPr>
              <a:t>শাখানদী বলতে কী বুঝ?</a:t>
            </a:r>
          </a:p>
          <a:p>
            <a:pPr marL="685800" indent="-685800">
              <a:buFont typeface="Wingdings" panose="05000000000000000000" pitchFamily="2" charset="2"/>
              <a:buChar char="Ø"/>
            </a:pPr>
            <a:r>
              <a:rPr lang="bn-IN" sz="4800" dirty="0" smtClean="0">
                <a:latin typeface="NikoshBAN" panose="02000000000000000000" pitchFamily="2" charset="0"/>
                <a:cs typeface="NikoshBAN" panose="02000000000000000000" pitchFamily="2" charset="0"/>
              </a:rPr>
              <a:t>জলপ্রপাত কী? </a:t>
            </a:r>
          </a:p>
          <a:p>
            <a:pPr marL="685800" indent="-685800">
              <a:buFont typeface="Wingdings" panose="05000000000000000000" pitchFamily="2" charset="2"/>
              <a:buChar char="Ø"/>
            </a:pP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4441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8" fill="hold" grpId="0" nodeType="afterEffect">
                                  <p:stCondLst>
                                    <p:cond delay="3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500"/>
                            </p:stCondLst>
                            <p:childTnLst>
                              <p:par>
                                <p:cTn id="15" presetID="2" presetClass="entr" presetSubtype="8" fill="hold" grpId="0" nodeType="afterEffect">
                                  <p:stCondLst>
                                    <p:cond delay="3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0500"/>
                            </p:stCondLst>
                            <p:childTnLst>
                              <p:par>
                                <p:cTn id="20" presetID="2" presetClass="entr" presetSubtype="8" fill="hold" grpId="0" nodeType="afterEffect">
                                  <p:stCondLst>
                                    <p:cond delay="3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4500"/>
                            </p:stCondLst>
                            <p:childTnLst>
                              <p:par>
                                <p:cTn id="25" presetID="2" presetClass="entr" presetSubtype="8" fill="hold" grpId="0" nodeType="after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dvAuto="5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p:cNvSpPr>
            <a:spLocks noGrp="1"/>
          </p:cNvSpPr>
          <p:nvPr>
            <p:ph type="dt" sz="half" idx="10"/>
          </p:nvPr>
        </p:nvSpPr>
        <p:spPr>
          <a:xfrm>
            <a:off x="457200" y="6356350"/>
            <a:ext cx="2133600" cy="365125"/>
          </a:xfrm>
        </p:spPr>
        <p:txBody>
          <a:bodyPr/>
          <a:lstStyle/>
          <a:p>
            <a:fld id="{7FA8BD2C-C2E4-4668-8B42-EA1F10405E2E}" type="datetime1">
              <a:rPr lang="en-US" smtClean="0">
                <a:solidFill>
                  <a:prstClr val="black"/>
                </a:solidFill>
              </a:rPr>
              <a:t>21-Jul-20</a:t>
            </a:fld>
            <a:endParaRPr lang="en-US">
              <a:solidFill>
                <a:prstClr val="black"/>
              </a:solidFill>
            </a:endParaRPr>
          </a:p>
        </p:txBody>
      </p:sp>
      <p:sp>
        <p:nvSpPr>
          <p:cNvPr id="5" name="Slide Number Placeholder 3"/>
          <p:cNvSpPr>
            <a:spLocks noGrp="1"/>
          </p:cNvSpPr>
          <p:nvPr>
            <p:ph type="sldNum" sz="quarter" idx="12"/>
          </p:nvPr>
        </p:nvSpPr>
        <p:spPr>
          <a:xfrm>
            <a:off x="6553200" y="6356350"/>
            <a:ext cx="2133600" cy="365125"/>
          </a:xfrm>
        </p:spPr>
        <p:txBody>
          <a:bodyPr/>
          <a:lstStyle/>
          <a:p>
            <a:fld id="{736A8AD8-4BFF-46AD-B9D4-AD78E96639EF}" type="slidenum">
              <a:rPr lang="en-US" smtClean="0">
                <a:solidFill>
                  <a:prstClr val="black"/>
                </a:solidFill>
              </a:rPr>
              <a:pPr/>
              <a:t>18</a:t>
            </a:fld>
            <a:endParaRPr lang="en-US">
              <a:solidFill>
                <a:prstClr val="black"/>
              </a:solidFill>
            </a:endParaRPr>
          </a:p>
        </p:txBody>
      </p:sp>
      <p:sp>
        <p:nvSpPr>
          <p:cNvPr id="9" name="TextBox 8"/>
          <p:cNvSpPr txBox="1"/>
          <p:nvPr/>
        </p:nvSpPr>
        <p:spPr>
          <a:xfrm>
            <a:off x="978290" y="5283073"/>
            <a:ext cx="7480629" cy="707886"/>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dirty="0" err="1" smtClean="0">
                <a:solidFill>
                  <a:prstClr val="black"/>
                </a:solidFill>
                <a:latin typeface="NikoshBAN" panose="02000000000000000000" pitchFamily="2" charset="0"/>
                <a:cs typeface="NikoshBAN" panose="02000000000000000000" pitchFamily="2" charset="0"/>
              </a:rPr>
              <a:t>মহাবিশ্বের</a:t>
            </a:r>
            <a:r>
              <a:rPr lang="en-US" sz="4000" dirty="0" smtClean="0">
                <a:solidFill>
                  <a:prstClr val="black"/>
                </a:solidFill>
                <a:latin typeface="NikoshBAN" panose="02000000000000000000" pitchFamily="2" charset="0"/>
                <a:cs typeface="NikoshBAN" panose="02000000000000000000" pitchFamily="2" charset="0"/>
              </a:rPr>
              <a:t> </a:t>
            </a:r>
            <a:r>
              <a:rPr lang="bn-BD" sz="4000" dirty="0" smtClean="0">
                <a:solidFill>
                  <a:prstClr val="black"/>
                </a:solidFill>
                <a:latin typeface="NikoshBAN" panose="02000000000000000000" pitchFamily="2" charset="0"/>
                <a:cs typeface="NikoshBAN" panose="02000000000000000000" pitchFamily="2" charset="0"/>
              </a:rPr>
              <a:t>উৎপত্তি হয় কি ভাবে লিখে আনবে ? </a:t>
            </a:r>
            <a:endParaRPr lang="en-US" sz="4000" dirty="0">
              <a:solidFill>
                <a:prstClr val="black"/>
              </a:solidFill>
              <a:latin typeface="NikoshBAN" panose="02000000000000000000" pitchFamily="2" charset="0"/>
              <a:cs typeface="NikoshBAN" panose="02000000000000000000" pitchFamily="2" charset="0"/>
            </a:endParaRPr>
          </a:p>
        </p:txBody>
      </p:sp>
      <p:sp>
        <p:nvSpPr>
          <p:cNvPr id="10" name="Slide Number Placeholder 2"/>
          <p:cNvSpPr txBox="1">
            <a:spLocks/>
          </p:cNvSpPr>
          <p:nvPr/>
        </p:nvSpPr>
        <p:spPr>
          <a:xfrm>
            <a:off x="6553200" y="635635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
        <p:nvSpPr>
          <p:cNvPr id="11" name="Date Placeholder 5"/>
          <p:cNvSpPr txBox="1">
            <a:spLocks/>
          </p:cNvSpPr>
          <p:nvPr/>
        </p:nvSpPr>
        <p:spPr>
          <a:xfrm>
            <a:off x="457200" y="635635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EF2FD4-DA8F-4821-97E7-A8E574CA8133}" type="datetime1">
              <a:rPr lang="en-US" smtClean="0">
                <a:solidFill>
                  <a:prstClr val="black">
                    <a:tint val="75000"/>
                  </a:prstClr>
                </a:solidFill>
              </a:rPr>
              <a:pPr/>
              <a:t>21-Jul-20</a:t>
            </a:fld>
            <a:endParaRPr lang="en-US">
              <a:solidFill>
                <a:prstClr val="black">
                  <a:tint val="75000"/>
                </a:prstClr>
              </a:solidFill>
            </a:endParaRPr>
          </a:p>
        </p:txBody>
      </p:sp>
      <p:grpSp>
        <p:nvGrpSpPr>
          <p:cNvPr id="14" name="Group 13"/>
          <p:cNvGrpSpPr/>
          <p:nvPr/>
        </p:nvGrpSpPr>
        <p:grpSpPr>
          <a:xfrm>
            <a:off x="881112" y="444137"/>
            <a:ext cx="7290334" cy="4543176"/>
            <a:chOff x="1667243" y="1395735"/>
            <a:chExt cx="6480720" cy="5976664"/>
          </a:xfrm>
        </p:grpSpPr>
        <p:sp>
          <p:nvSpPr>
            <p:cNvPr id="16" name="Isosceles Triangle 15"/>
            <p:cNvSpPr/>
            <p:nvPr/>
          </p:nvSpPr>
          <p:spPr>
            <a:xfrm>
              <a:off x="1667243" y="1395735"/>
              <a:ext cx="6480720" cy="2664296"/>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17" name="Rectangle 16"/>
            <p:cNvSpPr/>
            <p:nvPr/>
          </p:nvSpPr>
          <p:spPr>
            <a:xfrm>
              <a:off x="1956991" y="4060031"/>
              <a:ext cx="5904656" cy="33123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18" name="Rectangle 17"/>
            <p:cNvSpPr/>
            <p:nvPr/>
          </p:nvSpPr>
          <p:spPr>
            <a:xfrm>
              <a:off x="4477271" y="6024100"/>
              <a:ext cx="432048" cy="1348299"/>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19" name="Rectangle 18"/>
            <p:cNvSpPr/>
            <p:nvPr/>
          </p:nvSpPr>
          <p:spPr>
            <a:xfrm>
              <a:off x="4909319" y="6024100"/>
              <a:ext cx="432048" cy="1348299"/>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15" name="Rectangle 14"/>
            <p:cNvSpPr/>
            <p:nvPr/>
          </p:nvSpPr>
          <p:spPr>
            <a:xfrm>
              <a:off x="2595666" y="4596694"/>
              <a:ext cx="275289" cy="77397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Rectangle 19"/>
            <p:cNvSpPr/>
            <p:nvPr/>
          </p:nvSpPr>
          <p:spPr>
            <a:xfrm>
              <a:off x="2870955" y="4596691"/>
              <a:ext cx="275289" cy="77397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8" name="Rectangle 27"/>
            <p:cNvSpPr/>
            <p:nvPr/>
          </p:nvSpPr>
          <p:spPr>
            <a:xfrm>
              <a:off x="6353857" y="4596691"/>
              <a:ext cx="275289" cy="77397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9" name="Rectangle 28"/>
            <p:cNvSpPr/>
            <p:nvPr/>
          </p:nvSpPr>
          <p:spPr>
            <a:xfrm>
              <a:off x="6631996" y="4596689"/>
              <a:ext cx="275289" cy="77397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grpSp>
      <p:sp>
        <p:nvSpPr>
          <p:cNvPr id="7" name="Rounded Rectangle 6"/>
          <p:cNvSpPr/>
          <p:nvPr/>
        </p:nvSpPr>
        <p:spPr>
          <a:xfrm>
            <a:off x="2870602" y="1561514"/>
            <a:ext cx="3592287" cy="783160"/>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wrap="square" lIns="91410" tIns="45705" rIns="91410" bIns="45705">
            <a:spAutoFit/>
          </a:bodyPr>
          <a:lstStyle/>
          <a:p>
            <a:pPr algn="ctr"/>
            <a:r>
              <a:rPr lang="bn-BD" sz="40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বাড়ির কাজ</a:t>
            </a:r>
            <a:endParaRPr lang="en-US" sz="40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1853780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50" t="11233" r="3393"/>
          <a:stretch/>
        </p:blipFill>
        <p:spPr>
          <a:xfrm>
            <a:off x="1188720" y="1606731"/>
            <a:ext cx="6792686" cy="4258492"/>
          </a:xfrm>
          <a:prstGeom prst="rect">
            <a:avLst/>
          </a:prstGeom>
        </p:spPr>
      </p:pic>
      <p:sp>
        <p:nvSpPr>
          <p:cNvPr id="3" name="TextBox 2"/>
          <p:cNvSpPr txBox="1"/>
          <p:nvPr/>
        </p:nvSpPr>
        <p:spPr>
          <a:xfrm>
            <a:off x="2880360" y="479307"/>
            <a:ext cx="340940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ধন্যবাদ সবাইকে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3606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918" y="134470"/>
            <a:ext cx="8861611" cy="6475335"/>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43" t="1600" r="3329" b="8800"/>
          <a:stretch/>
        </p:blipFill>
        <p:spPr>
          <a:xfrm>
            <a:off x="248194" y="203039"/>
            <a:ext cx="8647611" cy="6361611"/>
          </a:xfrm>
          <a:prstGeom prst="rect">
            <a:avLst/>
          </a:prstGeom>
        </p:spPr>
      </p:pic>
      <p:sp>
        <p:nvSpPr>
          <p:cNvPr id="9" name="Wave 8"/>
          <p:cNvSpPr/>
          <p:nvPr/>
        </p:nvSpPr>
        <p:spPr>
          <a:xfrm>
            <a:off x="1343866" y="2645727"/>
            <a:ext cx="7217034" cy="1504502"/>
          </a:xfrm>
          <a:prstGeom prst="wave">
            <a:avLst>
              <a:gd name="adj1" fmla="val 20000"/>
              <a:gd name="adj2" fmla="val -5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r>
              <a:rPr lang="bn-IN" sz="4800" dirty="0" smtClean="0">
                <a:solidFill>
                  <a:schemeClr val="bg1"/>
                </a:solidFill>
                <a:latin typeface="NikoshBAN" panose="02000000000000000000" pitchFamily="2" charset="0"/>
                <a:cs typeface="NikoshBAN" panose="02000000000000000000" pitchFamily="2" charset="0"/>
              </a:rPr>
              <a:t>তোমাদের সবাইকে জানাই শুভেচ্ছা। </a:t>
            </a:r>
            <a:endParaRPr lang="en-US" sz="4800" dirty="0">
              <a:solidFill>
                <a:schemeClr val="bg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6482" y="-632955"/>
            <a:ext cx="4402183" cy="4402183"/>
          </a:xfrm>
          <a:prstGeom prst="rect">
            <a:avLst/>
          </a:prstGeom>
        </p:spPr>
      </p:pic>
    </p:spTree>
    <p:extLst>
      <p:ext uri="{BB962C8B-B14F-4D97-AF65-F5344CB8AC3E}">
        <p14:creationId xmlns:p14="http://schemas.microsoft.com/office/powerpoint/2010/main" val="201365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তোমাদের সবাইকে জানাই শুভেচ্ছা.wav"/>
                                        </p:tgtEl>
                                      </p:cMediaNode>
                                    </p:audio>
                                  </p:sub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750" fill="hold"/>
                                        <p:tgtEl>
                                          <p:spTgt spid="10"/>
                                        </p:tgtEl>
                                        <p:attrNameLst>
                                          <p:attrName>ppt_x</p:attrName>
                                        </p:attrNameLst>
                                      </p:cBhvr>
                                      <p:tavLst>
                                        <p:tav tm="0">
                                          <p:val>
                                            <p:strVal val="0-#ppt_w/2"/>
                                          </p:val>
                                        </p:tav>
                                        <p:tav tm="100000">
                                          <p:val>
                                            <p:strVal val="#ppt_x"/>
                                          </p:val>
                                        </p:tav>
                                      </p:tavLst>
                                    </p:anim>
                                    <p:anim calcmode="lin" valueType="num">
                                      <p:cBhvr additive="base">
                                        <p:cTn id="12" dur="1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902" y="116360"/>
            <a:ext cx="8761795" cy="6510218"/>
          </a:xfrm>
          <a:prstGeom prst="rect">
            <a:avLst/>
          </a:prstGeom>
          <a:noFill/>
          <a:ln w="177800" cmpd="tri">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ctr"/>
            <a:endParaRPr lang="en-US" sz="1014"/>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719" y="710631"/>
            <a:ext cx="1417444" cy="1783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466000" y="3668939"/>
            <a:ext cx="4531910" cy="2079865"/>
          </a:xfrm>
          <a:prstGeom prst="rect">
            <a:avLst/>
          </a:prstGeom>
        </p:spPr>
        <p:txBody>
          <a:bodyPr wrap="square">
            <a:spAutoFit/>
          </a:bodyPr>
          <a:lstStyle/>
          <a:p>
            <a:r>
              <a:rPr lang="bn-BD" sz="3304" dirty="0">
                <a:latin typeface="NikoshBAN" panose="02000000000000000000" pitchFamily="2" charset="0"/>
                <a:cs typeface="NikoshBAN" panose="02000000000000000000" pitchFamily="2" charset="0"/>
              </a:rPr>
              <a:t>শ্রেণি – ৯ম</a:t>
            </a:r>
          </a:p>
          <a:p>
            <a:r>
              <a:rPr lang="bn-BD" sz="3304" dirty="0">
                <a:latin typeface="NikoshBAN" panose="02000000000000000000" pitchFamily="2" charset="0"/>
                <a:cs typeface="NikoshBAN" panose="02000000000000000000" pitchFamily="2" charset="0"/>
              </a:rPr>
              <a:t>বিষয়</a:t>
            </a:r>
            <a:r>
              <a:rPr lang="en-US" sz="3304" dirty="0">
                <a:latin typeface="NikoshBAN" panose="02000000000000000000" pitchFamily="2" charset="0"/>
                <a:cs typeface="NikoshBAN" panose="02000000000000000000" pitchFamily="2" charset="0"/>
              </a:rPr>
              <a:t> -</a:t>
            </a:r>
            <a:r>
              <a:rPr lang="bn-BD" sz="3304" dirty="0">
                <a:latin typeface="NikoshBAN" panose="02000000000000000000" pitchFamily="2" charset="0"/>
                <a:cs typeface="NikoshBAN" panose="02000000000000000000" pitchFamily="2" charset="0"/>
              </a:rPr>
              <a:t> ভূগোল ও পরিবেশ</a:t>
            </a:r>
          </a:p>
          <a:p>
            <a:r>
              <a:rPr lang="bn-BD" sz="3304" dirty="0">
                <a:latin typeface="NikoshBAN" panose="02000000000000000000" pitchFamily="2" charset="0"/>
                <a:cs typeface="NikoshBAN" panose="02000000000000000000" pitchFamily="2" charset="0"/>
              </a:rPr>
              <a:t>অধ্যায় – </a:t>
            </a:r>
            <a:r>
              <a:rPr lang="bn-IN" sz="3304" dirty="0" smtClean="0">
                <a:latin typeface="NikoshBAN" panose="02000000000000000000" pitchFamily="2" charset="0"/>
                <a:cs typeface="NikoshBAN" panose="02000000000000000000" pitchFamily="2" charset="0"/>
              </a:rPr>
              <a:t>চতুর্থ  </a:t>
            </a:r>
            <a:endParaRPr lang="bn-BD" sz="3304" dirty="0">
              <a:latin typeface="NikoshBAN" panose="02000000000000000000" pitchFamily="2" charset="0"/>
              <a:cs typeface="NikoshBAN" panose="02000000000000000000" pitchFamily="2" charset="0"/>
            </a:endParaRPr>
          </a:p>
          <a:p>
            <a:r>
              <a:rPr lang="bn-BD" sz="3003" dirty="0">
                <a:latin typeface="NikoshBAN" panose="02000000000000000000" pitchFamily="2" charset="0"/>
                <a:cs typeface="NikoshBAN" panose="02000000000000000000" pitchFamily="2" charset="0"/>
              </a:rPr>
              <a:t>পাঠ – </a:t>
            </a:r>
            <a:r>
              <a:rPr lang="en-US" sz="3003" dirty="0">
                <a:latin typeface="NikoshBAN" panose="02000000000000000000" pitchFamily="2" charset="0"/>
                <a:cs typeface="NikoshBAN" panose="02000000000000000000" pitchFamily="2" charset="0"/>
              </a:rPr>
              <a:t> </a:t>
            </a:r>
            <a:r>
              <a:rPr lang="bn-IN" sz="3003" dirty="0" smtClean="0">
                <a:latin typeface="NikoshBAN" panose="02000000000000000000" pitchFamily="2" charset="0"/>
                <a:cs typeface="NikoshBAN" panose="02000000000000000000" pitchFamily="2" charset="0"/>
              </a:rPr>
              <a:t>নদী </a:t>
            </a:r>
            <a:r>
              <a:rPr lang="bn-IN" sz="3003" dirty="0" smtClean="0">
                <a:latin typeface="NikoshBAN" panose="02000000000000000000" pitchFamily="2" charset="0"/>
                <a:cs typeface="NikoshBAN" panose="02000000000000000000" pitchFamily="2" charset="0"/>
              </a:rPr>
              <a:t> </a:t>
            </a:r>
            <a:endParaRPr lang="bn-BD" sz="3304"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4627"/>
          <a:stretch/>
        </p:blipFill>
        <p:spPr>
          <a:xfrm>
            <a:off x="5296547" y="274153"/>
            <a:ext cx="2797602" cy="2955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39115" y="3371468"/>
            <a:ext cx="4505115" cy="2957541"/>
          </a:xfrm>
          <a:prstGeom prst="rect">
            <a:avLst/>
          </a:prstGeom>
        </p:spPr>
        <p:txBody>
          <a:bodyPr wrap="square">
            <a:spAutoFit/>
          </a:bodyPr>
          <a:lstStyle/>
          <a:p>
            <a:pPr algn="ctr"/>
            <a:r>
              <a:rPr lang="bn-BD" sz="3003" dirty="0">
                <a:latin typeface="NikoshBAN" panose="02000000000000000000" pitchFamily="2" charset="0"/>
                <a:cs typeface="NikoshBAN" panose="02000000000000000000" pitchFamily="2" charset="0"/>
              </a:rPr>
              <a:t>সুলতান</a:t>
            </a:r>
            <a:r>
              <a:rPr lang="en-US" sz="3003" dirty="0">
                <a:latin typeface="NikoshBAN" panose="02000000000000000000" pitchFamily="2" charset="0"/>
                <a:cs typeface="NikoshBAN" panose="02000000000000000000" pitchFamily="2" charset="0"/>
              </a:rPr>
              <a:t> </a:t>
            </a:r>
            <a:r>
              <a:rPr lang="bn-BD" sz="3003" dirty="0">
                <a:latin typeface="NikoshBAN" panose="02000000000000000000" pitchFamily="2" charset="0"/>
                <a:cs typeface="NikoshBAN" panose="02000000000000000000" pitchFamily="2" charset="0"/>
              </a:rPr>
              <a:t>মাহমুদ</a:t>
            </a:r>
          </a:p>
          <a:p>
            <a:pPr algn="ctr"/>
            <a:r>
              <a:rPr lang="bn-BD" sz="3003" dirty="0">
                <a:latin typeface="NikoshBAN" panose="02000000000000000000" pitchFamily="2" charset="0"/>
                <a:cs typeface="NikoshBAN" panose="02000000000000000000" pitchFamily="2" charset="0"/>
              </a:rPr>
              <a:t>সহকারী শিক্ষক</a:t>
            </a:r>
          </a:p>
          <a:p>
            <a:pPr algn="ctr"/>
            <a:r>
              <a:rPr lang="bn-BD" sz="3003" dirty="0">
                <a:latin typeface="NikoshBAN" panose="02000000000000000000" pitchFamily="2" charset="0"/>
                <a:cs typeface="NikoshBAN" panose="02000000000000000000" pitchFamily="2" charset="0"/>
              </a:rPr>
              <a:t>প্রতাপ মহিউদ্দিন মেমোরিয়াল</a:t>
            </a:r>
            <a:endParaRPr lang="en-US" sz="3003" dirty="0">
              <a:latin typeface="NikoshBAN" panose="02000000000000000000" pitchFamily="2" charset="0"/>
              <a:cs typeface="NikoshBAN" panose="02000000000000000000" pitchFamily="2" charset="0"/>
            </a:endParaRPr>
          </a:p>
          <a:p>
            <a:pPr algn="ctr"/>
            <a:r>
              <a:rPr lang="bn-BD" sz="3003" dirty="0">
                <a:latin typeface="NikoshBAN" panose="02000000000000000000" pitchFamily="2" charset="0"/>
                <a:cs typeface="NikoshBAN" panose="02000000000000000000" pitchFamily="2" charset="0"/>
              </a:rPr>
              <a:t> উচ্চ বিদ্যালয় </a:t>
            </a:r>
          </a:p>
          <a:p>
            <a:pPr algn="ctr"/>
            <a:r>
              <a:rPr lang="bn-BD" sz="3003" dirty="0">
                <a:latin typeface="NikoshBAN" panose="02000000000000000000" pitchFamily="2" charset="0"/>
                <a:cs typeface="NikoshBAN" panose="02000000000000000000" pitchFamily="2" charset="0"/>
              </a:rPr>
              <a:t>উল্লাপাড়া ,সিরাজগঞ্জ। </a:t>
            </a:r>
          </a:p>
          <a:p>
            <a:pPr algn="ctr"/>
            <a:r>
              <a:rPr lang="bn-BD" sz="2102" dirty="0">
                <a:latin typeface="NikoshBAN" panose="02000000000000000000" pitchFamily="2" charset="0"/>
                <a:cs typeface="NikoshBAN" panose="02000000000000000000" pitchFamily="2" charset="0"/>
              </a:rPr>
              <a:t>মোবাইল নং- ০১৭৩৩১১৩৯৫৭</a:t>
            </a:r>
          </a:p>
          <a:p>
            <a:pPr algn="ctr"/>
            <a:r>
              <a:rPr lang="en-US" sz="1502" dirty="0">
                <a:latin typeface="NikoshBAN" panose="02000000000000000000" pitchFamily="2" charset="0"/>
                <a:cs typeface="NikoshBAN" panose="02000000000000000000" pitchFamily="2" charset="0"/>
              </a:rPr>
              <a:t>Email- </a:t>
            </a:r>
            <a:r>
              <a:rPr lang="en-US" sz="1502" dirty="0">
                <a:latin typeface="NikoshBAN" panose="02000000000000000000" pitchFamily="2" charset="0"/>
                <a:cs typeface="NikoshBAN" panose="02000000000000000000" pitchFamily="2" charset="0"/>
                <a:hlinkClick r:id="rId4"/>
              </a:rPr>
              <a:t>sm</a:t>
            </a:r>
            <a:r>
              <a:rPr lang="en-US" sz="1502" dirty="0">
                <a:cs typeface="NikoshBAN" panose="02000000000000000000" pitchFamily="2" charset="0"/>
                <a:hlinkClick r:id="rId4"/>
              </a:rPr>
              <a:t>350950</a:t>
            </a:r>
            <a:r>
              <a:rPr lang="en-US" sz="1502" dirty="0">
                <a:latin typeface="NikoshBAN" panose="02000000000000000000" pitchFamily="2" charset="0"/>
                <a:cs typeface="NikoshBAN" panose="02000000000000000000" pitchFamily="2" charset="0"/>
                <a:hlinkClick r:id="rId4"/>
              </a:rPr>
              <a:t>@gmail.com</a:t>
            </a:r>
            <a:r>
              <a:rPr lang="en-US" sz="1502" dirty="0">
                <a:latin typeface="NikoshBAN" panose="02000000000000000000" pitchFamily="2" charset="0"/>
                <a:cs typeface="NikoshBAN" panose="02000000000000000000" pitchFamily="2" charset="0"/>
              </a:rPr>
              <a:t> </a:t>
            </a:r>
          </a:p>
        </p:txBody>
      </p:sp>
      <p:sp>
        <p:nvSpPr>
          <p:cNvPr id="8" name="Rectangle 7"/>
          <p:cNvSpPr/>
          <p:nvPr/>
        </p:nvSpPr>
        <p:spPr>
          <a:xfrm flipH="1">
            <a:off x="4229656" y="116360"/>
            <a:ext cx="34325" cy="6510218"/>
          </a:xfrm>
          <a:prstGeom prst="rect">
            <a:avLst/>
          </a:prstGeom>
          <a:noFill/>
          <a:ln w="107950"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62713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8258" y="185393"/>
            <a:ext cx="8713695" cy="6470902"/>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84" t="11970" r="5723" b="13145"/>
          <a:stretch/>
        </p:blipFill>
        <p:spPr>
          <a:xfrm>
            <a:off x="875212" y="1201783"/>
            <a:ext cx="7393576" cy="5003074"/>
          </a:xfrm>
          <a:prstGeom prst="rect">
            <a:avLst/>
          </a:prstGeom>
        </p:spPr>
      </p:pic>
      <p:sp>
        <p:nvSpPr>
          <p:cNvPr id="3" name="TextBox 2"/>
          <p:cNvSpPr txBox="1"/>
          <p:nvPr/>
        </p:nvSpPr>
        <p:spPr>
          <a:xfrm>
            <a:off x="1770017" y="278090"/>
            <a:ext cx="5603965"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চিত্রটি দেখ এবং বল।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4352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5494" y="244174"/>
            <a:ext cx="8619565" cy="6369649"/>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809" t="10254" b="7714"/>
          <a:stretch/>
        </p:blipFill>
        <p:spPr>
          <a:xfrm>
            <a:off x="1479368" y="1319348"/>
            <a:ext cx="6185263" cy="4219304"/>
          </a:xfrm>
          <a:prstGeom prst="rect">
            <a:avLst/>
          </a:prstGeom>
          <a:ln w="57150">
            <a:solidFill>
              <a:srgbClr val="FFFF00"/>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20" t="10834" r="6876" b="6271"/>
          <a:stretch/>
        </p:blipFill>
        <p:spPr>
          <a:xfrm>
            <a:off x="1479367" y="1319347"/>
            <a:ext cx="6185264" cy="4219304"/>
          </a:xfrm>
          <a:prstGeom prst="rect">
            <a:avLst/>
          </a:prstGeom>
          <a:ln w="57150">
            <a:solidFill>
              <a:srgbClr val="FFFF00"/>
            </a:solidFill>
          </a:ln>
        </p:spPr>
      </p:pic>
      <p:sp>
        <p:nvSpPr>
          <p:cNvPr id="7" name="TextBox 6"/>
          <p:cNvSpPr txBox="1"/>
          <p:nvPr/>
        </p:nvSpPr>
        <p:spPr>
          <a:xfrm>
            <a:off x="3431822" y="5658648"/>
            <a:ext cx="1998134" cy="83099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p:spPr>
        <p:txBody>
          <a:bodyPr wrap="square" rtlCol="0">
            <a:spAutoFit/>
          </a:bodyPr>
          <a:lstStyle/>
          <a:p>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নদী । </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2978330" y="357065"/>
            <a:ext cx="3187338" cy="830997"/>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spPr>
        <p:txBody>
          <a:bodyPr wrap="square" rtlCol="0">
            <a:spAutoFit/>
          </a:bodyPr>
          <a:lstStyle/>
          <a:p>
            <a:r>
              <a:rPr lang="bn-IN" sz="4800" dirty="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আজকের পাঠ।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9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750" fill="hold"/>
                                        <p:tgtEl>
                                          <p:spTgt spid="7"/>
                                        </p:tgtEl>
                                        <p:attrNameLst>
                                          <p:attrName>ppt_x</p:attrName>
                                        </p:attrNameLst>
                                      </p:cBhvr>
                                      <p:tavLst>
                                        <p:tav tm="0">
                                          <p:val>
                                            <p:strVal val="0-#ppt_w/2"/>
                                          </p:val>
                                        </p:tav>
                                        <p:tav tm="100000">
                                          <p:val>
                                            <p:strVal val="#ppt_x"/>
                                          </p:val>
                                        </p:tav>
                                      </p:tavLst>
                                    </p:anim>
                                    <p:anim calcmode="lin" valueType="num">
                                      <p:cBhvr additive="base">
                                        <p:cTn id="20" dur="1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Callout 2"/>
          <p:cNvSpPr/>
          <p:nvPr/>
        </p:nvSpPr>
        <p:spPr>
          <a:xfrm>
            <a:off x="1948849" y="474039"/>
            <a:ext cx="6294783" cy="1247186"/>
          </a:xfrm>
          <a:prstGeom prst="wedgeEllipseCallout">
            <a:avLst>
              <a:gd name="adj1" fmla="val -49249"/>
              <a:gd name="adj2" fmla="val 119280"/>
            </a:avLst>
          </a:prstGeom>
          <a:solidFill>
            <a:schemeClr val="bg1"/>
          </a:solidFill>
          <a:ln w="130175" cmpd="tri">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anose="02000000000000000000" pitchFamily="2" charset="0"/>
                <a:cs typeface="NikoshBAN" panose="02000000000000000000" pitchFamily="2" charset="0"/>
              </a:rPr>
              <a:t>পাঠ শেষে শিক্ষার্থীরা...</a:t>
            </a:r>
            <a:endParaRPr lang="en-US" sz="4800" dirty="0">
              <a:solidFill>
                <a:schemeClr val="tx1"/>
              </a:solidFill>
              <a:latin typeface="NikoshBAN" panose="02000000000000000000" pitchFamily="2" charset="0"/>
              <a:cs typeface="NikoshBAN" panose="02000000000000000000" pitchFamily="2" charset="0"/>
            </a:endParaRPr>
          </a:p>
        </p:txBody>
      </p:sp>
      <p:graphicFrame>
        <p:nvGraphicFramePr>
          <p:cNvPr id="7" name="Diagram 6"/>
          <p:cNvGraphicFramePr/>
          <p:nvPr>
            <p:extLst>
              <p:ext uri="{D42A27DB-BD31-4B8C-83A1-F6EECF244321}">
                <p14:modId xmlns:p14="http://schemas.microsoft.com/office/powerpoint/2010/main" val="3256668689"/>
              </p:ext>
            </p:extLst>
          </p:nvPr>
        </p:nvGraphicFramePr>
        <p:xfrm>
          <a:off x="-384314" y="3000513"/>
          <a:ext cx="9124902" cy="3292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781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0DE8AEBE-C13D-4622-A658-FB31DBA3B3E4}"/>
                                            </p:graphicEl>
                                          </p:spTgt>
                                        </p:tgtEl>
                                        <p:attrNameLst>
                                          <p:attrName>style.visibility</p:attrName>
                                        </p:attrNameLst>
                                      </p:cBhvr>
                                      <p:to>
                                        <p:strVal val="visible"/>
                                      </p:to>
                                    </p:set>
                                    <p:anim calcmode="lin" valueType="num">
                                      <p:cBhvr additive="base">
                                        <p:cTn id="7" dur="1000" fill="hold"/>
                                        <p:tgtEl>
                                          <p:spTgt spid="7">
                                            <p:graphicEl>
                                              <a:dgm id="{0DE8AEBE-C13D-4622-A658-FB31DBA3B3E4}"/>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graphicEl>
                                              <a:dgm id="{0DE8AEBE-C13D-4622-A658-FB31DBA3B3E4}"/>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graphicEl>
                                              <a:dgm id="{7E694395-2338-40E0-BF38-8F0C19E1E734}"/>
                                            </p:graphicEl>
                                          </p:spTgt>
                                        </p:tgtEl>
                                        <p:attrNameLst>
                                          <p:attrName>style.visibility</p:attrName>
                                        </p:attrNameLst>
                                      </p:cBhvr>
                                      <p:to>
                                        <p:strVal val="visible"/>
                                      </p:to>
                                    </p:set>
                                    <p:anim calcmode="lin" valueType="num">
                                      <p:cBhvr additive="base">
                                        <p:cTn id="11" dur="1000" fill="hold"/>
                                        <p:tgtEl>
                                          <p:spTgt spid="7">
                                            <p:graphicEl>
                                              <a:dgm id="{7E694395-2338-40E0-BF38-8F0C19E1E734}"/>
                                            </p:graphic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graphicEl>
                                              <a:dgm id="{7E694395-2338-40E0-BF38-8F0C19E1E734}"/>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graphicEl>
                                              <a:dgm id="{8151F17A-34BF-44F6-B8E3-09B982852B5F}"/>
                                            </p:graphicEl>
                                          </p:spTgt>
                                        </p:tgtEl>
                                        <p:attrNameLst>
                                          <p:attrName>style.visibility</p:attrName>
                                        </p:attrNameLst>
                                      </p:cBhvr>
                                      <p:to>
                                        <p:strVal val="visible"/>
                                      </p:to>
                                    </p:set>
                                    <p:anim calcmode="lin" valueType="num">
                                      <p:cBhvr additive="base">
                                        <p:cTn id="17" dur="1000" fill="hold"/>
                                        <p:tgtEl>
                                          <p:spTgt spid="7">
                                            <p:graphicEl>
                                              <a:dgm id="{8151F17A-34BF-44F6-B8E3-09B982852B5F}"/>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graphicEl>
                                              <a:dgm id="{8151F17A-34BF-44F6-B8E3-09B982852B5F}"/>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graphicEl>
                                              <a:dgm id="{B3FFF421-B0A0-4EA3-817A-0030F025755B}"/>
                                            </p:graphicEl>
                                          </p:spTgt>
                                        </p:tgtEl>
                                        <p:attrNameLst>
                                          <p:attrName>style.visibility</p:attrName>
                                        </p:attrNameLst>
                                      </p:cBhvr>
                                      <p:to>
                                        <p:strVal val="visible"/>
                                      </p:to>
                                    </p:set>
                                    <p:anim calcmode="lin" valueType="num">
                                      <p:cBhvr additive="base">
                                        <p:cTn id="21" dur="1000" fill="hold"/>
                                        <p:tgtEl>
                                          <p:spTgt spid="7">
                                            <p:graphicEl>
                                              <a:dgm id="{B3FFF421-B0A0-4EA3-817A-0030F025755B}"/>
                                            </p:graphic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
                                            <p:graphicEl>
                                              <a:dgm id="{B3FFF421-B0A0-4EA3-817A-0030F025755B}"/>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graphicEl>
                                              <a:dgm id="{796C96E3-E2CD-449D-B5E6-83763E897313}"/>
                                            </p:graphicEl>
                                          </p:spTgt>
                                        </p:tgtEl>
                                        <p:attrNameLst>
                                          <p:attrName>style.visibility</p:attrName>
                                        </p:attrNameLst>
                                      </p:cBhvr>
                                      <p:to>
                                        <p:strVal val="visible"/>
                                      </p:to>
                                    </p:set>
                                    <p:anim calcmode="lin" valueType="num">
                                      <p:cBhvr additive="base">
                                        <p:cTn id="27" dur="1000" fill="hold"/>
                                        <p:tgtEl>
                                          <p:spTgt spid="7">
                                            <p:graphicEl>
                                              <a:dgm id="{796C96E3-E2CD-449D-B5E6-83763E897313}"/>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graphicEl>
                                              <a:dgm id="{796C96E3-E2CD-449D-B5E6-83763E897313}"/>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graphicEl>
                                              <a:dgm id="{6F786C86-2397-4E86-B30B-F2589E090E80}"/>
                                            </p:graphicEl>
                                          </p:spTgt>
                                        </p:tgtEl>
                                        <p:attrNameLst>
                                          <p:attrName>style.visibility</p:attrName>
                                        </p:attrNameLst>
                                      </p:cBhvr>
                                      <p:to>
                                        <p:strVal val="visible"/>
                                      </p:to>
                                    </p:set>
                                    <p:anim calcmode="lin" valueType="num">
                                      <p:cBhvr additive="base">
                                        <p:cTn id="31" dur="1000" fill="hold"/>
                                        <p:tgtEl>
                                          <p:spTgt spid="7">
                                            <p:graphicEl>
                                              <a:dgm id="{6F786C86-2397-4E86-B30B-F2589E090E80}"/>
                                            </p:graphic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graphicEl>
                                              <a:dgm id="{6F786C86-2397-4E86-B30B-F2589E090E8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287" y="156376"/>
            <a:ext cx="8644394" cy="6496216"/>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35" t="3530" r="3135" b="9374"/>
          <a:stretch/>
        </p:blipFill>
        <p:spPr>
          <a:xfrm>
            <a:off x="936264" y="1088083"/>
            <a:ext cx="7222435" cy="4155903"/>
          </a:xfrm>
          <a:prstGeom prst="rect">
            <a:avLst/>
          </a:prstGeom>
          <a:ln w="57150">
            <a:solidFill>
              <a:srgbClr val="99CC00"/>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94" t="1654" r="3318" b="2755"/>
          <a:stretch/>
        </p:blipFill>
        <p:spPr>
          <a:xfrm>
            <a:off x="936263" y="1069397"/>
            <a:ext cx="7222435" cy="4174589"/>
          </a:xfrm>
          <a:prstGeom prst="rect">
            <a:avLst/>
          </a:prstGeom>
          <a:ln w="57150">
            <a:solidFill>
              <a:srgbClr val="99CC00"/>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861" t="5549" r="7147" b="6600"/>
          <a:stretch/>
        </p:blipFill>
        <p:spPr>
          <a:xfrm>
            <a:off x="936263" y="1091389"/>
            <a:ext cx="7222435" cy="4171283"/>
          </a:xfrm>
          <a:prstGeom prst="rect">
            <a:avLst/>
          </a:prstGeom>
          <a:ln w="57150">
            <a:solidFill>
              <a:srgbClr val="99CC00"/>
            </a:solidFill>
          </a:ln>
        </p:spPr>
      </p:pic>
      <p:sp>
        <p:nvSpPr>
          <p:cNvPr id="7" name="TextBox 6"/>
          <p:cNvSpPr txBox="1"/>
          <p:nvPr/>
        </p:nvSpPr>
        <p:spPr>
          <a:xfrm>
            <a:off x="1371125" y="238400"/>
            <a:ext cx="635271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চিত্রগুলো  দেখ এবং বল। </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416860" y="5782773"/>
            <a:ext cx="8175811"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যেখান থেকে নদী উৎপত্তি হয় তাকে নদী উৎস বলে। </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556317" y="5164956"/>
            <a:ext cx="8175811" cy="1569660"/>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যে খাতের মধ্য দিয়ে নদী প্রবাহিত হয় সে খাতকে উক্ত নদীর উপত্যাকা বলে। </a:t>
            </a:r>
            <a:endParaRPr lang="en-US" sz="4000" dirty="0">
              <a:latin typeface="NikoshBAN" panose="02000000000000000000" pitchFamily="2" charset="0"/>
              <a:cs typeface="NikoshBAN" panose="02000000000000000000" pitchFamily="2" charset="0"/>
            </a:endParaRPr>
          </a:p>
        </p:txBody>
      </p:sp>
      <p:sp>
        <p:nvSpPr>
          <p:cNvPr id="11" name="TextBox 10"/>
          <p:cNvSpPr txBox="1"/>
          <p:nvPr/>
        </p:nvSpPr>
        <p:spPr>
          <a:xfrm>
            <a:off x="625093" y="5243986"/>
            <a:ext cx="8175811"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নদী যখন কোনো হ্রদ বা সাগরে এসে পতিত হয়, তখন সেই পতিত স্থানকে মোহনা বলে 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45876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0-ppt_w/2"/>
                                          </p:val>
                                        </p:tav>
                                      </p:tavLst>
                                    </p:anim>
                                    <p:anim calcmode="lin" valueType="num">
                                      <p:cBhvr additive="base">
                                        <p:cTn id="13" dur="500"/>
                                        <p:tgtEl>
                                          <p:spTgt spid="9"/>
                                        </p:tgtEl>
                                        <p:attrNameLst>
                                          <p:attrName>ppt_y</p:attrName>
                                        </p:attrNameLst>
                                      </p:cBhvr>
                                      <p:tavLst>
                                        <p:tav tm="0">
                                          <p:val>
                                            <p:strVal val="ppt_y"/>
                                          </p:val>
                                        </p:tav>
                                        <p:tav tm="100000">
                                          <p:val>
                                            <p:strVal val="ppt_y"/>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grpId="1" nodeType="clickEffect">
                                  <p:stCondLst>
                                    <p:cond delay="0"/>
                                  </p:stCondLst>
                                  <p:childTnLst>
                                    <p:animEffect transition="out" filter="circle(out)">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3"/>
                                        </p:tgtEl>
                                        <p:attrNameLst>
                                          <p:attrName>ppt_x</p:attrName>
                                        </p:attrNameLst>
                                      </p:cBhvr>
                                      <p:tavLst>
                                        <p:tav tm="0">
                                          <p:val>
                                            <p:strVal val="ppt_x"/>
                                          </p:val>
                                        </p:tav>
                                        <p:tav tm="100000">
                                          <p:val>
                                            <p:strVal val="ppt_x"/>
                                          </p:val>
                                        </p:tav>
                                      </p:tavLst>
                                    </p:anim>
                                    <p:anim calcmode="lin" valueType="num">
                                      <p:cBhvr additive="base">
                                        <p:cTn id="41" dur="500"/>
                                        <p:tgtEl>
                                          <p:spTgt spid="3"/>
                                        </p:tgtEl>
                                        <p:attrNameLst>
                                          <p:attrName>ppt_y</p:attrName>
                                        </p:attrNameLst>
                                      </p:cBhvr>
                                      <p:tavLst>
                                        <p:tav tm="0">
                                          <p:val>
                                            <p:strVal val="ppt_y"/>
                                          </p:val>
                                        </p:tav>
                                        <p:tav tm="100000">
                                          <p:val>
                                            <p:strVal val="1+ppt_h/2"/>
                                          </p:val>
                                        </p:tav>
                                      </p:tavLst>
                                    </p:anim>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81" t="9274" r="12362"/>
          <a:stretch/>
        </p:blipFill>
        <p:spPr>
          <a:xfrm>
            <a:off x="522515" y="1005767"/>
            <a:ext cx="8059782" cy="4728622"/>
          </a:xfrm>
          <a:prstGeom prst="rect">
            <a:avLst/>
          </a:prstGeom>
          <a:ln w="57150">
            <a:solidFill>
              <a:srgbClr val="99CC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5" y="1011319"/>
            <a:ext cx="8059781" cy="4743323"/>
          </a:xfrm>
          <a:prstGeom prst="rect">
            <a:avLst/>
          </a:prstGeom>
          <a:ln w="57150">
            <a:solidFill>
              <a:schemeClr val="tx1"/>
            </a:solidFill>
          </a:ln>
        </p:spPr>
      </p:pic>
      <p:sp>
        <p:nvSpPr>
          <p:cNvPr id="5" name="TextBox 4"/>
          <p:cNvSpPr txBox="1"/>
          <p:nvPr/>
        </p:nvSpPr>
        <p:spPr>
          <a:xfrm>
            <a:off x="-54305679" y="5760194"/>
            <a:ext cx="55241942"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উঁচু পর্বত, মালভূমি বা উঁচু কোনো স্থান থেকে বৃষ্টি,</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প্রস্রবন, হিমবাহ বা বরফ গলা পানির ক্ষুদ্র ক্ষুদ্র স্রোতধারার মিলিত প্রবাহ যখন মাধ্যাকর্ষণ শক্তির প্রভাবে নির্দিষ্ট খাতে প্রবাহিত হয়ে সমভূমি বা নিম্নভূমির উপর দিয়ে কোনো বিশাল জলাশয় বা হ্রদ অথবা সমুদ্রের সঙ্গে মিলিত হয় , তখন তাকে নদী বলে। </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1376047" y="239243"/>
            <a:ext cx="635271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চিত্রগুলো  দেখ এবং বল।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59228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0" fill="hold"/>
                                        <p:tgtEl>
                                          <p:spTgt spid="5"/>
                                        </p:tgtEl>
                                        <p:attrNameLst>
                                          <p:attrName>ppt_x</p:attrName>
                                        </p:attrNameLst>
                                      </p:cBhvr>
                                      <p:tavLst>
                                        <p:tav tm="0">
                                          <p:val>
                                            <p:strVal val="1+#ppt_w/2"/>
                                          </p:val>
                                        </p:tav>
                                        <p:tav tm="100000">
                                          <p:val>
                                            <p:strVal val="#ppt_x"/>
                                          </p:val>
                                        </p:tav>
                                      </p:tavLst>
                                    </p:anim>
                                    <p:anim calcmode="lin" valueType="num">
                                      <p:cBhvr additive="base">
                                        <p:cTn id="20" dur="1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131" y="182880"/>
            <a:ext cx="8634550" cy="6413863"/>
          </a:xfrm>
          <a:prstGeom prst="rect">
            <a:avLst/>
          </a:prstGeom>
          <a:noFill/>
          <a:ln w="180975" cap="sq"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243" t="-298" r="1142" b="5706"/>
          <a:stretch/>
        </p:blipFill>
        <p:spPr>
          <a:xfrm>
            <a:off x="1240971" y="1203295"/>
            <a:ext cx="6492240" cy="4283105"/>
          </a:xfrm>
          <a:prstGeom prst="rect">
            <a:avLst/>
          </a:prstGeom>
          <a:ln w="57150">
            <a:solidFill>
              <a:srgbClr val="99CC00"/>
            </a:solidFill>
          </a:ln>
        </p:spPr>
      </p:pic>
      <p:sp>
        <p:nvSpPr>
          <p:cNvPr id="4" name="TextBox 3"/>
          <p:cNvSpPr txBox="1"/>
          <p:nvPr/>
        </p:nvSpPr>
        <p:spPr>
          <a:xfrm>
            <a:off x="3389574" y="277589"/>
            <a:ext cx="2325664"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একক কাজ  </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2762556" y="5581109"/>
            <a:ext cx="344906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নদী কাকে বলে?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923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TotalTime>
  <Words>368</Words>
  <Application>Microsoft Office PowerPoint</Application>
  <PresentationFormat>On-screen Show (4:3)</PresentationFormat>
  <Paragraphs>63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sultan mahmud</dc:creator>
  <cp:lastModifiedBy>Windows User</cp:lastModifiedBy>
  <cp:revision>148</cp:revision>
  <dcterms:created xsi:type="dcterms:W3CDTF">2019-08-30T01:49:24Z</dcterms:created>
  <dcterms:modified xsi:type="dcterms:W3CDTF">2020-07-21T13:43:19Z</dcterms:modified>
</cp:coreProperties>
</file>