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20"/>
  </p:notesMasterIdLst>
  <p:sldIdLst>
    <p:sldId id="267" r:id="rId2"/>
    <p:sldId id="259" r:id="rId3"/>
    <p:sldId id="363" r:id="rId4"/>
    <p:sldId id="324" r:id="rId5"/>
    <p:sldId id="359" r:id="rId6"/>
    <p:sldId id="364" r:id="rId7"/>
    <p:sldId id="347" r:id="rId8"/>
    <p:sldId id="348" r:id="rId9"/>
    <p:sldId id="350" r:id="rId10"/>
    <p:sldId id="351" r:id="rId11"/>
    <p:sldId id="341" r:id="rId12"/>
    <p:sldId id="365" r:id="rId13"/>
    <p:sldId id="342" r:id="rId14"/>
    <p:sldId id="343" r:id="rId15"/>
    <p:sldId id="345" r:id="rId16"/>
    <p:sldId id="352" r:id="rId17"/>
    <p:sldId id="353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F47AA1F-0F73-41E4-9C56-97A3FD83679B}">
          <p14:sldIdLst>
            <p14:sldId id="267"/>
            <p14:sldId id="259"/>
            <p14:sldId id="363"/>
            <p14:sldId id="324"/>
            <p14:sldId id="359"/>
            <p14:sldId id="364"/>
            <p14:sldId id="347"/>
            <p14:sldId id="348"/>
            <p14:sldId id="350"/>
            <p14:sldId id="351"/>
            <p14:sldId id="341"/>
            <p14:sldId id="365"/>
            <p14:sldId id="342"/>
            <p14:sldId id="343"/>
            <p14:sldId id="345"/>
            <p14:sldId id="352"/>
            <p14:sldId id="353"/>
            <p14:sldId id="265"/>
          </p14:sldIdLst>
        </p14:section>
        <p14:section name="Untitled Section" id="{F1DD06E6-5ACC-4A40-A440-D6EEFDF845D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B1601-C317-4D5B-8478-87B1AA0DB3B2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5A54E-BC8C-4F7A-BFCF-009F738F6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6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0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6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0348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43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60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81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52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4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1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5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1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5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2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7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9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0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40DB0-C8E5-4AF7-BBC1-0A0F176B727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0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21648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AC_moto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C1A2B7A-A0D3-4A6F-8B77-6DCF796A2DEF}"/>
              </a:ext>
            </a:extLst>
          </p:cNvPr>
          <p:cNvSpPr txBox="1"/>
          <p:nvPr/>
        </p:nvSpPr>
        <p:spPr>
          <a:xfrm>
            <a:off x="1515979" y="1595118"/>
            <a:ext cx="8073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algn="ctr"/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6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C065E368-B056-437B-A033-C41CFA3A5295}"/>
              </a:ext>
            </a:extLst>
          </p:cNvPr>
          <p:cNvSpPr txBox="1"/>
          <p:nvPr/>
        </p:nvSpPr>
        <p:spPr>
          <a:xfrm>
            <a:off x="2261938" y="2985900"/>
            <a:ext cx="60157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বদরুল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বেপজা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সিইপিজেড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০১৮১৯-৫১৮৫৫৯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43C229-F5F7-4228-A46A-AD60BE268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9" y="3570045"/>
            <a:ext cx="1365191" cy="16928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3BEB75-2623-4388-AE0D-5118FFD1B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274" y="2984706"/>
            <a:ext cx="2863516" cy="28635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ABEC71-477F-4013-AA84-5FFBB32BF38D}"/>
              </a:ext>
            </a:extLst>
          </p:cNvPr>
          <p:cNvSpPr txBox="1"/>
          <p:nvPr/>
        </p:nvSpPr>
        <p:spPr>
          <a:xfrm>
            <a:off x="2502568" y="336884"/>
            <a:ext cx="6220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সমিল্লাহির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রাহমানির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রাহিম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363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09221" y="1219200"/>
                <a:ext cx="7686634" cy="3354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মোটরটির ব্যয়িত শক্তি = মোট প্রদত্ত শক্তি = ক্ষমতা</a:t>
                </a:r>
                <a14:m>
                  <m:oMath xmlns:m="http://schemas.openxmlformats.org/officeDocument/2006/math">
                    <m:r>
                      <a:rPr lang="bn-IN" sz="3200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সময় </a:t>
                </a: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            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          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200" dirty="0"/>
                  <a:t>65333.34</a:t>
                </a:r>
                <a:r>
                  <a:rPr lang="bn-IN" sz="3200" dirty="0">
                    <a:ea typeface="Cambria Math"/>
                    <a:cs typeface="NikoshBAN" pitchFamily="2" charset="0"/>
                  </a:rPr>
                  <a:t> </a:t>
                </a:r>
                <a:r>
                  <a:rPr lang="en-US" sz="3200" dirty="0">
                    <a:ea typeface="Cambria Math"/>
                    <a:cs typeface="NikoshBAN" pitchFamily="2" charset="0"/>
                  </a:rPr>
                  <a:t>w</a:t>
                </a:r>
                <a14:m>
                  <m:oMath xmlns:m="http://schemas.openxmlformats.org/officeDocument/2006/math">
                    <m:r>
                      <a:rPr lang="bn-IN" sz="3200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m:rPr>
                        <m:nor/>
                      </m:rPr>
                      <a:rPr lang="en-US" sz="3200" dirty="0"/>
                      <m:t>3</m:t>
                    </m:r>
                    <m:r>
                      <m:rPr>
                        <m:nor/>
                      </m:rPr>
                      <a:rPr lang="en-US" sz="3200" b="0" i="0" dirty="0" smtClean="0"/>
                      <m:t>0</m:t>
                    </m:r>
                  </m:oMath>
                </a14:m>
                <a:r>
                  <a:rPr lang="en-US" sz="3200" dirty="0"/>
                  <a:t>s</a:t>
                </a:r>
                <a:r>
                  <a:rPr lang="bn-IN" sz="3200" dirty="0"/>
                  <a:t> </a:t>
                </a:r>
                <a:r>
                  <a:rPr lang="en-US" sz="3200" dirty="0"/>
                  <a:t>    </a:t>
                </a:r>
              </a:p>
              <a:p>
                <a:r>
                  <a:rPr lang="en-US" sz="3200" dirty="0"/>
                  <a:t>      </a:t>
                </a:r>
                <a:r>
                  <a:rPr lang="bn-IN" sz="3200" dirty="0"/>
                  <a:t>       </a:t>
                </a:r>
                <a:r>
                  <a:rPr lang="en-US" sz="3200" dirty="0"/>
                  <a:t> 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=1960000.2J</a:t>
                </a:r>
                <a:endParaRPr lang="bn-IN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           =1960 KJ 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কর্মদক্ষতা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60%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 ব্যয়িত শক্তির পরিমা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হবে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    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1960KJ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1" y="1219200"/>
                <a:ext cx="7686634" cy="3354765"/>
              </a:xfrm>
              <a:prstGeom prst="rect">
                <a:avLst/>
              </a:prstGeom>
              <a:blipFill>
                <a:blip r:embed="rId2"/>
                <a:stretch>
                  <a:fillRect l="-1983" t="-2182" r="-2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68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798" y="1156854"/>
            <a:ext cx="114522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25kw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ক্ষমতার একটি তড়িৎ মোটর দ্বারা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লিটার পানি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0.6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মিনিটে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উঁচু ছাদে উঠাতে পারে।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মোটরটির কর্মদক্ষতা কত?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মোটরটির কর্মদক্ষতা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75%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হলে উল্লিখিত সময়ে মোটরটির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ব্যয়িত শক্তির পরিমান গাণিতিকভাবে ব্যাখ্যা কর।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"/>
            <a:ext cx="12268200" cy="6858000"/>
            <a:chOff x="0" y="0"/>
            <a:chExt cx="9144000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992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8809" y="1860832"/>
            <a:ext cx="6198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ঞ্জি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নের কর্মদক্ষতা কত?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3147542"/>
                <a:ext cx="10428432" cy="3106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 ক্ষমতা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25kw=25000w</a:t>
                </a:r>
                <a:endParaRPr lang="bn-IN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 ভর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m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1000kg[1l=1kg</a:t>
                </a:r>
                <a:endParaRPr lang="bn-IN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ছাদের উচ্চতা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h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35m</a:t>
                </a:r>
                <a:endParaRPr lang="bn-IN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t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0.6min=0.6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60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36s</a:t>
                </a:r>
                <a:endParaRPr lang="bn-IN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অভিকর্ষজ ত্বরণ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g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9.8m/s2</a:t>
                </a:r>
                <a:endParaRPr lang="bn-IN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ঞ্জি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নের কর্মদক্ষতা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latin typeface="Cambria Math"/>
                        <a:cs typeface="NikoshBAN" panose="02000000000000000000" pitchFamily="2" charset="0"/>
                      </a:rPr>
                      <m:t>η</m:t>
                    </m:r>
                  </m:oMath>
                </a14:m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?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47542"/>
                <a:ext cx="10428432" cy="3106401"/>
              </a:xfrm>
              <a:prstGeom prst="rect">
                <a:avLst/>
              </a:prstGeom>
              <a:blipFill>
                <a:blip r:embed="rId2"/>
                <a:stretch>
                  <a:fillRect t="-3529" b="-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09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2293" y="1930571"/>
                <a:ext cx="11194732" cy="4683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320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লভ্যকার্যকর শক্তি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 বিভব শক্তি=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mgh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                      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1000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9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.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8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35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                      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343000J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লভ্য কার্যকর ক্ষমতা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343000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                                 = 9527.78w</a:t>
                </a:r>
                <a:endParaRPr lang="bn-IN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ঞ্জি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নের কর্মদক্ষতা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/>
                        <a:cs typeface="NikoshBAN" panose="02000000000000000000" pitchFamily="2" charset="0"/>
                      </a:rPr>
                      <m:t>η</m:t>
                    </m:r>
                  </m:oMath>
                </a14:m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bn-IN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100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%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                     = </a:t>
                </a:r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9527</m:t>
                        </m:r>
                        <m:r>
                          <a:rPr lang="en-US" sz="3200" b="0" i="1" smtClean="0">
                            <a:latin typeface="Cambria Math"/>
                          </a:rPr>
                          <m:t>.</m:t>
                        </m:r>
                        <m:r>
                          <a:rPr lang="en-US" sz="3200" b="0" i="1" smtClean="0">
                            <a:latin typeface="Cambria Math"/>
                          </a:rPr>
                          <m:t>78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2500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r>
                      <a:rPr lang="en-US" sz="32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100</m:t>
                    </m:r>
                    <m:r>
                      <a:rPr lang="en-US" sz="32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%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                    = 381.12%  Ans.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93" y="1930571"/>
                <a:ext cx="11194732" cy="4683590"/>
              </a:xfrm>
              <a:prstGeom prst="rect">
                <a:avLst/>
              </a:prstGeom>
              <a:blipFill>
                <a:blip r:embed="rId2"/>
                <a:stretch>
                  <a:fillRect l="-1361" t="-2344" b="-3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330386" y="582305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খ’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সমাধান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2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>
            <a:normAutofit/>
          </a:bodyPr>
          <a:lstStyle/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39215" y="1937084"/>
                <a:ext cx="10969220" cy="4129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সমাধানঃ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লভ্য কার্যকর ক্ষমতা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/>
                  <a:t>=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9527.78w</a:t>
                </a:r>
                <a:endParaRPr lang="bn-IN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/>
                  <a:t> 						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কর্মদক্ষতা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/>
                        <a:cs typeface="NikoshBAN" panose="02000000000000000000" pitchFamily="2" charset="0"/>
                      </a:rPr>
                      <m:t>η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=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75% = 0.75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		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ধরি, মোটরশক্তির প্রদত্ত ক্ষমতা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bn-IN" sz="3200" dirty="0"/>
                  <a:t> </a:t>
                </a:r>
                <a:endParaRPr lang="bn-IN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 তাহলে, কর্মদক্ষতা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/>
                        <a:cs typeface="NikoshBAN" panose="02000000000000000000" pitchFamily="2" charset="0"/>
                      </a:rPr>
                      <m:t>η</m:t>
                    </m:r>
                  </m:oMath>
                </a14:m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bn-IN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bn-IN" sz="3200" dirty="0"/>
                  <a:t> </a:t>
                </a:r>
              </a:p>
              <a:p>
                <a:r>
                  <a:rPr lang="bn-IN" sz="3200" dirty="0"/>
                  <a:t>        </a:t>
                </a:r>
                <a:r>
                  <a:rPr lang="en-US" sz="3200" dirty="0"/>
                  <a:t> </a:t>
                </a:r>
                <a:r>
                  <a:rPr lang="bn-IN" sz="32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bn-IN" sz="3200" dirty="0"/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sz="3200" i="1">
                            <a:latin typeface="Cambria Math"/>
                            <a:cs typeface="NikoshBAN" panose="02000000000000000000" pitchFamily="2" charset="0"/>
                          </a:rPr>
                          <m:t>η</m:t>
                        </m:r>
                      </m:den>
                    </m:f>
                  </m:oMath>
                </a14:m>
                <a:r>
                  <a:rPr lang="bn-IN" sz="3200" dirty="0"/>
                  <a:t> </a:t>
                </a:r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latin typeface="Times New Roman" pitchFamily="18" charset="0"/>
                            <a:cs typeface="Times New Roman" pitchFamily="18" charset="0"/>
                          </a:rPr>
                          <m:t>9527.78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latin typeface="Times New Roman" pitchFamily="18" charset="0"/>
                            <a:cs typeface="Times New Roman" pitchFamily="18" charset="0"/>
                          </a:rPr>
                          <m:t>0.75 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  <a:p>
                <a:r>
                  <a:rPr lang="en-US" sz="3200" dirty="0"/>
                  <a:t>                     = 12703.71w </a:t>
                </a:r>
              </a:p>
              <a:p>
                <a:r>
                  <a:rPr lang="en-US" sz="3600" dirty="0"/>
                  <a:t>    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যেহেতু </a:t>
                </a:r>
                <a:r>
                  <a:rPr lang="en-US" sz="3600" dirty="0"/>
                  <a:t>   </a:t>
                </a:r>
                <a:r>
                  <a:rPr lang="en-US" sz="3200" dirty="0"/>
                  <a:t>t=36s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সময়ে উক্ত কাজ করে তাই, </a:t>
                </a:r>
                <a:endParaRPr lang="en-US" sz="3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15" y="1937084"/>
                <a:ext cx="10969220" cy="4129079"/>
              </a:xfrm>
              <a:prstGeom prst="rect">
                <a:avLst/>
              </a:prstGeom>
              <a:blipFill>
                <a:blip r:embed="rId2"/>
                <a:stretch>
                  <a:fillRect l="-1445" t="-2659" b="-5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951018" y="19527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          দলীয়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5645" y="914411"/>
            <a:ext cx="10837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মোটরটির কর্মদক্ষতা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75%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হলে উল্লিখিত সময়ে মোটরটির ব্যয়িত শক্তির পরিমান গাণিতিকভাবে ব্যাখ্যা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845597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48274" y="911452"/>
                <a:ext cx="9385273" cy="3354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মোটরটির ব্যয়িত শক্তি = মোট প্রদত্ত শক্তি = ক্ষমতা</a:t>
                </a:r>
                <a14:m>
                  <m:oMath xmlns:m="http://schemas.openxmlformats.org/officeDocument/2006/math">
                    <m:r>
                      <a:rPr lang="bn-IN" sz="3200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সময় </a:t>
                </a: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            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			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200" dirty="0"/>
                  <a:t>12703.71</a:t>
                </a:r>
                <a:r>
                  <a:rPr lang="bn-IN" sz="3200" dirty="0">
                    <a:ea typeface="Cambria Math"/>
                    <a:cs typeface="NikoshBAN" pitchFamily="2" charset="0"/>
                  </a:rPr>
                  <a:t> </a:t>
                </a:r>
                <a:r>
                  <a:rPr lang="en-US" sz="3200" dirty="0">
                    <a:ea typeface="Cambria Math"/>
                    <a:cs typeface="NikoshBAN" pitchFamily="2" charset="0"/>
                  </a:rPr>
                  <a:t>w</a:t>
                </a:r>
                <a14:m>
                  <m:oMath xmlns:m="http://schemas.openxmlformats.org/officeDocument/2006/math">
                    <m:r>
                      <a:rPr lang="bn-IN" sz="3200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m:rPr>
                        <m:nor/>
                      </m:rPr>
                      <a:rPr lang="en-US" sz="3200" dirty="0"/>
                      <m:t>36</m:t>
                    </m:r>
                  </m:oMath>
                </a14:m>
                <a:r>
                  <a:rPr lang="en-US" sz="3200" dirty="0"/>
                  <a:t>s</a:t>
                </a:r>
                <a:r>
                  <a:rPr lang="bn-IN" sz="3200" dirty="0"/>
                  <a:t> </a:t>
                </a:r>
                <a:r>
                  <a:rPr lang="en-US" sz="3200" dirty="0"/>
                  <a:t>    </a:t>
                </a:r>
              </a:p>
              <a:p>
                <a:r>
                  <a:rPr lang="en-US" sz="3200" dirty="0"/>
                  <a:t>      </a:t>
                </a:r>
                <a:r>
                  <a:rPr lang="bn-IN" sz="3200" dirty="0"/>
                  <a:t>       </a:t>
                </a:r>
                <a:r>
                  <a:rPr lang="en-US" sz="3200" dirty="0"/>
                  <a:t>	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457333.56J</a:t>
                </a:r>
                <a:endParaRPr lang="bn-IN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		=457KJ 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কর্মদক্ষতা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75%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 উল্লিখিত সময়ে মোটরটির ব্যয়িত শক্তির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হবে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457KJ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74" y="911452"/>
                <a:ext cx="9385273" cy="3354765"/>
              </a:xfrm>
              <a:prstGeom prst="rect">
                <a:avLst/>
              </a:prstGeom>
              <a:blipFill>
                <a:blip r:embed="rId2"/>
                <a:stretch>
                  <a:fillRect l="-1623" t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08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6021" y="319315"/>
            <a:ext cx="4466997" cy="111007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4849" y="4588885"/>
            <a:ext cx="5032072" cy="1815882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4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একটি মোটর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2kg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ভরের বস্তু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5m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উচ্চতায় উত্তোলন করতে মোট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107J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শক্তি ব্যয়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করেছে। মোটরটিতে মোট কত শক্তি অপচয় হয়েছে?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4849" y="2656041"/>
            <a:ext cx="5009515" cy="5232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১। লভ্য কার্যকর ক্ষমতার সূত্রটি লিখ?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6205186" y="2677772"/>
                <a:ext cx="3874083" cy="52944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লভ্য কার্যকর ক্ষমতা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P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186" y="2677772"/>
                <a:ext cx="3874083" cy="529440"/>
              </a:xfrm>
              <a:prstGeom prst="rect">
                <a:avLst/>
              </a:prstGeom>
              <a:blipFill>
                <a:blip r:embed="rId2"/>
                <a:stretch>
                  <a:fillRect t="-10112" b="-2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584850" y="3459253"/>
            <a:ext cx="5009514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2।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 ক্ষমতার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79213" y="3376061"/>
            <a:ext cx="3900056" cy="5232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ওয়াট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( W)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84849" y="4059800"/>
            <a:ext cx="5009515" cy="5232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3।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কর্মদক্ষতার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6179213" y="4068130"/>
                <a:ext cx="3900056" cy="52322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ইটা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( 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/>
                        <a:cs typeface="NikoshBAN" panose="02000000000000000000" pitchFamily="2" charset="0"/>
                      </a:rPr>
                      <m:t>η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) </a:t>
                </a: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213" y="4068130"/>
                <a:ext cx="3900056" cy="523220"/>
              </a:xfrm>
              <a:prstGeom prst="rect">
                <a:avLst/>
              </a:prstGeom>
              <a:blipFill>
                <a:blip r:embed="rId3"/>
                <a:stretch>
                  <a:fillRect l="-3120" t="-7955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6195236" y="5076513"/>
            <a:ext cx="920116" cy="769441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9J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3543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23868"/>
            <a:ext cx="8229600" cy="707886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22351" y="1817363"/>
            <a:ext cx="103245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1000w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এর একটি মোটর ব্যবহার করে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15s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এ একটি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10kg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ভরের বস্তুকে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10m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উপরে তোলা হলো।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60764" y="3798654"/>
            <a:ext cx="701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ওয়াট কী ?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খ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কর্মদক্ষতা বলতে কী বুঝ? 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কত শক্তি অপচয় হয় তা নির্ণয় কর।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মোটরটির কর্মদক্ষতা নির্ণয় কর । </a:t>
            </a:r>
          </a:p>
        </p:txBody>
      </p:sp>
    </p:spTree>
    <p:extLst>
      <p:ext uri="{BB962C8B-B14F-4D97-AF65-F5344CB8AC3E}">
        <p14:creationId xmlns:p14="http://schemas.microsoft.com/office/powerpoint/2010/main" val="3659898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9008CA-6605-4931-BA35-2EE5ACEC1517}"/>
              </a:ext>
            </a:extLst>
          </p:cNvPr>
          <p:cNvSpPr txBox="1"/>
          <p:nvPr/>
        </p:nvSpPr>
        <p:spPr>
          <a:xfrm>
            <a:off x="3561347" y="2941986"/>
            <a:ext cx="5967664" cy="29238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বাসায়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সদ-ব্যবহার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A26A34-29F2-466E-AA34-F0CAD03CE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142125"/>
            <a:ext cx="4911137" cy="491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9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2082D7-A288-4D73-82AD-4548AF563745}"/>
              </a:ext>
            </a:extLst>
          </p:cNvPr>
          <p:cNvSpPr/>
          <p:nvPr/>
        </p:nvSpPr>
        <p:spPr>
          <a:xfrm>
            <a:off x="348916" y="457200"/>
            <a:ext cx="5402179" cy="423511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altLang="en-US" sz="48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4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altLang="en-US" sz="48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 ৯ম- ১০ম </a:t>
            </a:r>
          </a:p>
          <a:p>
            <a:pPr algn="ctr"/>
            <a:r>
              <a:rPr lang="bn-BD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alt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alt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en-US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alt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অনুচ্ছেদঃ</a:t>
            </a:r>
            <a:r>
              <a:rPr lang="en-US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alt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কর্মদক্ষতা</a:t>
            </a:r>
            <a:r>
              <a:rPr lang="en-US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FEC7F9-63F2-4418-A746-A1DAC35D9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695" y="902369"/>
            <a:ext cx="3814010" cy="4530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0286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95" y="-56487"/>
            <a:ext cx="6023162" cy="4914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9705" y="5375564"/>
            <a:ext cx="7808495" cy="92333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C5968C-CF95-4726-B827-B23FC64D0B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62634" y="1647861"/>
            <a:ext cx="4502158" cy="34691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9D0744-C538-48A0-B043-50016BB32CB1}"/>
              </a:ext>
            </a:extLst>
          </p:cNvPr>
          <p:cNvSpPr txBox="1"/>
          <p:nvPr/>
        </p:nvSpPr>
        <p:spPr>
          <a:xfrm>
            <a:off x="4522916" y="6936968"/>
            <a:ext cx="60231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en.wikipedia.org/wiki/AC_motor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9707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2" y="-1"/>
            <a:ext cx="9875976" cy="483511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" y="4835118"/>
            <a:ext cx="9863944" cy="156966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কর্মদক্ষতা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429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185" y="2226495"/>
            <a:ext cx="9206031" cy="3718297"/>
          </a:xfrm>
          <a:prstGeom prst="round2DiagRect">
            <a:avLst>
              <a:gd name="adj1" fmla="val 25625"/>
              <a:gd name="adj2" fmla="val 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 পাঠ শেষে শিক্ষার্থীরা ---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------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ম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কার্যকর ক্ষমতা নির্ণয় করতে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পারবে ।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ম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কর্মদক্ষতা নির্ণয়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করতে পারবে ।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ম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ব্যয়িত শক্তির পরিমান গাণিতিকভাবে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ব্যাখ্যা করতে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পারবে ।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5784" y="500969"/>
            <a:ext cx="6503525" cy="1015663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651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0850" y="838202"/>
                <a:ext cx="10439301" cy="3090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প্রশ্নঃ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100kw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 এর একটি 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ম</a:t>
                </a:r>
                <a:r>
                  <a:rPr lang="as-IN" sz="3600" dirty="0">
                    <a:latin typeface="NikoshBAN" pitchFamily="2" charset="0"/>
                    <a:cs typeface="NikoshBAN" pitchFamily="2" charset="0"/>
                  </a:rPr>
                  <a:t>ো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ট</a:t>
                </a:r>
                <a:r>
                  <a:rPr lang="as-IN" sz="3600" dirty="0">
                    <a:latin typeface="NikoshBAN" pitchFamily="2" charset="0"/>
                    <a:cs typeface="NikoshBAN" pitchFamily="2" charset="0"/>
                  </a:rPr>
                  <a:t>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4 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কুইন্টাল পানি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মিনিটে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300m 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উঁচুতে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তুলতে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পারে। </a:t>
                </a:r>
              </a:p>
              <a:p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ক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। ম</a:t>
                </a:r>
                <a:r>
                  <a:rPr lang="as-IN" sz="3600" dirty="0">
                    <a:latin typeface="NikoshBAN" pitchFamily="2" charset="0"/>
                    <a:cs typeface="NikoshBAN" pitchFamily="2" charset="0"/>
                  </a:rPr>
                  <a:t>ো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ট</a:t>
                </a:r>
                <a:r>
                  <a:rPr lang="as-IN" sz="3600" dirty="0">
                    <a:latin typeface="NikoshBAN" pitchFamily="2" charset="0"/>
                    <a:cs typeface="NikoshBAN" pitchFamily="2" charset="0"/>
                  </a:rPr>
                  <a:t>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ে</a:t>
                </a:r>
                <a:r>
                  <a:rPr lang="as-IN" sz="3600" dirty="0">
                    <a:latin typeface="NikoshBAN" pitchFamily="2" charset="0"/>
                    <a:cs typeface="NikoshBAN" pitchFamily="2" charset="0"/>
                  </a:rPr>
                  <a:t>র 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কর্মদক্ষতা নির্ণয় কর। </a:t>
                </a:r>
              </a:p>
              <a:p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খ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। ম</a:t>
                </a:r>
                <a:r>
                  <a:rPr lang="as-IN" sz="3600" dirty="0">
                    <a:latin typeface="NikoshBAN" pitchFamily="2" charset="0"/>
                    <a:cs typeface="NikoshBAN" pitchFamily="2" charset="0"/>
                  </a:rPr>
                  <a:t>ো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ট</a:t>
                </a:r>
                <a:r>
                  <a:rPr lang="as-IN" sz="3600" dirty="0">
                    <a:latin typeface="NikoshBAN" pitchFamily="2" charset="0"/>
                    <a:cs typeface="NikoshBAN" pitchFamily="2" charset="0"/>
                  </a:rPr>
                  <a:t>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ে</a:t>
                </a:r>
                <a:r>
                  <a:rPr lang="as-IN" sz="3600" dirty="0">
                    <a:latin typeface="NikoshBAN" pitchFamily="2" charset="0"/>
                    <a:cs typeface="NikoshBAN" pitchFamily="2" charset="0"/>
                  </a:rPr>
                  <a:t>র 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কর্মদক্ষতা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60% 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হলে, ব্যয়িত শক্তির পরিমান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গাণিতিকভাবে নির্ণয় কর। 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50" y="838202"/>
                <a:ext cx="10439301" cy="3090654"/>
              </a:xfrm>
              <a:prstGeom prst="rect">
                <a:avLst/>
              </a:prstGeom>
              <a:blipFill>
                <a:blip r:embed="rId2"/>
                <a:stretch>
                  <a:fillRect l="-1752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107642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15645" y="2354283"/>
                <a:ext cx="9870994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 ক্ষমতা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𝑝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100 kw = 1,00,000 w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	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 ভর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m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400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kg [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কুইন্টাল 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100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kg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4</m:t>
                    </m:r>
                    <m:r>
                      <m:rPr>
                        <m:nor/>
                      </m:rPr>
                      <a: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কুইন্টাল </m:t>
                    </m:r>
                    <m:r>
                      <m:rPr>
                        <m:nor/>
                      </m:rP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NikoshBAN" pitchFamily="2" charset="0"/>
                        <a:cs typeface="NikoshBAN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4</m:t>
                    </m:r>
                    <m:r>
                      <m:rPr>
                        <m:nor/>
                      </m:rPr>
                      <a:rPr lang="en-US" sz="2000" dirty="0">
                        <a:latin typeface="Times New Roman" pitchFamily="18" charset="0"/>
                        <a:cs typeface="Times New Roman" pitchFamily="18" charset="0"/>
                      </a:rPr>
                      <m:t>00</m:t>
                    </m:r>
                    <m:r>
                      <m:rPr>
                        <m:nor/>
                      </m:rP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m:t>kg</m:t>
                    </m:r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] </a:t>
                </a:r>
                <a:endParaRPr lang="bn-IN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	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ছাদের উচ্চতা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h 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300 m</a:t>
                </a:r>
                <a:endParaRPr lang="bn-IN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			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t 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0.5min = 0.5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r>
                      <a:rPr lang="en-US" sz="3600" i="1">
                        <a:latin typeface="Cambria Math"/>
                        <a:ea typeface="Cambria Math"/>
                        <a:cs typeface="Times New Roman" pitchFamily="18" charset="0"/>
                      </a:rPr>
                      <m:t>60</m:t>
                    </m:r>
                    <m:r>
                      <a:rPr lang="en-US" sz="3600" i="1">
                        <a:latin typeface="Cambria Math"/>
                        <a:ea typeface="Cambria Math"/>
                        <a:cs typeface="Times New Roman" pitchFamily="18" charset="0"/>
                      </a:rPr>
                      <m:t>𝑠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30s</a:t>
                </a:r>
                <a:endParaRPr lang="bn-IN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	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অভিকর্ষজ ত্বরণ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g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9.8m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bn-IN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	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মোটরের কর্মদক্ষতা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 i="1">
                        <a:latin typeface="Cambria Math"/>
                        <a:cs typeface="NikoshBAN" panose="02000000000000000000" pitchFamily="2" charset="0"/>
                      </a:rPr>
                      <m:t>η</m:t>
                    </m:r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?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45" y="2354283"/>
                <a:ext cx="9870994" cy="3970318"/>
              </a:xfrm>
              <a:prstGeom prst="rect">
                <a:avLst/>
              </a:prstGeom>
              <a:blipFill>
                <a:blip r:embed="rId2"/>
                <a:stretch>
                  <a:fillRect l="-1852" t="-3067" b="-4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330386" y="582305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ক’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সমাধান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33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61621" y="1551742"/>
                <a:ext cx="7797470" cy="4676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320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লভ্যকার্যকর শক্তি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=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 বিভব শক্তি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mgh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                      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400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kg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9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.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8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m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s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²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30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m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                      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1176000J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লভ্য কার্যকর ক্ষমতা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1176000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30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                                 = 39200w</a:t>
                </a:r>
                <a:endParaRPr lang="bn-IN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মোটরের কর্মদক্ষতা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/>
                        <a:cs typeface="NikoshBAN" panose="02000000000000000000" pitchFamily="2" charset="0"/>
                      </a:rPr>
                      <m:t>η</m:t>
                    </m:r>
                  </m:oMath>
                </a14:m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bn-IN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100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%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                     = </a:t>
                </a:r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39200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100000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r>
                      <a:rPr lang="en-US" sz="32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100</m:t>
                    </m:r>
                    <m:r>
                      <a:rPr lang="en-US" sz="32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%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                    = 39.2%  Ans.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21" y="1551742"/>
                <a:ext cx="7797470" cy="4676537"/>
              </a:xfrm>
              <a:prstGeom prst="rect">
                <a:avLst/>
              </a:prstGeom>
              <a:blipFill>
                <a:blip r:embed="rId2"/>
                <a:stretch>
                  <a:fillRect l="-1955" t="-2347" b="-3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330386" y="242488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ক’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সমাধান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63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46910" y="2160887"/>
                <a:ext cx="7086600" cy="4129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লভ্য কার্যকর ক্ষমতা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/>
                  <a:t>=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39200w</a:t>
                </a:r>
                <a:endParaRPr lang="bn-IN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/>
                  <a:t>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কর্মদক্ষতা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/>
                        <a:cs typeface="NikoshBAN" panose="02000000000000000000" pitchFamily="2" charset="0"/>
                      </a:rPr>
                      <m:t>η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=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60% = 0.6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ধরি, ই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ঞ্জি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নে প্রদত্ত ক্ষমতা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 তাহলে,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/>
                        <a:cs typeface="NikoshBAN" panose="02000000000000000000" pitchFamily="2" charset="0"/>
                      </a:rPr>
                      <m:t>η</m:t>
                    </m:r>
                  </m:oMath>
                </a14:m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bn-IN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bn-IN" sz="3200" dirty="0"/>
                  <a:t> </a:t>
                </a:r>
              </a:p>
              <a:p>
                <a:r>
                  <a:rPr lang="bn-IN" sz="3200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bn-IN" sz="3200" dirty="0"/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sz="3200" i="1">
                            <a:latin typeface="Cambria Math"/>
                            <a:cs typeface="NikoshBAN" panose="02000000000000000000" pitchFamily="2" charset="0"/>
                          </a:rPr>
                          <m:t>η</m:t>
                        </m:r>
                      </m:den>
                    </m:f>
                  </m:oMath>
                </a14:m>
                <a:r>
                  <a:rPr lang="bn-IN" sz="3200" dirty="0"/>
                  <a:t> </a:t>
                </a:r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itchFamily="18" charset="0"/>
                            <a:cs typeface="Times New Roman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32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200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latin typeface="Times New Roman" pitchFamily="18" charset="0"/>
                            <a:cs typeface="Times New Roman" pitchFamily="18" charset="0"/>
                          </a:rPr>
                          <m:t>0.</m:t>
                        </m:r>
                        <m:r>
                          <m:rPr>
                            <m:nor/>
                          </m:rPr>
                          <a:rPr lang="en-US" sz="32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  <a:p>
                <a:r>
                  <a:rPr lang="en-US" sz="3200" dirty="0"/>
                  <a:t>                     = 65333.34 w </a:t>
                </a:r>
              </a:p>
              <a:p>
                <a:r>
                  <a:rPr lang="en-US" sz="3600" dirty="0"/>
                  <a:t>    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যেহেতু </a:t>
                </a:r>
                <a:r>
                  <a:rPr lang="en-US" sz="3600" dirty="0"/>
                  <a:t>   </a:t>
                </a:r>
                <a:r>
                  <a:rPr lang="en-US" sz="3200" dirty="0"/>
                  <a:t>t=30s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সময়ে উক্ত কাজ করে তাই, </a:t>
                </a:r>
                <a:endParaRPr lang="en-US" sz="3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10" y="2160887"/>
                <a:ext cx="7086600" cy="4129079"/>
              </a:xfrm>
              <a:prstGeom prst="rect">
                <a:avLst/>
              </a:prstGeom>
              <a:blipFill>
                <a:blip r:embed="rId2"/>
                <a:stretch>
                  <a:fillRect l="-2238" t="-2655" b="-4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44719" y="253427"/>
            <a:ext cx="1121006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প্রশ্নঃখ ই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ঞ্জি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নের কর্মদক্ষতা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60%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হলে, ব্যয়িত শক্তির পরিমান গাণিতিকভাবে নির্ণয়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6910" y="847546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খ ’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সমাধান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1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963</TotalTime>
  <Words>866</Words>
  <Application>Microsoft Office PowerPoint</Application>
  <PresentationFormat>Widescreen</PresentationFormat>
  <Paragraphs>115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NikoshBAN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আমার সোনার বাংলা আমি তোমায় ভালোবাসী</dc:title>
  <dc:creator>Atik</dc:creator>
  <cp:lastModifiedBy>Imrans</cp:lastModifiedBy>
  <cp:revision>223</cp:revision>
  <dcterms:created xsi:type="dcterms:W3CDTF">2019-04-06T21:42:10Z</dcterms:created>
  <dcterms:modified xsi:type="dcterms:W3CDTF">2020-07-22T06:19:41Z</dcterms:modified>
</cp:coreProperties>
</file>