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7" r:id="rId3"/>
    <p:sldId id="258" r:id="rId4"/>
    <p:sldId id="260" r:id="rId5"/>
    <p:sldId id="302" r:id="rId6"/>
    <p:sldId id="261" r:id="rId7"/>
    <p:sldId id="275" r:id="rId8"/>
    <p:sldId id="276" r:id="rId9"/>
    <p:sldId id="277" r:id="rId10"/>
    <p:sldId id="278" r:id="rId11"/>
    <p:sldId id="279" r:id="rId12"/>
    <p:sldId id="280" r:id="rId13"/>
    <p:sldId id="283" r:id="rId14"/>
    <p:sldId id="284" r:id="rId15"/>
    <p:sldId id="285" r:id="rId16"/>
    <p:sldId id="286" r:id="rId17"/>
    <p:sldId id="263" r:id="rId18"/>
    <p:sldId id="267" r:id="rId19"/>
    <p:sldId id="288" r:id="rId20"/>
    <p:sldId id="294" r:id="rId21"/>
    <p:sldId id="289" r:id="rId22"/>
    <p:sldId id="295" r:id="rId23"/>
    <p:sldId id="290" r:id="rId24"/>
    <p:sldId id="296" r:id="rId25"/>
    <p:sldId id="297" r:id="rId26"/>
    <p:sldId id="291" r:id="rId27"/>
    <p:sldId id="298" r:id="rId28"/>
    <p:sldId id="292" r:id="rId29"/>
    <p:sldId id="299" r:id="rId30"/>
    <p:sldId id="269" r:id="rId31"/>
    <p:sldId id="270" r:id="rId32"/>
    <p:sldId id="287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371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dirty="0" smtClean="0">
                <a:solidFill>
                  <a:srgbClr val="00B0F0"/>
                </a:solidFill>
              </a:rPr>
              <a:t>بسم الله الرحمن الرحيم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হজ্জ এর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সমূহঃ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পরিচয় ও আদায়ের সময়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وقوف العرف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467600" cy="4039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791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 - উকুফুল আরাফা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উকূফুল আরাফাঃ</a:t>
            </a:r>
          </a:p>
          <a:p>
            <a:pPr marL="742950" indent="-742950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হজ্জ পালনকারীগণ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মক্কার নিকটবর্তী 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আরাফা (আরাফাত) ময়দানে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অবস্থান করাকে 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উকূফুল আরাফা বলে।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248731">
            <a:off x="613884" y="1344045"/>
            <a:ext cx="75514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হজ্জ পালনকারীগ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ণের উপর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যিলহজ্জ মাসের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তারিখে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জোহরের পর থেকে সূর্যাস্ত পর্যন্ত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উকূফুল আরাফা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ফরজ।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791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 - তাওয়াফুয যিয়ারাহ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28600"/>
            <a:ext cx="6324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হজ্জ 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সমূহঃ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পরিচয় ও আদায়ের সময়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0"/>
            <a:ext cx="5943600" cy="395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তাওয়াফুয্‌ যিয়ারাহঃ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	কা’বা শরীফ এর চতুর্দিকে প্রদক্ষিন করাকে তাওয়াফ বলে। </a:t>
            </a:r>
          </a:p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	যিলহজ্জ মাসের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তারিখে সাত বার  তাওয়াফ করা ফরজ। </a:t>
            </a:r>
          </a:p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	এ প্রকার তাওয়াফকে তাওয়াফুয্‌ যিয়ারাহ বলে।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012" y="1768220"/>
            <a:ext cx="7936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alibri"/>
                <a:cs typeface="NikoshBAN" pitchFamily="2" charset="0"/>
              </a:rPr>
              <a:t>•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...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হজ্জ এর ফরজসমূহের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পরিচয় ও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আদায়ের সময়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দলীয়ভাবে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আলোচনা কর।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133600" y="304800"/>
            <a:ext cx="5257800" cy="1066800"/>
          </a:xfrm>
          <a:prstGeom prst="flowChartTerminator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5400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سع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2400"/>
            <a:ext cx="3810000" cy="2143931"/>
          </a:xfrm>
          <a:prstGeom prst="rect">
            <a:avLst/>
          </a:prstGeom>
        </p:spPr>
      </p:pic>
      <p:pic>
        <p:nvPicPr>
          <p:cNvPr id="3" name="Picture 2" descr="وقوف المزدلف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648200"/>
            <a:ext cx="3161016" cy="1981200"/>
          </a:xfrm>
          <a:prstGeom prst="rect">
            <a:avLst/>
          </a:prstGeom>
        </p:spPr>
      </p:pic>
      <p:pic>
        <p:nvPicPr>
          <p:cNvPr id="4" name="Picture 3" descr="الرمى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514334"/>
            <a:ext cx="2925452" cy="2191265"/>
          </a:xfrm>
          <a:prstGeom prst="rect">
            <a:avLst/>
          </a:prstGeom>
        </p:spPr>
      </p:pic>
      <p:pic>
        <p:nvPicPr>
          <p:cNvPr id="5" name="Picture 4" descr="الحل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81000"/>
            <a:ext cx="3200400" cy="2409567"/>
          </a:xfrm>
          <a:prstGeom prst="rect">
            <a:avLst/>
          </a:prstGeom>
        </p:spPr>
      </p:pic>
      <p:pic>
        <p:nvPicPr>
          <p:cNvPr id="6" name="Picture 5" descr="الطواف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667000"/>
            <a:ext cx="28956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228600"/>
            <a:ext cx="6934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হজ্জ এর ওয়াজিব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৫ 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657600" y="3505200"/>
            <a:ext cx="5334000" cy="9906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২-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উকূফুল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মুজদালিফা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1000" y="1752600"/>
            <a:ext cx="3886200" cy="1143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১- সায়ী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04800" y="5257800"/>
            <a:ext cx="4572000" cy="990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৩-রময়ুল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জিমার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السع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143000"/>
            <a:ext cx="4267200" cy="2401203"/>
          </a:xfrm>
          <a:prstGeom prst="rect">
            <a:avLst/>
          </a:prstGeom>
        </p:spPr>
      </p:pic>
      <p:pic>
        <p:nvPicPr>
          <p:cNvPr id="16" name="Picture 15" descr="وقوف المزدلف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43200"/>
            <a:ext cx="3161016" cy="1981200"/>
          </a:xfrm>
          <a:prstGeom prst="rect">
            <a:avLst/>
          </a:prstGeom>
        </p:spPr>
      </p:pic>
      <p:pic>
        <p:nvPicPr>
          <p:cNvPr id="17" name="Picture 16" descr="الرمى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267200"/>
            <a:ext cx="345885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5257800" y="1981200"/>
            <a:ext cx="3657600" cy="9906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৪- হলক/কসর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الحل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962400" cy="298327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33400" y="4800600"/>
            <a:ext cx="3886200" cy="990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৫-তাওয়াফুল বিদা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"/>
            <a:ext cx="6934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হজ্জ এর ওয়াজিব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৫ 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الطوا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28950"/>
            <a:ext cx="40894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سع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7041618" cy="396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5943600"/>
            <a:ext cx="1495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১- সায়ী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6324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হজ্জ 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সমূহঃ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পরিচয় ও আদায়ের সময়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914400"/>
            <a:ext cx="50292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856905"/>
            <a:ext cx="7239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মোঃ মাকছুদুল হক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কামিল (হাদীস), 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এম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এ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 (আরবি)</a:t>
            </a:r>
            <a:endParaRPr lang="bn-IN" sz="36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প্রভাষক (আরবি)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ভবানীগঞ্জ কারামতিয়া ফাজিল মাদরাসা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ডাকঘরঃ ভবানীগঞ্জ, সদর, লক্ষ্মীপুর।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নং – ০১৮১৩৫৯৩৮৬৫, ০১৭৪৩১৫৬৭৯৩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ই-মেইল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maksudulhaque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650@gmail.com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1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2286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382000" cy="572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সায়ীঃ</a:t>
            </a:r>
          </a:p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মক্কার নিকটে অবস্থিত সাফা ও মারওয়া পাহাড়ের মাঝে দৌড়ানো-কে সায়ী বলে।</a:t>
            </a:r>
          </a:p>
          <a:p>
            <a:pPr algn="just"/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মক্কায় প্রথম প্রবেশের পর তাওয়াফ (কুদুম) করার পর সায়ী করা ওয়াজিব।</a:t>
            </a:r>
          </a:p>
          <a:p>
            <a:pPr algn="just"/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ঐ সময় সায়ী করে না থাকলে তাওয়াফুয্‌ যিয়ারাহ করার পর অবশ্যই করতে হবে।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وقوف المزدلفة.jpg"/>
          <p:cNvPicPr>
            <a:picLocks noChangeAspect="1"/>
          </p:cNvPicPr>
          <p:nvPr/>
        </p:nvPicPr>
        <p:blipFill>
          <a:blip r:embed="rId2"/>
          <a:srcRect t="20951"/>
          <a:stretch>
            <a:fillRect/>
          </a:stretch>
        </p:blipFill>
        <p:spPr>
          <a:xfrm>
            <a:off x="685800" y="1828800"/>
            <a:ext cx="7543800" cy="3737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52400"/>
            <a:ext cx="48006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হজ্জ 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সমূহঃ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পরিচয় ও আদায়ের সময়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5867400"/>
            <a:ext cx="3640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২- উকূফুল মুজদালিফা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82000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উকূফুল মুজদালিফা</a:t>
            </a:r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marL="742950" indent="-742950" algn="just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হজ্জ পালনকারীগণ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just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মক্কার নিকটবর্তী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মুযদালিফা নামক স্থানে </a:t>
            </a:r>
          </a:p>
          <a:p>
            <a:pPr marL="742950" indent="-742950" algn="just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অবস্থান করাকে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উকূফুল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মুযদালিফা’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5814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যিলহজ্জ মাসের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তারিখ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সূর্যাস্তে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 পর থেকে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	১০ তারিখ সূর্যোদয়ের পূর্ব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পর্যন্ত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		‘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উকূফুল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মুযদালিফা’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ওয়াজিব।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الرمى.jpg"/>
          <p:cNvPicPr>
            <a:picLocks noChangeAspect="1"/>
          </p:cNvPicPr>
          <p:nvPr/>
        </p:nvPicPr>
        <p:blipFill>
          <a:blip r:embed="rId2"/>
          <a:srcRect b="7247"/>
          <a:stretch>
            <a:fillRect/>
          </a:stretch>
        </p:blipFill>
        <p:spPr>
          <a:xfrm>
            <a:off x="1371600" y="1301820"/>
            <a:ext cx="6790833" cy="47179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5943600"/>
            <a:ext cx="2759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৩-রময়ুল জিমার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52400"/>
            <a:ext cx="4800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হজ্জ 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সমূহঃ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পরিচয় ও আদায়ের 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382000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রময়ুল জিমার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5400" u="sng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হজ্জ পালনকারীগণ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মিনায় অবস্থিত তিনটি জামরায়</a:t>
            </a:r>
          </a:p>
          <a:p>
            <a:pPr marL="742950" indent="-742950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সাতটি করে কংকর নিক্ষেপ করাকে ‘রময়ুল জিমার’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বলে।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8382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হজ্জ পালনকারীগণ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যিলহজ্জ মাসের ১০ তারিখে জামরাতুল আকাবায়</a:t>
            </a:r>
          </a:p>
          <a:p>
            <a:pPr marL="742950" indent="-74295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এবং </a:t>
            </a:r>
          </a:p>
          <a:p>
            <a:pPr marL="742950" indent="-742950"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পরবর্তি তিন দিন তিনটি জামরায়ই </a:t>
            </a:r>
          </a:p>
          <a:p>
            <a:pPr marL="742950" indent="-742950"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সাতটি করে কংকর নিক্ষেপ করতে হবে।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الحل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715000" cy="4302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52400"/>
            <a:ext cx="4800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হজ্জ 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সমূহঃ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পরিচয় ও আদায়ের 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5867400"/>
            <a:ext cx="2390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৪- হলক/কসর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1"/>
            <a:ext cx="7848600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u="sng" dirty="0" smtClean="0">
                <a:latin typeface="NikoshBAN" pitchFamily="2" charset="0"/>
                <a:cs typeface="NikoshBAN" pitchFamily="2" charset="0"/>
              </a:rPr>
              <a:t>হলক/কসর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হলক (মাথা মুন্ডন)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কসর (চুল ছোটকরণ)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0"/>
            <a:ext cx="7010400" cy="28007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পালনকারীগণ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যিলহজ্জ মাসের ১০ তারিখে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কুরবানী করার আগে বা পরে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হলক অথবা কসর করা ওয়াজিব।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الطوا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81100"/>
            <a:ext cx="6553200" cy="491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52400"/>
            <a:ext cx="4800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হজ্জ 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সমূহঃ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পরিচয় ও আদায়ের 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6248400"/>
            <a:ext cx="2438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৫-তাওয়াফুল বিদা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তাওয়াফুল বিদাঃ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আফাকীগণ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অর্থাৎ মীকাত এর বাহিরের হজ্জ পালনকারীগণ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মক্কা শরীফ হতে বিদায় নেয়ার সময় তাওয়াফুল বিদা করা ওয়াজিব।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70866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আলিম ১ম বর্ষ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3058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ল-ফিকহ</a:t>
            </a: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১ম পত্র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শরহে বেকায়াহ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85057" y="550837"/>
            <a:ext cx="8599715" cy="1590020"/>
          </a:xfrm>
          <a:prstGeom prst="ribbon2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743200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cs typeface="NikoshBAN" pitchFamily="2" charset="0"/>
              </a:rPr>
              <a:t>•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‘হজ্জ এর ফরজ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 ওয়াজিবসমূহ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আদায়ের সময়’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এর একটি চার্ট তৈরী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371601"/>
          <a:ext cx="8382000" cy="306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538"/>
                <a:gridCol w="5695462"/>
              </a:tblGrid>
              <a:tr h="76635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ফরজ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আদায়ের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6635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6635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6635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381000"/>
            <a:ext cx="5878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‘হজ্জ এর ফরজসমূহ আদায়ের সময়’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371601"/>
          <a:ext cx="8382000" cy="459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538"/>
                <a:gridCol w="5695462"/>
              </a:tblGrid>
              <a:tr h="76635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ওয়াজিব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আদায়ের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6635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6635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6635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6635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6635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381000"/>
            <a:ext cx="6449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‘হজ্জ এর ওয়াজিবসমূহ আদায়ের সময়’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609600" y="5638800"/>
            <a:ext cx="80200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الى اللقاء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4" name="Picture 3" descr="150320151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81000"/>
            <a:ext cx="6388608" cy="479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200" y="304800"/>
            <a:ext cx="4800600" cy="186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>
            <a:spAutoFit/>
          </a:bodyPr>
          <a:lstStyle/>
          <a:p>
            <a:pPr algn="ctr"/>
            <a:r>
              <a:rPr lang="bn-IN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হজ্জ </a:t>
            </a:r>
            <a:endParaRPr lang="bn-BD" sz="11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514600"/>
            <a:ext cx="86340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ফরজ ও ওয়াজিবসমূহ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876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মূল কিতাব, পৃষ্ঠা নং- ৩২৫ 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19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, দেখি&gt;&gt;&gt;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486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14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–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হজ্জ এর ফরজসমূহ বর্ণনা করতে পারবে।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ওয়াজিবসমূহ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আদায়ের সময়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ফরজসমূহ আদায়ের সময়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000" y="4495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•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হজ্জ এর ওয়াজিবসমূহ বর্ণনা করতে পারবে। </a:t>
            </a:r>
            <a:endParaRPr lang="bn-IN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হজ্জ এর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সমূহঃ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পরিচয় ও আদায়ের সময়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احرام.jpg"/>
          <p:cNvPicPr>
            <a:picLocks noChangeAspect="1"/>
          </p:cNvPicPr>
          <p:nvPr/>
        </p:nvPicPr>
        <p:blipFill>
          <a:blip r:embed="rId2"/>
          <a:srcRect l="31667" t="3200" r="31667"/>
          <a:stretch>
            <a:fillRect/>
          </a:stretch>
        </p:blipFill>
        <p:spPr>
          <a:xfrm>
            <a:off x="5715000" y="1905000"/>
            <a:ext cx="2209800" cy="4610100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1143000" y="3352800"/>
            <a:ext cx="2819400" cy="8382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- ইহরাম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8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6600" u="sng" dirty="0" smtClean="0">
                <a:latin typeface="NikoshBAN" pitchFamily="2" charset="0"/>
                <a:cs typeface="NikoshBAN" pitchFamily="2" charset="0"/>
              </a:rPr>
              <a:t>ইহরামঃ</a:t>
            </a:r>
          </a:p>
          <a:p>
            <a:pPr marL="742950" indent="-742950" algn="just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হজ্জ এর ফরজ আমলসমূহের মধ্যে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প্রথম আমল হল - ইহরাম।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হজ্জ এর নিয়্যাতে ইহরামের কাপড় পরিধান করে তালবিয়া পাঠ করাকে ইহরাম বলে।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402073">
            <a:off x="304800" y="12192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শাওয়াল মাসের ১ তারিখ থেকে যিলহজ্জ মাসের ৯ তারিখ পর্যন্ত যে কোন সময় ইহরাম বাঁধতে পারে।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454</Words>
  <Application>Microsoft Office PowerPoint</Application>
  <PresentationFormat>On-screen Show (4:3)</PresentationFormat>
  <Paragraphs>117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DCL</cp:lastModifiedBy>
  <cp:revision>109</cp:revision>
  <dcterms:created xsi:type="dcterms:W3CDTF">2006-08-16T00:00:00Z</dcterms:created>
  <dcterms:modified xsi:type="dcterms:W3CDTF">2020-04-04T16:27:35Z</dcterms:modified>
</cp:coreProperties>
</file>