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3" r:id="rId10"/>
    <p:sldId id="263" r:id="rId11"/>
    <p:sldId id="278" r:id="rId12"/>
    <p:sldId id="297" r:id="rId13"/>
    <p:sldId id="279" r:id="rId14"/>
    <p:sldId id="294" r:id="rId15"/>
    <p:sldId id="298" r:id="rId16"/>
    <p:sldId id="270" r:id="rId17"/>
    <p:sldId id="299" r:id="rId18"/>
    <p:sldId id="296" r:id="rId19"/>
    <p:sldId id="300" r:id="rId20"/>
    <p:sldId id="264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266" r:id="rId29"/>
    <p:sldId id="267" r:id="rId30"/>
    <p:sldId id="268" r:id="rId31"/>
    <p:sldId id="26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D1E0C-B036-4A12-ACC3-36C369679DA9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F31F3-F668-49E2-BAA9-53E196F37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F31F3-F668-49E2-BAA9-53E196F376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02-Mar-20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304800"/>
            <a:ext cx="6400800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514600"/>
            <a:ext cx="4905375" cy="4087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8600"/>
            <a:ext cx="5715000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আয়াতসমূহের অনুবাদ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752600"/>
            <a:ext cx="449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১১। (হে মুহাম্মদ 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! কাফিরদেরকে) বলুন,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পৃথিবীতে একটু ভ্রমন কর, তারপর দেখ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(নবীগণকে ) অস্বীকারকারীদের পরিণাম কী হয়েছিল?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1600200"/>
            <a:ext cx="403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r" rtl="1"/>
            <a:r>
              <a:rPr lang="ar-SA" sz="4800" dirty="0" smtClean="0">
                <a:latin typeface="Arial" pitchFamily="34" charset="0"/>
                <a:cs typeface="Arial" pitchFamily="34" charset="0"/>
              </a:rPr>
              <a:t>١١. قل</a:t>
            </a:r>
            <a:endParaRPr lang="bn-BD" sz="4800" dirty="0" smtClean="0">
              <a:latin typeface="Arial" pitchFamily="34" charset="0"/>
              <a:cs typeface="Arial" pitchFamily="34" charset="0"/>
            </a:endParaRPr>
          </a:p>
          <a:p>
            <a:pPr marL="742950" indent="-742950" algn="r" rtl="1"/>
            <a:r>
              <a:rPr lang="ar-SA" sz="4800" dirty="0" smtClean="0">
                <a:latin typeface="Arial" pitchFamily="34" charset="0"/>
                <a:cs typeface="Arial" pitchFamily="34" charset="0"/>
              </a:rPr>
              <a:t>سيروا فى</a:t>
            </a:r>
            <a:r>
              <a:rPr lang="bn-BD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4800" dirty="0" smtClean="0">
                <a:latin typeface="Arial" pitchFamily="34" charset="0"/>
                <a:cs typeface="Arial" pitchFamily="34" charset="0"/>
              </a:rPr>
              <a:t>الارض </a:t>
            </a:r>
            <a:endParaRPr lang="bn-BD" sz="4800" dirty="0" smtClean="0">
              <a:latin typeface="Arial" pitchFamily="34" charset="0"/>
              <a:cs typeface="Arial" pitchFamily="34" charset="0"/>
            </a:endParaRPr>
          </a:p>
          <a:p>
            <a:pPr marL="742950" indent="-742950" algn="r" rtl="1"/>
            <a:r>
              <a:rPr lang="ar-SA" sz="4800" dirty="0" smtClean="0">
                <a:latin typeface="Arial" pitchFamily="34" charset="0"/>
                <a:cs typeface="Arial" pitchFamily="34" charset="0"/>
              </a:rPr>
              <a:t>ثم انظروا </a:t>
            </a:r>
            <a:endParaRPr lang="bn-BD" sz="4800" dirty="0" smtClean="0">
              <a:latin typeface="Arial" pitchFamily="34" charset="0"/>
              <a:cs typeface="Arial" pitchFamily="34" charset="0"/>
            </a:endParaRPr>
          </a:p>
          <a:p>
            <a:pPr marL="742950" indent="-742950" algn="r" rtl="1"/>
            <a:r>
              <a:rPr lang="ar-SA" sz="4000" dirty="0" smtClean="0">
                <a:latin typeface="Arial" pitchFamily="34" charset="0"/>
                <a:cs typeface="Arial" pitchFamily="34" charset="0"/>
              </a:rPr>
              <a:t>كيف كان </a:t>
            </a:r>
            <a:endParaRPr lang="bn-BD" sz="4000" dirty="0" smtClean="0">
              <a:latin typeface="Arial" pitchFamily="34" charset="0"/>
              <a:cs typeface="Arial" pitchFamily="34" charset="0"/>
            </a:endParaRPr>
          </a:p>
          <a:p>
            <a:pPr marL="742950" indent="-742950" algn="r" rtl="1"/>
            <a:r>
              <a:rPr lang="ar-SA" sz="4000" dirty="0" smtClean="0">
                <a:latin typeface="Arial" pitchFamily="34" charset="0"/>
                <a:cs typeface="Arial" pitchFamily="34" charset="0"/>
              </a:rPr>
              <a:t>عاقبة المكذين◊</a:t>
            </a:r>
            <a:endParaRPr lang="bn-IN" sz="4000" dirty="0" smtClean="0">
              <a:latin typeface="Arial" pitchFamily="34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04800"/>
            <a:ext cx="5715000" cy="8309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আয়াতসমূহের অনুবাদ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419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১২। (তাদেরকে)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জিজ্ঞেস করুন,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আকাশমন্ডলী ও পৃথিবীতে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যা কিছু আছে,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 কার মালিকানাধীন?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বলে দাও,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আল্লাহর-ই  মালিকানাধীন।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তিনি রহমতকে নিজের প্রতি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আবশ্যক করে নিয়েছেন।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4400" y="1600200"/>
            <a:ext cx="4191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4400" dirty="0" smtClean="0">
                <a:latin typeface="Arial" pitchFamily="34" charset="0"/>
                <a:cs typeface="Arial" pitchFamily="34" charset="0"/>
              </a:rPr>
              <a:t>١٢. قل </a:t>
            </a:r>
          </a:p>
          <a:p>
            <a:pPr algn="r" rtl="1"/>
            <a:r>
              <a:rPr lang="ar-SA" sz="4000" dirty="0" smtClean="0">
                <a:latin typeface="Arial" pitchFamily="34" charset="0"/>
                <a:cs typeface="Arial" pitchFamily="34" charset="0"/>
              </a:rPr>
              <a:t>لمن </a:t>
            </a:r>
            <a:endParaRPr lang="bn-BD" sz="40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4000" dirty="0" smtClean="0">
                <a:latin typeface="Arial" pitchFamily="34" charset="0"/>
                <a:cs typeface="Arial" pitchFamily="34" charset="0"/>
              </a:rPr>
              <a:t>ما فى السموات والارض </a:t>
            </a:r>
            <a:r>
              <a:rPr lang="ar-SA" sz="4400" dirty="0" smtClean="0">
                <a:latin typeface="Arial" pitchFamily="34" charset="0"/>
                <a:cs typeface="Arial" pitchFamily="34" charset="0"/>
              </a:rPr>
              <a:t>قل لله </a:t>
            </a:r>
          </a:p>
          <a:p>
            <a:pPr algn="r" rtl="1"/>
            <a:r>
              <a:rPr lang="ar-SA" sz="4400" dirty="0" smtClean="0">
                <a:latin typeface="Arial" pitchFamily="34" charset="0"/>
                <a:cs typeface="Arial" pitchFamily="34" charset="0"/>
              </a:rPr>
              <a:t>كتب على نفسه الرحمة</a:t>
            </a:r>
            <a:endParaRPr lang="bn-IN" sz="4000" dirty="0" smtClean="0">
              <a:latin typeface="Arial" pitchFamily="34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04800"/>
            <a:ext cx="5715000" cy="8309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আয়াতসমূহের অনুবাদ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419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কিয়ামতের দিন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তিনি অবশ্য-ই তোমাদেরকে একত্র করবেন,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তা-তে কোন সন্দেহ নেই।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যারা নিজেদেরকে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ক্ষতিগ্রস্থ করেছে,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তারা ঈমান আনবেনা।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1600200"/>
            <a:ext cx="419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800" dirty="0" smtClean="0">
                <a:latin typeface="Arial" pitchFamily="34" charset="0"/>
                <a:cs typeface="Arial" pitchFamily="34" charset="0"/>
              </a:rPr>
              <a:t>ليجمعنكم </a:t>
            </a:r>
            <a:endParaRPr lang="bn-BD" sz="48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4800" dirty="0" smtClean="0">
                <a:latin typeface="Arial" pitchFamily="34" charset="0"/>
                <a:cs typeface="Arial" pitchFamily="34" charset="0"/>
              </a:rPr>
              <a:t>الى يوم القيامة </a:t>
            </a:r>
            <a:endParaRPr lang="bn-BD" sz="48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4800" dirty="0" smtClean="0">
                <a:latin typeface="Arial" pitchFamily="34" charset="0"/>
                <a:cs typeface="Arial" pitchFamily="34" charset="0"/>
              </a:rPr>
              <a:t>لا ريب فيه </a:t>
            </a:r>
          </a:p>
          <a:p>
            <a:pPr algn="r" rtl="1"/>
            <a:r>
              <a:rPr lang="ar-SA" sz="4800" dirty="0" smtClean="0">
                <a:latin typeface="Arial" pitchFamily="34" charset="0"/>
                <a:cs typeface="Arial" pitchFamily="34" charset="0"/>
              </a:rPr>
              <a:t>الذين خسور انفسهم </a:t>
            </a:r>
          </a:p>
          <a:p>
            <a:pPr algn="r" rtl="1"/>
            <a:r>
              <a:rPr lang="ar-SA" sz="4800" dirty="0" smtClean="0">
                <a:latin typeface="Arial" pitchFamily="34" charset="0"/>
                <a:cs typeface="Arial" pitchFamily="34" charset="0"/>
              </a:rPr>
              <a:t>فهم لا يؤمنون ◊</a:t>
            </a:r>
            <a:r>
              <a:rPr lang="bn-BD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bn-IN" sz="4800" dirty="0" smtClean="0">
              <a:latin typeface="Arial" pitchFamily="34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04800"/>
            <a:ext cx="5715000" cy="101566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আয়াতসমূহের অনুবাদ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76400"/>
            <a:ext cx="419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১৩। রাতে ও দিনে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যা কিছু স্থিতি লাভ করে, সব-ই তার মালিকানাধীন।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আর তিনি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সব কিছু শুনেন,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সব কিছু জানেন।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1600200"/>
            <a:ext cx="419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4800" dirty="0" smtClean="0">
                <a:latin typeface="Arial" pitchFamily="34" charset="0"/>
                <a:cs typeface="Arial" pitchFamily="34" charset="0"/>
              </a:rPr>
              <a:t>١٣.</a:t>
            </a:r>
            <a:r>
              <a:rPr lang="ar-SA" sz="4800" dirty="0" smtClean="0">
                <a:latin typeface="Arial" pitchFamily="34" charset="0"/>
                <a:cs typeface="Arial" pitchFamily="34" charset="0"/>
              </a:rPr>
              <a:t> وله </a:t>
            </a:r>
          </a:p>
          <a:p>
            <a:pPr algn="r" rtl="1"/>
            <a:r>
              <a:rPr lang="ar-SA" sz="4800" dirty="0" smtClean="0">
                <a:latin typeface="Arial" pitchFamily="34" charset="0"/>
                <a:cs typeface="Arial" pitchFamily="34" charset="0"/>
              </a:rPr>
              <a:t>ما سكن </a:t>
            </a:r>
            <a:endParaRPr lang="bn-BD" sz="48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4800" dirty="0" smtClean="0">
                <a:latin typeface="Arial" pitchFamily="34" charset="0"/>
                <a:cs typeface="Arial" pitchFamily="34" charset="0"/>
              </a:rPr>
              <a:t>فى اليل والنهار </a:t>
            </a:r>
            <a:endParaRPr lang="bn-BD" sz="48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4800" dirty="0" smtClean="0">
                <a:latin typeface="Arial" pitchFamily="34" charset="0"/>
                <a:cs typeface="Arial" pitchFamily="34" charset="0"/>
              </a:rPr>
              <a:t>وهو السميع العليم ◊</a:t>
            </a:r>
            <a:endParaRPr lang="bn-IN" sz="4800" dirty="0" smtClean="0">
              <a:latin typeface="Arial" pitchFamily="34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04800"/>
            <a:ext cx="5715000" cy="101566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আয়াতসমূহের অনুবাদ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48006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১৪। বলে দিন, </a:t>
            </a:r>
          </a:p>
          <a:p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আমি কি আল্লাহ ছাড়া অন্য কাউকে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অভিভাবকরুপে গ্রহণ করব?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যিনি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আকাশমন্ডলী ও পৃথিবীর স্রস্টা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এবং যিনি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সকলকে খাদ্য দান করেন,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কারও থেকে খাদ্য গ্রহণ করেন না।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1600200"/>
            <a:ext cx="419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5400" dirty="0" smtClean="0">
                <a:latin typeface="Arial" pitchFamily="34" charset="0"/>
                <a:cs typeface="Arial" pitchFamily="34" charset="0"/>
              </a:rPr>
              <a:t>١٤. قل </a:t>
            </a:r>
            <a:endParaRPr lang="bn-BD" sz="54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5400" dirty="0" smtClean="0">
                <a:latin typeface="Arial" pitchFamily="34" charset="0"/>
                <a:cs typeface="Arial" pitchFamily="34" charset="0"/>
              </a:rPr>
              <a:t>اغير الله اتخذ وليا 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فاطر السموات والارض </a:t>
            </a:r>
            <a:r>
              <a:rPr lang="ar-SA" sz="5400" dirty="0" smtClean="0">
                <a:latin typeface="Arial" pitchFamily="34" charset="0"/>
                <a:cs typeface="Arial" pitchFamily="34" charset="0"/>
              </a:rPr>
              <a:t>وهو يطعم </a:t>
            </a:r>
            <a:endParaRPr lang="bn-BD" sz="54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5400" dirty="0" smtClean="0">
                <a:latin typeface="Arial" pitchFamily="34" charset="0"/>
                <a:cs typeface="Arial" pitchFamily="34" charset="0"/>
              </a:rPr>
              <a:t>ولا يطعم</a:t>
            </a:r>
            <a:endParaRPr lang="bn-IN" sz="5400" dirty="0" smtClean="0">
              <a:latin typeface="Arial" pitchFamily="34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04800"/>
            <a:ext cx="5715000" cy="101566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আয়াতসমূহের অনুবাদ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4800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বলে দিন,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আমাকে আদেশ করা হয়েছে, যেন আত্নসমর্থনকারীদের মধ্যে আমিই প্রথম ব্যাক্তি হই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এবং ( আমাকে বলা হয়েছে)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তুমি কখনো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মুশরিকদের অন্তর্ভূক্ত হয়ো না।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1600200"/>
            <a:ext cx="4191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800" dirty="0" smtClean="0">
                <a:latin typeface="Arial" pitchFamily="34" charset="0"/>
                <a:cs typeface="Arial" pitchFamily="34" charset="0"/>
              </a:rPr>
              <a:t>قل </a:t>
            </a:r>
            <a:endParaRPr lang="bn-BD" sz="48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4800" dirty="0" smtClean="0">
                <a:latin typeface="Arial" pitchFamily="34" charset="0"/>
                <a:cs typeface="Arial" pitchFamily="34" charset="0"/>
              </a:rPr>
              <a:t>انى امرت </a:t>
            </a:r>
            <a:endParaRPr lang="bn-BD" sz="48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4400" dirty="0" smtClean="0">
                <a:latin typeface="Arial" pitchFamily="34" charset="0"/>
                <a:cs typeface="Arial" pitchFamily="34" charset="0"/>
              </a:rPr>
              <a:t>ان اكون اول من اسلم </a:t>
            </a:r>
            <a:endParaRPr lang="bn-BD" sz="44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4000" dirty="0" smtClean="0">
                <a:latin typeface="Arial" pitchFamily="34" charset="0"/>
                <a:cs typeface="Arial" pitchFamily="34" charset="0"/>
              </a:rPr>
              <a:t>ولا تكونن من المشركين ◊</a:t>
            </a:r>
            <a:endParaRPr lang="bn-IN" sz="4000" dirty="0" smtClean="0">
              <a:latin typeface="Arial" pitchFamily="34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71600" y="304800"/>
            <a:ext cx="64770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আয়াতসমূহের শানে নুযূল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057400"/>
            <a:ext cx="838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4000" dirty="0" smtClean="0"/>
              <a:t>قوله تعالى ‏{‏وَلَهُ ما سَكَنَ في اللَّيلِ وَالنَهارِ‏}‏ الآية‏.‏</a:t>
            </a:r>
            <a:endParaRPr lang="bn-BD" sz="4000" dirty="0" smtClean="0"/>
          </a:p>
          <a:p>
            <a:pPr algn="just" rtl="1"/>
            <a:r>
              <a:rPr lang="ar-SA" sz="4000" dirty="0" smtClean="0"/>
              <a:t> </a:t>
            </a:r>
          </a:p>
          <a:p>
            <a:pPr algn="just" rtl="1"/>
            <a:r>
              <a:rPr lang="ar-SA" sz="4000" dirty="0" smtClean="0"/>
              <a:t>قال الكلبي عن ابن عباس‏:‏ </a:t>
            </a:r>
            <a:endParaRPr lang="bn-BD" sz="4000" dirty="0" smtClean="0"/>
          </a:p>
          <a:p>
            <a:pPr algn="just" rtl="1"/>
            <a:r>
              <a:rPr lang="bn-BD" sz="4000" dirty="0" smtClean="0"/>
              <a:t>	</a:t>
            </a:r>
            <a:r>
              <a:rPr lang="ar-SA" sz="4000" dirty="0" smtClean="0"/>
              <a:t>إن كفار مكة أتوا رسول الله </a:t>
            </a:r>
            <a:r>
              <a:rPr lang="ar-SA" sz="3200" dirty="0" smtClean="0"/>
              <a:t>صلى الله عليه وسلم </a:t>
            </a:r>
            <a:r>
              <a:rPr lang="ar-SA" sz="4000" dirty="0" smtClean="0"/>
              <a:t>فقالوا‏:‏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04800"/>
            <a:ext cx="64770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আয়াতসমূহের শানে নুযূল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0574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4000" dirty="0" smtClean="0"/>
              <a:t>يا محمد</a:t>
            </a:r>
            <a:r>
              <a:rPr lang="bn-BD" sz="4000" dirty="0" smtClean="0"/>
              <a:t>!</a:t>
            </a:r>
            <a:r>
              <a:rPr lang="ar-SA" sz="4000" dirty="0" smtClean="0"/>
              <a:t> </a:t>
            </a:r>
            <a:endParaRPr lang="bn-BD" sz="4000" dirty="0" smtClean="0"/>
          </a:p>
          <a:p>
            <a:pPr algn="just" rtl="1"/>
            <a:r>
              <a:rPr lang="ar-SA" sz="4000" dirty="0" smtClean="0"/>
              <a:t>إنا قد علمنا أنه إنما يحملك على ما تدعو إليه الحاجة </a:t>
            </a:r>
            <a:endParaRPr lang="bn-BD" sz="4000" dirty="0" smtClean="0"/>
          </a:p>
          <a:p>
            <a:pPr algn="just" rtl="1"/>
            <a:r>
              <a:rPr lang="ar-SA" sz="4000" dirty="0" smtClean="0"/>
              <a:t>فنحن نجعل لك نصيباً في أموالنا </a:t>
            </a:r>
            <a:endParaRPr lang="bn-BD" sz="4000" dirty="0" smtClean="0"/>
          </a:p>
          <a:p>
            <a:pPr algn="just" rtl="1"/>
            <a:r>
              <a:rPr lang="ar-SA" sz="4000" dirty="0" smtClean="0"/>
              <a:t>حتى تكون أغنانا رجلاً </a:t>
            </a:r>
            <a:endParaRPr lang="bn-BD" sz="4000" dirty="0" smtClean="0"/>
          </a:p>
          <a:p>
            <a:pPr algn="just" rtl="1"/>
            <a:r>
              <a:rPr lang="ar-SA" sz="4000" dirty="0" smtClean="0"/>
              <a:t>وترجع عما أنت عليه </a:t>
            </a:r>
            <a:endParaRPr lang="bn-BD" sz="4000" dirty="0" smtClean="0"/>
          </a:p>
          <a:p>
            <a:pPr algn="just" rtl="1"/>
            <a:r>
              <a:rPr lang="ar-SA" sz="4000" dirty="0" smtClean="0"/>
              <a:t>فنزلت هذه الآية‏.</a:t>
            </a:r>
            <a:r>
              <a:rPr lang="ar-SA" sz="3600" dirty="0" smtClean="0"/>
              <a:t>‏ 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71600" y="304800"/>
            <a:ext cx="64770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আয়াতসমূহের শানে নুযূল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2860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ইমাম কালবী রহ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হজরত আব্দুল্লাহ ইবনে আব্বাস 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হতে বর্ণনা করেন যে, </a:t>
            </a:r>
          </a:p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মক্কার কাফিররা আল্লাহর রাসূল 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এর নিকট এসে বললো, </a:t>
            </a:r>
          </a:p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‘হে মুহাম্মদ! আমরা জানতে পেরেছি যে, তুমি যে দাওয়াত দিচ্ছ, তার একমাত্র কারন হচ্ছে অভাব।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04800"/>
            <a:ext cx="64770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আয়াতসমূহের শানে নুযূল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তাই আমরা আমাদের সম্পদের এক অংশ তোমাকে দিব, </a:t>
            </a:r>
          </a:p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যাতে তুমি আমাদের মাঝে সবচেয়ে ধনী ব্যাক্তি হয়ে যাও এবং </a:t>
            </a:r>
          </a:p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তুমি দাওয়াত প্রদান ছেড়ে দিবে।’ </a:t>
            </a:r>
          </a:p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 প্রেক্ষিতে নাজিল </a:t>
            </a:r>
            <a:r>
              <a:rPr lang="bn-BD" sz="4000" smtClean="0">
                <a:latin typeface="NikoshBAN" pitchFamily="2" charset="0"/>
                <a:cs typeface="NikoshBAN" pitchFamily="2" charset="0"/>
              </a:rPr>
              <a:t>হয়েছে –</a:t>
            </a:r>
          </a:p>
          <a:p>
            <a:pPr algn="ctr"/>
            <a:r>
              <a:rPr lang="ar-SA" sz="4000" dirty="0" smtClean="0"/>
              <a:t> {‏وَلَهُ ما سَكَنَ في اللَّيلِ وَالنَهارِ‏}‏ الآية‏.‏ </a:t>
            </a:r>
            <a:r>
              <a:rPr lang="bn-BD" sz="4000" dirty="0" smtClean="0"/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8100" y="1038998"/>
            <a:ext cx="5029200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100" y="2981503"/>
            <a:ext cx="7239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মোঃ মাকছুদুল হক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কামিল (হাদীস), </a:t>
            </a:r>
            <a:r>
              <a:rPr lang="bn-IN" sz="2000" dirty="0" smtClean="0">
                <a:latin typeface="Times New Roman" pitchFamily="18" charset="0"/>
                <a:cs typeface="NikoshBAN" pitchFamily="2" charset="0"/>
              </a:rPr>
              <a:t>এম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n-IN" sz="2000" dirty="0" smtClean="0">
                <a:latin typeface="Times New Roman" pitchFamily="18" charset="0"/>
                <a:cs typeface="NikoshBAN" pitchFamily="2" charset="0"/>
              </a:rPr>
              <a:t>এ</a:t>
            </a:r>
            <a:r>
              <a:rPr lang="en-US" sz="2000" dirty="0" smtClean="0">
                <a:latin typeface="Times New Roman" pitchFamily="18" charset="0"/>
                <a:cs typeface="NikoshBAN" pitchFamily="2" charset="0"/>
              </a:rPr>
              <a:t>.</a:t>
            </a:r>
            <a:r>
              <a:rPr lang="bn-IN" sz="2000" dirty="0" smtClean="0">
                <a:latin typeface="Times New Roman" pitchFamily="18" charset="0"/>
                <a:cs typeface="NikoshBAN" pitchFamily="2" charset="0"/>
              </a:rPr>
              <a:t> (আরবি)</a:t>
            </a:r>
            <a:endParaRPr lang="bn-IN" sz="3600" dirty="0" smtClean="0">
              <a:latin typeface="Times New Roman" pitchFamily="18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প্রভাষক (আরবি)</a:t>
            </a:r>
          </a:p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ভবানীগঞ্জ কারামতিয়া ফাজিল মাদরাসা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ডাকঘরঃ ভবানীগঞ্জ, সদর, লক্ষ্মীপুর।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মোবাইল নং – ০১৮১৩৫৯৩৮৬৫, ০১৭৪৩১৫৬৭৯৩</a:t>
            </a:r>
          </a:p>
          <a:p>
            <a:pPr algn="ctr"/>
            <a:r>
              <a:rPr lang="bn-IN" sz="2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ই-মেইল</a:t>
            </a:r>
            <a:r>
              <a:rPr lang="en-US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maksudulhaque</a:t>
            </a:r>
            <a:r>
              <a:rPr lang="en-US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650@gmail.com</a:t>
            </a:r>
            <a:endParaRPr lang="en-US" sz="28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11.jpg"/>
          <p:cNvPicPr>
            <a:picLocks noChangeAspect="1"/>
          </p:cNvPicPr>
          <p:nvPr/>
        </p:nvPicPr>
        <p:blipFill>
          <a:blip r:embed="rId2"/>
          <a:srcRect r="16000"/>
          <a:stretch>
            <a:fillRect/>
          </a:stretch>
        </p:blipFill>
        <p:spPr>
          <a:xfrm>
            <a:off x="266700" y="429398"/>
            <a:ext cx="3200400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14465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كتب على نفسه الرحمة</a:t>
            </a:r>
          </a:p>
          <a:p>
            <a:pPr algn="ctr"/>
            <a:r>
              <a:rPr lang="bn-BD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এর ব্যাখ্যা</a:t>
            </a:r>
            <a:endParaRPr lang="en-US" sz="6000" dirty="0">
              <a:solidFill>
                <a:schemeClr val="accent5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025908"/>
            <a:ext cx="8686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400" dirty="0" smtClean="0">
                <a:solidFill>
                  <a:schemeClr val="accent6">
                    <a:lumMod val="50000"/>
                  </a:schemeClr>
                </a:solidFill>
              </a:rPr>
              <a:t>جاء فى تفسير الطبرى:</a:t>
            </a:r>
          </a:p>
          <a:p>
            <a:pPr algn="r" rtl="1"/>
            <a:r>
              <a:rPr lang="ar-SA" sz="4400" dirty="0" smtClean="0"/>
              <a:t>وقوله:"كتب على نفسه الرحمة" ، </a:t>
            </a:r>
          </a:p>
          <a:p>
            <a:pPr algn="r" rtl="1"/>
            <a:r>
              <a:rPr lang="ar-SA" sz="4400" dirty="0" smtClean="0"/>
              <a:t>يقول: قضى أنَّه بعباده رحيم، </a:t>
            </a:r>
          </a:p>
          <a:p>
            <a:pPr algn="r" rtl="1"/>
            <a:r>
              <a:rPr lang="ar-SA" sz="4400" dirty="0" smtClean="0"/>
              <a:t>لا يعجل عليهم بالعقوبة، </a:t>
            </a:r>
          </a:p>
          <a:p>
            <a:pPr algn="r" rtl="1"/>
            <a:r>
              <a:rPr lang="ar-SA" sz="4400" dirty="0" smtClean="0"/>
              <a:t>ويقبل منهم الإنابة والتوبة.</a:t>
            </a:r>
          </a:p>
          <a:p>
            <a:pPr algn="r" rtl="1"/>
            <a:r>
              <a:rPr lang="ar-SA" sz="4400" dirty="0" smtClean="0"/>
              <a:t>وهذا من الله تعالى ذكره استعطاف للمعرضين عنه إلى الإقبال إليه بالتوبة.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610600" cy="14465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كتب على نفسه الرحمة</a:t>
            </a:r>
          </a:p>
          <a:p>
            <a:pPr algn="ctr"/>
            <a:r>
              <a:rPr lang="bn-BD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এর ব্যাখ্যা</a:t>
            </a:r>
            <a:endParaRPr lang="en-US" sz="6000" dirty="0">
              <a:solidFill>
                <a:schemeClr val="accent5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057400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4000" dirty="0" smtClean="0"/>
              <a:t>يقول تعالى ذكره: </a:t>
            </a:r>
          </a:p>
          <a:p>
            <a:pPr algn="r" rtl="1"/>
            <a:r>
              <a:rPr lang="ar-SA" sz="4000" dirty="0" smtClean="0"/>
              <a:t>أن هؤلاء العادلين بي، الجاحدين نبوّتك، يا محمد، إن تابوا وأنابوا قبلت توبتهم، </a:t>
            </a:r>
          </a:p>
          <a:p>
            <a:pPr algn="r" rtl="1"/>
            <a:endParaRPr lang="ar-SA" sz="4000" dirty="0" smtClean="0"/>
          </a:p>
          <a:p>
            <a:pPr algn="r" rtl="1"/>
            <a:r>
              <a:rPr lang="ar-SA" sz="4000" dirty="0" smtClean="0"/>
              <a:t>وإني قد قضيت في خَلْقي أنّ رحمتي وسعت كل شيء، كالذي:-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610600" cy="14465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كتب على نفسه الرحمة</a:t>
            </a:r>
          </a:p>
          <a:p>
            <a:pPr algn="ctr"/>
            <a:r>
              <a:rPr lang="bn-BD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এর ব্যাখ্যা</a:t>
            </a:r>
            <a:endParaRPr lang="en-US" sz="6000" dirty="0">
              <a:solidFill>
                <a:schemeClr val="accent5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752600"/>
            <a:ext cx="83058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4000" dirty="0" smtClean="0"/>
              <a:t>13096 - حدثنا ابن بشار .....عن أبي هريرة، </a:t>
            </a:r>
            <a:r>
              <a:rPr lang="ar-SA" sz="4800" dirty="0" smtClean="0"/>
              <a:t>عن النبي صلى الله عليه وسلم قال:</a:t>
            </a:r>
          </a:p>
          <a:p>
            <a:pPr algn="just" rtl="1"/>
            <a:r>
              <a:rPr lang="ar-SA" sz="4800" dirty="0" smtClean="0"/>
              <a:t>لما فرغ الله من الخلق، كتب كتابًا</a:t>
            </a:r>
          </a:p>
          <a:p>
            <a:pPr algn="ctr" rtl="1"/>
            <a:r>
              <a:rPr lang="ar-SA" sz="4800" dirty="0" smtClean="0"/>
              <a:t>"إنّ رحمتي سَبَقَتْ غضبي".</a:t>
            </a:r>
            <a:endParaRPr lang="en-US" sz="4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610600" cy="14465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كتب على نفسه الرحمة</a:t>
            </a:r>
          </a:p>
          <a:p>
            <a:pPr algn="ctr"/>
            <a:r>
              <a:rPr lang="bn-BD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এর ব্যাখ্যা</a:t>
            </a:r>
            <a:endParaRPr lang="en-US" sz="6000" dirty="0">
              <a:solidFill>
                <a:schemeClr val="accent5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600200"/>
            <a:ext cx="8305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3600" dirty="0" smtClean="0"/>
              <a:t>13097 - حدثنا محمد بن المثنى .....عن سلمان قال:</a:t>
            </a:r>
          </a:p>
          <a:p>
            <a:pPr algn="just" rtl="1"/>
            <a:r>
              <a:rPr lang="ar-SA" sz="4000" dirty="0" smtClean="0"/>
              <a:t> إنّ الله تعالى ذكره لما خلق السماء والأرض، </a:t>
            </a:r>
          </a:p>
          <a:p>
            <a:pPr algn="just" rtl="1"/>
            <a:r>
              <a:rPr lang="ar-SA" sz="3200" dirty="0" smtClean="0"/>
              <a:t>خلق مئة رحمةٍ، كل رحمة ملء ما بين السماء إلى الأرض.</a:t>
            </a:r>
            <a:r>
              <a:rPr lang="ar-SA" sz="4000" dirty="0" smtClean="0"/>
              <a:t> </a:t>
            </a:r>
            <a:r>
              <a:rPr lang="ar-SA" sz="3600" dirty="0" smtClean="0"/>
              <a:t>فعنده تسع وتسعون رحمةً، وقسم رحمة بين الخلائق. </a:t>
            </a:r>
            <a:r>
              <a:rPr lang="ar-SA" sz="4000" dirty="0" smtClean="0"/>
              <a:t>فبها يتعاطفون، وبها تشرب الوَحْش والطير الماءَ. فإذا كان يوم ذلك، </a:t>
            </a:r>
          </a:p>
          <a:p>
            <a:pPr algn="just" rtl="1"/>
            <a:r>
              <a:rPr lang="ar-SA" sz="4000" dirty="0" smtClean="0"/>
              <a:t>قصرها الله على المتقين، وزادهم تسعًا وتسعين.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610600" cy="14465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كتب على نفسه الرحمة</a:t>
            </a:r>
          </a:p>
          <a:p>
            <a:pPr algn="ctr"/>
            <a:r>
              <a:rPr lang="bn-BD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এর ব্যাখ্যা</a:t>
            </a:r>
            <a:endParaRPr lang="en-US" sz="6000" dirty="0">
              <a:solidFill>
                <a:schemeClr val="accent5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81200"/>
            <a:ext cx="864841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610600" cy="14465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ما سكن فى الليل والنهار</a:t>
            </a:r>
          </a:p>
          <a:p>
            <a:pPr algn="ctr"/>
            <a:r>
              <a:rPr lang="bn-BD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এর  মর্মার্থ</a:t>
            </a:r>
            <a:endParaRPr lang="en-US" sz="6000" dirty="0">
              <a:solidFill>
                <a:schemeClr val="accent5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2098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উক্ত আয়াতাংশের মর্মার্থ বর্ণনায় বিভিন্ন অভিমত প্রদান করেছেন-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886200"/>
            <a:ext cx="693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তাফসীরে খাজেনে বলা হয়েছে, রাতের অন্ধকারে ও দিনের আলোতে যা কিছু বাস করে, সবকিছুই আল্লাহর মালিকানাধীন।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610600" cy="14465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ما سكن فى الليل والنهار</a:t>
            </a:r>
          </a:p>
          <a:p>
            <a:pPr algn="ctr"/>
            <a:r>
              <a:rPr lang="bn-BD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এর  মর্মার্থ</a:t>
            </a:r>
            <a:endParaRPr lang="en-US" sz="6000" dirty="0">
              <a:solidFill>
                <a:schemeClr val="accent5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209800"/>
            <a:ext cx="693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কতিপয় মুফাসসির বলেন,  </a:t>
            </a:r>
            <a:r>
              <a:rPr lang="ar-SA" sz="4000" dirty="0" smtClean="0">
                <a:latin typeface="NikoshBAN" pitchFamily="2" charset="0"/>
                <a:cs typeface="NikoshBAN" pitchFamily="2" charset="0"/>
              </a:rPr>
              <a:t>سكن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শব্দ প্রয়োগ করে স্থিতিশীল ও অস্থিতিশীল সর্বপ্রকার বস্তু-অবস্তুর কথা বুঝানো হয়েছে।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610600" cy="14465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ما سكن فى الليل والنهار</a:t>
            </a:r>
          </a:p>
          <a:p>
            <a:pPr algn="ctr"/>
            <a:r>
              <a:rPr lang="bn-BD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এর  মর্মার্থ</a:t>
            </a:r>
            <a:endParaRPr lang="en-US" sz="6000" dirty="0">
              <a:solidFill>
                <a:schemeClr val="accent5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2098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ইবনে জারীর 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বলেন,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32766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দিন-রাতে বসবাসকারী বস্তু বলতে সেসব বস্তুর কথা বুঝানো হয়েছে, যেসব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বস্তুর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উপর সূর্যের উদয়-অস্ত হয়।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85800"/>
            <a:ext cx="57150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20978675">
            <a:off x="447971" y="1633090"/>
            <a:ext cx="826407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Calibri"/>
                <a:cs typeface="NikoshBAN" pitchFamily="2" charset="0"/>
              </a:rPr>
              <a:t>•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শিক্ষার্থীরা</a:t>
            </a:r>
          </a:p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আয়াতসমূহ থেকে প্রাপ্ত শিক্ষার একটি তালিকা তৈরী করবে।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533400"/>
            <a:ext cx="5791200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মুল্যায়ন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057400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আয়াতসমূহের বাংলায় অনুবাদ কর। </a:t>
            </a:r>
            <a:endParaRPr lang="bn-IN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6670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•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আয়াতসমূহের শানে নুযূল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বর্ণনা কর।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4495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•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হজ্জে আকবর এর পরিচয় দাও।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3200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•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সূরার শুরুতে বিসমিল্লাহ উল্লেখ না করার কারন ব্যাখ্যা কর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7543800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শ্রেণি –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আলিম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১ম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বর্ষ</a:t>
            </a:r>
            <a:endParaRPr lang="bn-IN" sz="8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962400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ঃ আল-কুরআনুল মাজীদ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6477000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04800" y="1905000"/>
            <a:ext cx="8610600" cy="434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743200"/>
            <a:ext cx="7391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cs typeface="NikoshBAN" pitchFamily="2" charset="0"/>
              </a:rPr>
              <a:t>•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শিক্ষার্থীরা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উৎস, প্রসঙ্গ ও মন্তব্যসহ 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আয়াতসমূহের অনুবাদ লিখবে।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_20160917_2101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8229599" cy="609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3124200"/>
            <a:ext cx="6248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99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dex.jpg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04800"/>
            <a:ext cx="6553200" cy="655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381000" y="533400"/>
            <a:ext cx="8534400" cy="213360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সূরা আল-আনআ’ম</a:t>
            </a:r>
            <a:endParaRPr lang="bn-IN" sz="7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429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আয়াতঃ ১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029200"/>
            <a:ext cx="8610600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বিশ্ব ভ্রমন ও উপদেশ গ্রহণ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533400"/>
            <a:ext cx="35814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 –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•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নতুন শব্দসমূহ তাহকীক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করতে পারবে।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32004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•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আয়াতসমূহের শানে নুযূল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বর্ণনা করতে পারবে।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4343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•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‘রাতে ও দিনে স্থিতিশীল’ – কথাটির মর্ম বিশ্লেষণ করতে পারবে।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3733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•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আল্লাহর রহমতের ব্যাপকতা ব্যাখ্যা করতে পারবে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43000" y="2667000"/>
            <a:ext cx="59356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•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আয়াতসমূহের অনুবাদ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করতে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19200" y="228600"/>
            <a:ext cx="67056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নতুন শব্দসমূহের তাহকীক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2800" y="1219200"/>
            <a:ext cx="1219200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ar-SA" sz="4000" dirty="0" smtClean="0">
                <a:latin typeface="NikoshBAN" pitchFamily="2" charset="0"/>
                <a:cs typeface="NikoshBAN" pitchFamily="2" charset="0"/>
              </a:rPr>
              <a:t>سيروا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00" y="1981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الصيغة</a:t>
            </a:r>
            <a:r>
              <a:rPr lang="bn-B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05600" y="2590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 البحث: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05600" y="3200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 الباب: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3200" y="3886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 المصدر: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05600" y="4572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 المادة: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19400" y="19812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جمع مذكر حاضر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4572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س – ي - ر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00" y="32766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NikoshBAN" pitchFamily="2" charset="0"/>
                <a:cs typeface="NikoshBAN" pitchFamily="2" charset="0"/>
              </a:rPr>
              <a:t>ضرب يضرب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86200" y="3962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NikoshBAN" pitchFamily="2" charset="0"/>
                <a:cs typeface="NikoshBAN" pitchFamily="2" charset="0"/>
              </a:rPr>
              <a:t>السير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24000" y="26670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NikoshBAN" pitchFamily="2" charset="0"/>
                <a:cs typeface="NikoshBAN" pitchFamily="2" charset="0"/>
              </a:rPr>
              <a:t>امر حاضر معروف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29400" y="5181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 الجنس: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05600" y="6019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 المعنى: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86200" y="5257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NikoshBAN" pitchFamily="2" charset="0"/>
                <a:cs typeface="NikoshBAN" pitchFamily="2" charset="0"/>
              </a:rPr>
              <a:t>اجوف يائى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95600" y="5943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তোমরা ভ্রমন কর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4800"/>
            <a:ext cx="67056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নতুন শব্দসমূহের তাহকীক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2600" y="1219200"/>
            <a:ext cx="2819400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bn-BD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ليجمعنكم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1981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الصيغة</a:t>
            </a:r>
            <a:r>
              <a:rPr lang="bn-B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5600" y="2590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 البحث: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3200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 الباب: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3886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 المصدر: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4572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 المادة: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19812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واحد مذكر غائب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4572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ج – م - ع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32766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فتح يفتح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3962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NikoshBAN" pitchFamily="2" charset="0"/>
                <a:cs typeface="NikoshBAN" pitchFamily="2" charset="0"/>
              </a:rPr>
              <a:t>الجمع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26670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NikoshBAN" pitchFamily="2" charset="0"/>
                <a:cs typeface="NikoshBAN" pitchFamily="2" charset="0"/>
              </a:rPr>
              <a:t>لام تاكيد بانون تاكيد ثفيلة در فعل مستقبل معروف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00" y="5181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 الجنس: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6019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 المعنى: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5257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صحيح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59436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নিশ্চই তিনি তোমাদেরকে একত্রিত করবেন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1524000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كم: ضمير منصوب متصل ليجمعن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4800"/>
            <a:ext cx="67056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নতুন শব্দসমূহের তাহকীক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15200" y="1219200"/>
            <a:ext cx="1066800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4000" dirty="0" smtClean="0">
                <a:latin typeface="Arial" pitchFamily="34" charset="0"/>
                <a:cs typeface="Arial" pitchFamily="34" charset="0"/>
              </a:rPr>
              <a:t>يطعِم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1981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الصيغة</a:t>
            </a:r>
            <a:r>
              <a:rPr lang="bn-B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5600" y="2590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 البحث: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3200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 الباب: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3886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 المصدر: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4572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 المادة: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19812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واحد مذكر غائب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4572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NikoshBAN" pitchFamily="2" charset="0"/>
                <a:cs typeface="NikoshBAN" pitchFamily="2" charset="0"/>
              </a:rPr>
              <a:t>ط – ع - م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32766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NikoshBAN" pitchFamily="2" charset="0"/>
                <a:cs typeface="NikoshBAN" pitchFamily="2" charset="0"/>
              </a:rPr>
              <a:t>افعال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3962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NikoshBAN" pitchFamily="2" charset="0"/>
                <a:cs typeface="NikoshBAN" pitchFamily="2" charset="0"/>
              </a:rPr>
              <a:t> الاطعام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26670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اثبات فعل مضارع معروف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00" y="5181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 الجنس: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6019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Arial" pitchFamily="34" charset="0"/>
                <a:cs typeface="Arial" pitchFamily="34" charset="0"/>
              </a:rPr>
              <a:t> المعنى: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5257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dirty="0" smtClean="0">
                <a:latin typeface="NikoshBAN" pitchFamily="2" charset="0"/>
                <a:cs typeface="NikoshBAN" pitchFamily="2" charset="0"/>
              </a:rPr>
              <a:t>صحيح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5600" y="5943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তিনি খাদ্য দেন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1051</Words>
  <Application>Microsoft Office PowerPoint</Application>
  <PresentationFormat>On-screen Show (4:3)</PresentationFormat>
  <Paragraphs>207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DCL</cp:lastModifiedBy>
  <cp:revision>201</cp:revision>
  <dcterms:created xsi:type="dcterms:W3CDTF">2006-08-16T00:00:00Z</dcterms:created>
  <dcterms:modified xsi:type="dcterms:W3CDTF">2020-03-02T05:42:51Z</dcterms:modified>
</cp:coreProperties>
</file>