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28"/>
  </p:notesMasterIdLst>
  <p:sldIdLst>
    <p:sldId id="290" r:id="rId2"/>
    <p:sldId id="282" r:id="rId3"/>
    <p:sldId id="275" r:id="rId4"/>
    <p:sldId id="256" r:id="rId5"/>
    <p:sldId id="274" r:id="rId6"/>
    <p:sldId id="268" r:id="rId7"/>
    <p:sldId id="276" r:id="rId8"/>
    <p:sldId id="257" r:id="rId9"/>
    <p:sldId id="287" r:id="rId10"/>
    <p:sldId id="288" r:id="rId11"/>
    <p:sldId id="269" r:id="rId12"/>
    <p:sldId id="280" r:id="rId13"/>
    <p:sldId id="278" r:id="rId14"/>
    <p:sldId id="259" r:id="rId15"/>
    <p:sldId id="260" r:id="rId16"/>
    <p:sldId id="270" r:id="rId17"/>
    <p:sldId id="261" r:id="rId18"/>
    <p:sldId id="271" r:id="rId19"/>
    <p:sldId id="262" r:id="rId20"/>
    <p:sldId id="279" r:id="rId21"/>
    <p:sldId id="283" r:id="rId22"/>
    <p:sldId id="284" r:id="rId23"/>
    <p:sldId id="285" r:id="rId24"/>
    <p:sldId id="286" r:id="rId25"/>
    <p:sldId id="281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90569" autoAdjust="0"/>
  </p:normalViewPr>
  <p:slideViewPr>
    <p:cSldViewPr snapToGrid="0">
      <p:cViewPr>
        <p:scale>
          <a:sx n="75" d="100"/>
          <a:sy n="75" d="100"/>
        </p:scale>
        <p:origin x="-1908" y="-7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3574F-9B05-42DA-8C34-1EB85A4A2883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5264D-D0C0-4038-994F-BFEA8AB03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0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949E3-13FE-4BD5-875B-E89D18D8E50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1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4800" b="1" dirty="0" smtClean="0">
                <a:latin typeface="SutonnyMJ" pitchFamily="2" charset="0"/>
                <a:cs typeface="SutonnyMJ" pitchFamily="2" charset="0"/>
              </a:rPr>
              <a:t>ছবিগুলোর</a:t>
            </a:r>
            <a:r>
              <a:rPr lang="bn-IN" sz="4800" b="1" baseline="0" dirty="0" smtClean="0">
                <a:latin typeface="SutonnyMJ" pitchFamily="2" charset="0"/>
                <a:cs typeface="SutonnyMJ" pitchFamily="2" charset="0"/>
              </a:rPr>
              <a:t> দিকে লক্ষ্য কর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5264D-D0C0-4038-994F-BFEA8AB033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6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4400" dirty="0" smtClean="0"/>
              <a:t>ছবিগুলোর</a:t>
            </a:r>
            <a:r>
              <a:rPr lang="bn-IN" sz="4400" baseline="0" dirty="0" smtClean="0"/>
              <a:t> দিকে লক্ষ্য কর.......  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5264D-D0C0-4038-994F-BFEA8AB033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0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21835D9-915D-45A9-9CAA-8278629A966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FD210CB-0016-4E6C-9379-A7C11D7322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42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5D9-915D-45A9-9CAA-8278629A966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10CB-0016-4E6C-9379-A7C11D73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3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5D9-915D-45A9-9CAA-8278629A966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10CB-0016-4E6C-9379-A7C11D7322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52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5D9-915D-45A9-9CAA-8278629A966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10CB-0016-4E6C-9379-A7C11D73227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331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5D9-915D-45A9-9CAA-8278629A966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10CB-0016-4E6C-9379-A7C11D73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2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5D9-915D-45A9-9CAA-8278629A966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10CB-0016-4E6C-9379-A7C11D73227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294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5D9-915D-45A9-9CAA-8278629A966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10CB-0016-4E6C-9379-A7C11D7322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222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5D9-915D-45A9-9CAA-8278629A966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10CB-0016-4E6C-9379-A7C11D73227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991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5D9-915D-45A9-9CAA-8278629A966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10CB-0016-4E6C-9379-A7C11D73227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77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5D9-915D-45A9-9CAA-8278629A966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10CB-0016-4E6C-9379-A7C11D73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9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5D9-915D-45A9-9CAA-8278629A966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10CB-0016-4E6C-9379-A7C11D73227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13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5D9-915D-45A9-9CAA-8278629A966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10CB-0016-4E6C-9379-A7C11D73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5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5D9-915D-45A9-9CAA-8278629A966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10CB-0016-4E6C-9379-A7C11D73227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9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5D9-915D-45A9-9CAA-8278629A966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10CB-0016-4E6C-9379-A7C11D73227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55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5D9-915D-45A9-9CAA-8278629A966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10CB-0016-4E6C-9379-A7C11D73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5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5D9-915D-45A9-9CAA-8278629A966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10CB-0016-4E6C-9379-A7C11D73227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56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5D9-915D-45A9-9CAA-8278629A966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10CB-0016-4E6C-9379-A7C11D73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8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1835D9-915D-45A9-9CAA-8278629A966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D210CB-0016-4E6C-9379-A7C11D73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2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  <p:sldLayoutId id="2147484046" r:id="rId15"/>
    <p:sldLayoutId id="2147484047" r:id="rId16"/>
    <p:sldLayoutId id="21474840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audio" Target="../media/audio1.wav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1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604835"/>
            <a:ext cx="7505700" cy="5072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99" y="717549"/>
            <a:ext cx="2858029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4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13834"/>
            <a:ext cx="10930310" cy="4986866"/>
          </a:xfrm>
        </p:spPr>
      </p:pic>
      <p:sp>
        <p:nvSpPr>
          <p:cNvPr id="3" name="Rectangle 2"/>
          <p:cNvSpPr/>
          <p:nvPr/>
        </p:nvSpPr>
        <p:spPr>
          <a:xfrm>
            <a:off x="914401" y="5835488"/>
            <a:ext cx="2120900" cy="391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স্লাইড- </a:t>
            </a:r>
            <a:r>
              <a:rPr lang="en-US" sz="3200" dirty="0" smtClean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307475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92" y="596348"/>
            <a:ext cx="3836790" cy="3188691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56" y="619687"/>
            <a:ext cx="3671248" cy="29684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3837510"/>
            <a:ext cx="5603240" cy="2319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407" y="1050058"/>
            <a:ext cx="2850489" cy="1679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0" y="3294743"/>
            <a:ext cx="3952965" cy="2394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6686" y="5689600"/>
            <a:ext cx="1407885" cy="595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স্লাইড-</a:t>
            </a: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148011" y="5704115"/>
            <a:ext cx="1407885" cy="595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সময়-২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0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2264228"/>
            <a:ext cx="11045372" cy="4076097"/>
          </a:xfrm>
        </p:spPr>
        <p:txBody>
          <a:bodyPr>
            <a:normAutofit/>
          </a:bodyPr>
          <a:lstStyle/>
          <a:p>
            <a:r>
              <a:rPr lang="bn-IN" sz="7200" b="1" dirty="0">
                <a:latin typeface="NikoshBAN" pitchFamily="2" charset="0"/>
                <a:cs typeface="NikoshBAN" pitchFamily="2" charset="0"/>
              </a:rPr>
              <a:t>প্রত্যেকে </a:t>
            </a:r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দুটি </a:t>
            </a:r>
            <a:r>
              <a:rPr lang="bn-IN" sz="7200" b="1" dirty="0">
                <a:latin typeface="NikoshBAN" pitchFamily="2" charset="0"/>
                <a:cs typeface="NikoshBAN" pitchFamily="2" charset="0"/>
              </a:rPr>
              <a:t>করে নামাজের ওয়াজিব খাতায় </a:t>
            </a:r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লেখ।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6343" y="5399314"/>
            <a:ext cx="1756228" cy="7837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স্লাইড-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06857" y="5410840"/>
            <a:ext cx="2002971" cy="7837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সময়- ২ মি,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5157" y="783771"/>
            <a:ext cx="7251700" cy="14949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3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77332"/>
            <a:ext cx="9601196" cy="1303867"/>
          </a:xfrm>
        </p:spPr>
        <p:txBody>
          <a:bodyPr>
            <a:noAutofit/>
          </a:bodyPr>
          <a:lstStyle/>
          <a:p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নামাজের ওয়াজিব হলো-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944" y="2152346"/>
            <a:ext cx="10551884" cy="3713239"/>
          </a:xfrm>
        </p:spPr>
        <p:txBody>
          <a:bodyPr>
            <a:noAutofit/>
          </a:bodyPr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নামাজের ওয়াজিব বলতে ঔসকল  হুকুমকে বুঝায় যা আদায় করা আবশ্যক এবং আদায় না করলে নামায বাতিল হয়ে যাবে।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4685" y="5399314"/>
            <a:ext cx="1915886" cy="783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স্লাইড-</a:t>
            </a: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601200" y="5399313"/>
            <a:ext cx="1915886" cy="783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সময়ঃ ২০মিঃ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7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98500"/>
            <a:ext cx="10337800" cy="1435100"/>
          </a:xfrm>
        </p:spPr>
        <p:txBody>
          <a:bodyPr anchor="ctr" anchorCtr="1">
            <a:no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নামাজের ওয়াজিব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নামাজের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ওয়াজিব সমূহ নিন্মে আলোচনা করা হলো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82" y="1981201"/>
            <a:ext cx="10838289" cy="464274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১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/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 রাকাতে সূরা ফাতিহা পড়া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হাদীসে বলা হয়েছে...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لأصلوة </a:t>
            </a:r>
            <a:r>
              <a:rPr lang="ar-S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 بفاتحة 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الكتاب</a:t>
            </a:r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61" y="3240101"/>
            <a:ext cx="4169439" cy="27214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3671" y="5696430"/>
            <a:ext cx="1316958" cy="530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স্লাইড- </a:t>
            </a:r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0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3331" y="668740"/>
            <a:ext cx="10863618" cy="55682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সূরা ফাতিহার সাথে অন্য একটি সূরা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  আয়াত পড়া।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5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hgb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Avjøvn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Zvqvjv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e‡jb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- </a:t>
            </a:r>
            <a:r>
              <a:rPr lang="bn-IN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فاقرئوا ما تيسر من القران</a:t>
            </a:r>
            <a:endParaRPr lang="en-US" sz="5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bn-IN" sz="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bn-IN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ওয়াজিবগুলির তারতীব ঠিক রাখা।</a:t>
            </a:r>
            <a:endParaRPr lang="en-US" sz="7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প্রথম বৈঠক করা।</a:t>
            </a:r>
            <a:endParaRPr lang="en-US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424" y="990600"/>
            <a:ext cx="3231165" cy="1663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15" y="4048196"/>
            <a:ext cx="2191185" cy="24288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823045" y="5608277"/>
            <a:ext cx="1959429" cy="682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স্লাইড- </a:t>
            </a:r>
            <a:r>
              <a:rPr lang="en-US" sz="2800" dirty="0" smtClean="0"/>
              <a:t>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517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2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repeatCount="2000" fill="hold" nodeType="click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596901"/>
            <a:ext cx="10985499" cy="5745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৫</a:t>
            </a:r>
            <a:r>
              <a:rPr lang="bn-I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.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উভয় বৈঠকে তাশাহুদ পড়া।</a:t>
            </a:r>
          </a:p>
          <a:p>
            <a:pPr marL="0" indent="0">
              <a:buNone/>
            </a:pPr>
            <a:endParaRPr lang="bn-IN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6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.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ফরজ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নামাজের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প্রথম দুই রাকাতে সূরা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মিলানো।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1803401"/>
            <a:ext cx="3830674" cy="1938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54" y="4437745"/>
            <a:ext cx="3213167" cy="17017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1029" y="5758542"/>
            <a:ext cx="1582057" cy="50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স্লাইড-</a:t>
            </a:r>
            <a:r>
              <a:rPr lang="en-US" sz="2400" dirty="0" smtClean="0"/>
              <a:t>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697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628" y="655093"/>
            <a:ext cx="10658900" cy="5571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7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. ا</a:t>
            </a:r>
            <a:r>
              <a:rPr lang="ar-SA" sz="7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لسلأم عليكم ورحمة الله</a:t>
            </a:r>
            <a:r>
              <a:rPr lang="ar-SA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বলে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নামাজ শেষ করা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marL="0" indent="0">
              <a:buNone/>
            </a:pPr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৮</a:t>
            </a:r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.বিতরের নামাজে দোয়া কূনুত  পড়া।</a:t>
            </a: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marL="0" indent="0">
              <a:buNone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marL="0" indent="0"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t="50000" b="-7705"/>
          <a:stretch/>
        </p:blipFill>
        <p:spPr>
          <a:xfrm>
            <a:off x="8654167" y="1790700"/>
            <a:ext cx="2949581" cy="1384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43" y="4064000"/>
            <a:ext cx="4143405" cy="2162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320800" y="5515429"/>
            <a:ext cx="1741714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স্লাইড- </a:t>
            </a:r>
            <a:r>
              <a:rPr lang="en-US" sz="2400" dirty="0" smtClean="0"/>
              <a:t>18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45459" y="842680"/>
            <a:ext cx="555812" cy="4482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৭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0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12" y="805218"/>
            <a:ext cx="10705064" cy="5452148"/>
          </a:xfrm>
        </p:spPr>
        <p:txBody>
          <a:bodyPr>
            <a:normAutofit fontScale="92500" lnSpcReduction="10000"/>
          </a:bodyPr>
          <a:lstStyle/>
          <a:p>
            <a:r>
              <a:rPr lang="bn-IN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৯</a:t>
            </a:r>
            <a:r>
              <a:rPr lang="bn-IN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.দুই ঈদের নামাজে ছয় ছয় 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 </a:t>
            </a:r>
          </a:p>
          <a:p>
            <a:pPr marL="0" indent="0">
              <a:buNone/>
            </a:pP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    </a:t>
            </a:r>
            <a:r>
              <a:rPr lang="bn-IN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তাকবির দেওয়া।</a:t>
            </a:r>
            <a:endParaRPr lang="en-US" sz="5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marL="0" indent="0">
              <a:buNone/>
            </a:pPr>
            <a:endParaRPr lang="en-US" sz="5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r>
              <a:rPr lang="bn-IN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১০. যে নামাজে উচ্চ স্বরে ক্বেরাত পড়ার নির্দেশ আছে, সে নামাজে উচ্চস্বরে ক্বরাত পড়া।</a:t>
            </a:r>
            <a:endParaRPr lang="en-US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0" y="1610680"/>
            <a:ext cx="4045857" cy="2161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9463314" y="5544457"/>
            <a:ext cx="1872343" cy="63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স্লাইড </a:t>
            </a:r>
            <a:r>
              <a:rPr lang="bn-IN" sz="2800" dirty="0" smtClean="0"/>
              <a:t>-</a:t>
            </a:r>
            <a:r>
              <a:rPr lang="en-US" sz="2800" dirty="0" smtClean="0"/>
              <a:t>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641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980" y="736979"/>
            <a:ext cx="10508775" cy="54751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IN" sz="6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১১. আস্তের স্থানে আস্তে পড়া জু</a:t>
            </a:r>
            <a:r>
              <a:rPr lang="en-US" sz="6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রে</a:t>
            </a:r>
            <a:r>
              <a:rPr lang="bn-IN" sz="6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র স্থানে জু</a:t>
            </a:r>
            <a:r>
              <a:rPr lang="en-US" sz="6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রে</a:t>
            </a:r>
            <a:r>
              <a:rPr lang="bn-IN" sz="6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ক্বেরাত পড়া।</a:t>
            </a:r>
            <a:endParaRPr lang="en-US" sz="6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bn-IN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১২. শেষ বৈঠকে তাশাহুদ পড়া।</a:t>
            </a:r>
            <a:endParaRPr lang="en-US" sz="5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bn-IN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১৩</a:t>
            </a:r>
            <a:r>
              <a:rPr lang="bn-IN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. তাদিলে আরকান করা।</a:t>
            </a:r>
            <a:endParaRPr lang="en-US" sz="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bn-IN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১৪. রুকু সেজদায় দেরি করা।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00" y="3383499"/>
            <a:ext cx="3092450" cy="16620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5029" y="5820229"/>
            <a:ext cx="1291771" cy="391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স্লাইড- </a:t>
            </a:r>
            <a:r>
              <a:rPr lang="en-US" dirty="0" smtClean="0"/>
              <a:t>20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0" y="4956629"/>
            <a:ext cx="2571750" cy="131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6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4509" y="914400"/>
            <a:ext cx="10099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42682" y="630174"/>
            <a:ext cx="10551459" cy="542772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endParaRPr lang="en-US" sz="4800" b="1" dirty="0" smtClean="0">
              <a:ln w="38100">
                <a:noFill/>
                <a:prstDash val="solid"/>
                <a:miter lim="800000"/>
              </a:ln>
              <a:solidFill>
                <a:srgbClr val="002060"/>
              </a:solidFill>
              <a:latin typeface="Azad Feni" pitchFamily="2" charset="0"/>
              <a:cs typeface="Azad Feni" pitchFamily="2" charset="0"/>
            </a:endParaRPr>
          </a:p>
          <a:p>
            <a:pPr algn="ctr"/>
            <a:endParaRPr lang="en-US" sz="200" b="1" dirty="0" smtClean="0">
              <a:ln w="38100">
                <a:noFill/>
                <a:prstDash val="solid"/>
                <a:miter lim="800000"/>
              </a:ln>
              <a:solidFill>
                <a:srgbClr val="002060"/>
              </a:solidFill>
              <a:latin typeface="Azad Feni" pitchFamily="2" charset="0"/>
              <a:cs typeface="Azad Feni" pitchFamily="2" charset="0"/>
            </a:endParaRPr>
          </a:p>
          <a:p>
            <a:pPr algn="ctr"/>
            <a:r>
              <a:rPr lang="en-US" sz="9600" b="1" dirty="0" err="1" smtClean="0">
                <a:ln w="381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Azad Feni" pitchFamily="2" charset="0"/>
                <a:cs typeface="Azad Feni" pitchFamily="2" charset="0"/>
              </a:rPr>
              <a:t>অনলাইন</a:t>
            </a:r>
            <a:r>
              <a:rPr lang="en-US" sz="9600" b="1" dirty="0" smtClean="0">
                <a:ln w="381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Azad Feni" pitchFamily="2" charset="0"/>
                <a:cs typeface="Azad Feni" pitchFamily="2" charset="0"/>
              </a:rPr>
              <a:t> </a:t>
            </a:r>
            <a:r>
              <a:rPr lang="en-US" sz="9600" b="1" dirty="0" err="1" smtClean="0">
                <a:ln w="381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Azad Feni" pitchFamily="2" charset="0"/>
                <a:cs typeface="Azad Feni" pitchFamily="2" charset="0"/>
              </a:rPr>
              <a:t>মাদ্রাসা</a:t>
            </a:r>
            <a:r>
              <a:rPr lang="en-US" sz="9600" b="1" dirty="0" smtClean="0">
                <a:ln w="381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Azad Feni" pitchFamily="2" charset="0"/>
                <a:cs typeface="Azad Feni" pitchFamily="2" charset="0"/>
              </a:rPr>
              <a:t> </a:t>
            </a:r>
            <a:r>
              <a:rPr lang="en-US" sz="9600" b="1" dirty="0" err="1" smtClean="0">
                <a:ln w="381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Azad Feni" pitchFamily="2" charset="0"/>
                <a:cs typeface="Azad Feni" pitchFamily="2" charset="0"/>
              </a:rPr>
              <a:t>ক্লাশে</a:t>
            </a:r>
            <a:r>
              <a:rPr lang="en-US" sz="9600" b="1" dirty="0">
                <a:ln w="381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Azad Feni" pitchFamily="2" charset="0"/>
                <a:cs typeface="Azad Feni" pitchFamily="2" charset="0"/>
              </a:rPr>
              <a:t> </a:t>
            </a:r>
            <a:r>
              <a:rPr lang="en-US" sz="9600" b="1" dirty="0" err="1" smtClean="0">
                <a:ln w="381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Azad Feni" pitchFamily="2" charset="0"/>
                <a:cs typeface="Azad Feni" pitchFamily="2" charset="0"/>
              </a:rPr>
              <a:t>সকলকে</a:t>
            </a:r>
            <a:endParaRPr lang="en-US" sz="9600" b="1" dirty="0">
              <a:ln w="38100">
                <a:noFill/>
                <a:prstDash val="solid"/>
                <a:miter lim="800000"/>
              </a:ln>
              <a:solidFill>
                <a:schemeClr val="tx1"/>
              </a:solidFill>
              <a:latin typeface="Azad Feni" pitchFamily="2" charset="0"/>
              <a:cs typeface="Azad Feni" pitchFamily="2" charset="0"/>
            </a:endParaRPr>
          </a:p>
          <a:p>
            <a:pPr algn="ctr"/>
            <a:r>
              <a:rPr lang="en-US" sz="19900" b="1" dirty="0" err="1" smtClean="0">
                <a:ln w="38100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Azad Feni" pitchFamily="2" charset="0"/>
                <a:cs typeface="Azad Feni" pitchFamily="2" charset="0"/>
              </a:rPr>
              <a:t>স্বাগত</a:t>
            </a:r>
            <a:endParaRPr lang="en-US" sz="19900" b="1" dirty="0">
              <a:ln w="38100">
                <a:noFill/>
                <a:prstDash val="solid"/>
                <a:miter lim="800000"/>
              </a:ln>
              <a:solidFill>
                <a:srgbClr val="FF0000"/>
              </a:solidFill>
              <a:latin typeface="Azad Feni" pitchFamily="2" charset="0"/>
              <a:cs typeface="Azad Fen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8321" y="5382082"/>
            <a:ext cx="1646243" cy="4680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Slide. 01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5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799" y="720876"/>
            <a:ext cx="3848101" cy="917424"/>
          </a:xfrm>
        </p:spPr>
        <p:txBody>
          <a:bodyPr>
            <a:normAutofit/>
          </a:bodyPr>
          <a:lstStyle/>
          <a:p>
            <a:r>
              <a:rPr lang="en-US" sz="5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মূল্যায়ণ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28" y="1663700"/>
            <a:ext cx="11045371" cy="46500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6000" b="1" dirty="0" smtClean="0"/>
              <a:t>১.</a:t>
            </a:r>
            <a:r>
              <a:rPr lang="bn-IN" sz="6000" dirty="0"/>
              <a:t> </a:t>
            </a:r>
            <a:r>
              <a:rPr lang="bn-IN" sz="6000" b="1" dirty="0" smtClean="0"/>
              <a:t>নামাজের ওয়াজিব কয়টি?</a:t>
            </a:r>
            <a:endParaRPr lang="bn-IN" sz="4000" b="1" dirty="0" smtClean="0"/>
          </a:p>
          <a:p>
            <a:pPr algn="ctr"/>
            <a:r>
              <a:rPr lang="bn-IN" sz="4400" b="1" dirty="0" smtClean="0"/>
              <a:t>ক) ১৬টি      </a:t>
            </a:r>
            <a:endParaRPr lang="en-US" sz="4400" b="1" dirty="0" smtClean="0"/>
          </a:p>
          <a:p>
            <a:pPr marL="0" indent="0" algn="ctr">
              <a:buNone/>
            </a:pPr>
            <a:r>
              <a:rPr lang="bn-IN" sz="4400" b="1" dirty="0" smtClean="0"/>
              <a:t>খ) ১৪টি</a:t>
            </a:r>
          </a:p>
          <a:p>
            <a:pPr algn="ctr"/>
            <a:r>
              <a:rPr lang="bn-IN" sz="4400" b="1" dirty="0" smtClean="0"/>
              <a:t>গ) ১২টি    </a:t>
            </a:r>
          </a:p>
          <a:p>
            <a:pPr algn="ctr"/>
            <a:r>
              <a:rPr lang="bn-IN" sz="4400" b="1" dirty="0" smtClean="0"/>
              <a:t>ঘ) ১৩ টি</a:t>
            </a:r>
            <a:endParaRPr lang="bn-IN" sz="4400" b="1" dirty="0"/>
          </a:p>
          <a:p>
            <a:pPr marL="0" indent="0">
              <a:buNone/>
            </a:pPr>
            <a:r>
              <a:rPr lang="bn-IN" sz="4000" b="1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343" y="5531757"/>
            <a:ext cx="1494971" cy="624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স্লাইড-</a:t>
            </a:r>
            <a:r>
              <a:rPr lang="en-US" sz="2000" dirty="0" smtClean="0"/>
              <a:t>21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0043884" y="5685970"/>
            <a:ext cx="1494971" cy="624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সময়-1মিঃ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051300" y="3619500"/>
            <a:ext cx="508000" cy="63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029200" y="3378200"/>
            <a:ext cx="127000" cy="241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54500" y="3759200"/>
            <a:ext cx="8509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 </a:t>
            </a:r>
            <a:r>
              <a:rPr lang="bn-IN" sz="3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</a:t>
            </a:r>
            <a:r>
              <a:rPr lang="en-US" sz="3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9706018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2000">
                                          <p:cBhvr additive="base">
                                            <p:cTn id="7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2000">
                                          <p:cBhvr additive="base"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3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3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3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3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3" grpId="0" build="allAtOnce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3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3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3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3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3" grpId="0" build="allAtOnce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749300"/>
            <a:ext cx="10553700" cy="5359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bn-IN" sz="1800" b="1" dirty="0" smtClean="0"/>
          </a:p>
          <a:p>
            <a:pPr marL="0" indent="0">
              <a:buNone/>
            </a:pPr>
            <a:r>
              <a:rPr lang="bn-IN" sz="4000" b="1" dirty="0" smtClean="0"/>
              <a:t>২</a:t>
            </a:r>
            <a:r>
              <a:rPr lang="bn-IN" sz="4000" b="1" dirty="0"/>
              <a:t>. </a:t>
            </a:r>
            <a:r>
              <a:rPr lang="bn-IN" sz="4400" b="1" dirty="0"/>
              <a:t>নামাজে সূরা ফাতিহা পড়ার হুকুম কি </a:t>
            </a:r>
            <a:r>
              <a:rPr lang="bn-IN" sz="4400" b="1" dirty="0">
                <a:latin typeface="TangonMJ"/>
              </a:rPr>
              <a:t>?</a:t>
            </a:r>
            <a:endParaRPr lang="bn-IN" sz="4400" b="1" dirty="0"/>
          </a:p>
          <a:p>
            <a:pPr marL="0" indent="0" algn="ctr">
              <a:buNone/>
            </a:pPr>
            <a:endParaRPr lang="bn-IN" sz="2000" b="1" dirty="0" smtClean="0"/>
          </a:p>
          <a:p>
            <a:pPr marL="0" indent="0" algn="ctr">
              <a:buNone/>
            </a:pPr>
            <a:r>
              <a:rPr lang="bn-IN" sz="4000" b="1" dirty="0" smtClean="0"/>
              <a:t>ক</a:t>
            </a:r>
            <a:r>
              <a:rPr lang="bn-IN" sz="4000" b="1" dirty="0"/>
              <a:t>) ফরজ </a:t>
            </a:r>
            <a:endParaRPr lang="bn-IN" sz="4000" b="1" dirty="0" smtClean="0"/>
          </a:p>
          <a:p>
            <a:pPr marL="0" indent="0" algn="ctr">
              <a:buNone/>
            </a:pPr>
            <a:r>
              <a:rPr lang="bn-IN" sz="4000" b="1" dirty="0" smtClean="0"/>
              <a:t>     খ</a:t>
            </a:r>
            <a:r>
              <a:rPr lang="bn-IN" sz="4000" b="1" dirty="0"/>
              <a:t>) ওয়াজিব </a:t>
            </a:r>
            <a:endParaRPr lang="bn-IN" sz="4000" b="1" dirty="0" smtClean="0"/>
          </a:p>
          <a:p>
            <a:pPr marL="0" indent="0" algn="ctr">
              <a:buNone/>
            </a:pPr>
            <a:r>
              <a:rPr lang="bn-IN" sz="4000" b="1" dirty="0" smtClean="0"/>
              <a:t>  গ</a:t>
            </a:r>
            <a:r>
              <a:rPr lang="bn-IN" sz="4000" b="1" dirty="0"/>
              <a:t>) </a:t>
            </a:r>
            <a:r>
              <a:rPr lang="bn-IN" sz="4000" b="1" dirty="0" smtClean="0"/>
              <a:t> সুন্নাত  </a:t>
            </a:r>
          </a:p>
          <a:p>
            <a:pPr marL="0" indent="0" algn="ctr">
              <a:buNone/>
            </a:pPr>
            <a:r>
              <a:rPr lang="bn-IN" sz="4000" b="1" dirty="0" smtClean="0"/>
              <a:t>    ঘ</a:t>
            </a:r>
            <a:r>
              <a:rPr lang="bn-IN" sz="4000" b="1" dirty="0"/>
              <a:t>) মুস্তাহাব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6343" y="5333999"/>
            <a:ext cx="1494971" cy="624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স্লাইড-</a:t>
            </a:r>
            <a:r>
              <a:rPr lang="en-GB" sz="2000" dirty="0" smtClean="0"/>
              <a:t>22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381500" y="3436034"/>
            <a:ext cx="8509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 </a:t>
            </a:r>
            <a:r>
              <a:rPr lang="bn-IN" sz="3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</a:t>
            </a:r>
            <a:r>
              <a:rPr lang="en-US" sz="3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815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685800"/>
            <a:ext cx="10858500" cy="55753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4000" b="1" dirty="0" smtClean="0"/>
              <a:t>৩.ঈদের নামাজে অতিরিক্ত তাকবীর দেওয়া কি</a:t>
            </a:r>
            <a:r>
              <a:rPr lang="bn-IN" sz="4000" b="1" dirty="0">
                <a:latin typeface="TangonMJ"/>
              </a:rPr>
              <a:t> </a:t>
            </a:r>
            <a:r>
              <a:rPr lang="bn-IN" sz="4000" b="1" dirty="0" smtClean="0">
                <a:latin typeface="TangonMJ"/>
              </a:rPr>
              <a:t>?</a:t>
            </a:r>
          </a:p>
          <a:p>
            <a:pPr marL="0" indent="0" algn="ctr">
              <a:buNone/>
            </a:pPr>
            <a:r>
              <a:rPr lang="bn-IN" sz="6000" b="1" dirty="0"/>
              <a:t>ক) ফরজ </a:t>
            </a:r>
          </a:p>
          <a:p>
            <a:pPr marL="0" indent="0" algn="ctr">
              <a:buNone/>
            </a:pPr>
            <a:r>
              <a:rPr lang="bn-IN" sz="6000" b="1" dirty="0"/>
              <a:t>     খ) ওয়াজিব </a:t>
            </a:r>
          </a:p>
          <a:p>
            <a:pPr marL="0" indent="0" algn="ctr">
              <a:buNone/>
            </a:pPr>
            <a:r>
              <a:rPr lang="bn-IN" sz="6000" b="1" dirty="0"/>
              <a:t>  গ)  </a:t>
            </a:r>
            <a:r>
              <a:rPr lang="bn-IN" sz="6000" b="1" dirty="0" smtClean="0"/>
              <a:t>সুন্নাত  </a:t>
            </a:r>
            <a:endParaRPr lang="bn-IN" sz="6000" b="1" dirty="0"/>
          </a:p>
          <a:p>
            <a:pPr marL="0" indent="0" algn="ctr">
              <a:buNone/>
            </a:pPr>
            <a:r>
              <a:rPr lang="bn-IN" sz="6000" b="1" dirty="0"/>
              <a:t>    ঘ) মুস্তাহাব</a:t>
            </a:r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856343" y="5646057"/>
            <a:ext cx="1494971" cy="624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স্লাইড-</a:t>
            </a:r>
            <a:r>
              <a:rPr lang="en-GB" sz="2000" dirty="0" smtClean="0"/>
              <a:t>23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4076700" y="2946400"/>
            <a:ext cx="825500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cap="all" dirty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7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698" y="711200"/>
            <a:ext cx="10668002" cy="558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bn-IN" sz="1200" dirty="0" smtClean="0"/>
          </a:p>
          <a:p>
            <a:pPr marL="0" indent="0" algn="ctr">
              <a:buNone/>
            </a:pPr>
            <a:r>
              <a:rPr lang="bn-IN" sz="4400" b="1" dirty="0" smtClean="0"/>
              <a:t>৪.বিতরের </a:t>
            </a:r>
            <a:r>
              <a:rPr lang="bn-IN" sz="4400" b="1" dirty="0"/>
              <a:t>নামাজে </a:t>
            </a:r>
            <a:r>
              <a:rPr lang="bn-IN" sz="4400" b="1" dirty="0" smtClean="0"/>
              <a:t>দুয়ায়ে কুনূত পড়া কি</a:t>
            </a:r>
            <a:r>
              <a:rPr lang="bn-IN" sz="4400" b="1" dirty="0" smtClean="0">
                <a:latin typeface="TangonMJ"/>
              </a:rPr>
              <a:t> </a:t>
            </a:r>
            <a:r>
              <a:rPr lang="bn-IN" sz="4400" b="1" dirty="0">
                <a:latin typeface="TangonMJ"/>
              </a:rPr>
              <a:t>?</a:t>
            </a:r>
          </a:p>
          <a:p>
            <a:pPr marL="0" indent="0" algn="ctr">
              <a:buNone/>
            </a:pPr>
            <a:r>
              <a:rPr lang="bn-IN" sz="4400" b="1" dirty="0" smtClean="0"/>
              <a:t> ক</a:t>
            </a:r>
            <a:r>
              <a:rPr lang="bn-IN" sz="4400" b="1" dirty="0"/>
              <a:t>) ফরজ </a:t>
            </a:r>
          </a:p>
          <a:p>
            <a:pPr marL="0" indent="0" algn="ctr">
              <a:buNone/>
            </a:pPr>
            <a:r>
              <a:rPr lang="bn-IN" sz="4400" b="1" dirty="0"/>
              <a:t>     খ) ওয়াজিব </a:t>
            </a:r>
          </a:p>
          <a:p>
            <a:pPr marL="0" indent="0" algn="ctr">
              <a:buNone/>
            </a:pPr>
            <a:r>
              <a:rPr lang="bn-IN" sz="4400" b="1" dirty="0"/>
              <a:t>  গ)  সুন্নাত  </a:t>
            </a:r>
          </a:p>
          <a:p>
            <a:pPr marL="0" indent="0" algn="ctr">
              <a:buNone/>
            </a:pPr>
            <a:r>
              <a:rPr lang="bn-IN" sz="4400" b="1" dirty="0"/>
              <a:t>    ঘ) মুস্তাহাব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6343" y="5646057"/>
            <a:ext cx="1494971" cy="624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স্লাইড-২</a:t>
            </a:r>
            <a:r>
              <a:rPr lang="en-GB" sz="2000" dirty="0" smtClean="0"/>
              <a:t>4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292600" y="2959100"/>
            <a:ext cx="8509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 </a:t>
            </a:r>
            <a:r>
              <a:rPr lang="bn-IN" sz="3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</a:t>
            </a:r>
            <a:r>
              <a:rPr lang="en-US" sz="3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961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00" y="812800"/>
            <a:ext cx="10553700" cy="52959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bn-IN" dirty="0" smtClean="0"/>
          </a:p>
          <a:p>
            <a:pPr marL="0" indent="0" algn="ctr">
              <a:buNone/>
            </a:pPr>
            <a:r>
              <a:rPr lang="bn-IN" sz="5400" b="1" dirty="0" smtClean="0"/>
              <a:t>৫. নামাজে তাশাহুদ পড়ার হুকুম কি</a:t>
            </a:r>
            <a:r>
              <a:rPr lang="bn-IN" sz="5400" b="1" dirty="0" smtClean="0">
                <a:latin typeface="TangonMJ"/>
              </a:rPr>
              <a:t> </a:t>
            </a:r>
            <a:r>
              <a:rPr lang="bn-IN" sz="5400" b="1" dirty="0">
                <a:latin typeface="TangonMJ"/>
              </a:rPr>
              <a:t>?</a:t>
            </a:r>
          </a:p>
          <a:p>
            <a:pPr marL="0" indent="0" algn="ctr">
              <a:buNone/>
            </a:pPr>
            <a:r>
              <a:rPr lang="bn-IN" sz="5400" b="1" dirty="0" smtClean="0"/>
              <a:t> ক</a:t>
            </a:r>
            <a:r>
              <a:rPr lang="bn-IN" sz="5400" b="1" dirty="0"/>
              <a:t>) </a:t>
            </a:r>
            <a:r>
              <a:rPr lang="bn-IN" sz="5400" b="1" dirty="0" smtClean="0"/>
              <a:t> ফরজ </a:t>
            </a:r>
            <a:endParaRPr lang="bn-IN" sz="5400" b="1" dirty="0"/>
          </a:p>
          <a:p>
            <a:pPr marL="0" indent="0" algn="ctr">
              <a:buNone/>
            </a:pPr>
            <a:r>
              <a:rPr lang="bn-IN" sz="5400" b="1" dirty="0"/>
              <a:t>     খ) ওয়াজিব </a:t>
            </a:r>
          </a:p>
          <a:p>
            <a:pPr marL="0" indent="0" algn="ctr">
              <a:buNone/>
            </a:pPr>
            <a:r>
              <a:rPr lang="bn-IN" sz="5400" b="1" dirty="0"/>
              <a:t>  গ)  সুন্নাত  </a:t>
            </a:r>
          </a:p>
          <a:p>
            <a:pPr marL="0" indent="0" algn="ctr">
              <a:buNone/>
            </a:pPr>
            <a:r>
              <a:rPr lang="bn-IN" sz="5400" b="1" dirty="0"/>
              <a:t>    ঘ) মুস্তাহাব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6342" y="5442857"/>
            <a:ext cx="1494971" cy="624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স্লাইড-২</a:t>
            </a:r>
            <a:r>
              <a:rPr lang="en-GB" sz="2000" dirty="0" smtClean="0"/>
              <a:t>5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165600" y="3112869"/>
            <a:ext cx="8509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 </a:t>
            </a:r>
            <a:r>
              <a:rPr lang="bn-IN" sz="3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</a:t>
            </a:r>
            <a:r>
              <a:rPr lang="en-US" sz="3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390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431" y="720875"/>
            <a:ext cx="9601196" cy="16159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b="1" dirty="0" err="1" smtClean="0"/>
              <a:t>বাড়ির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কাজ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2425700"/>
            <a:ext cx="10782300" cy="33147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Clr>
                <a:srgbClr val="FF0000"/>
              </a:buClr>
              <a:buSzPct val="116000"/>
              <a:buFont typeface="Wingdings" pitchFamily="2" charset="2"/>
              <a:buChar char="v"/>
            </a:pPr>
            <a:r>
              <a:rPr lang="en-US" sz="28800" b="1" dirty="0" err="1" smtClean="0"/>
              <a:t>নামাজের</a:t>
            </a:r>
            <a:r>
              <a:rPr lang="en-US" sz="28800" b="1" dirty="0" smtClean="0"/>
              <a:t> </a:t>
            </a:r>
            <a:r>
              <a:rPr lang="en-US" sz="28800" b="1" dirty="0" err="1" smtClean="0"/>
              <a:t>ওয়াজিবগুলি</a:t>
            </a:r>
            <a:r>
              <a:rPr lang="en-US" sz="28800" b="1" dirty="0" smtClean="0"/>
              <a:t> </a:t>
            </a:r>
            <a:r>
              <a:rPr lang="en-US" sz="28800" b="1" dirty="0" err="1" smtClean="0"/>
              <a:t>খাতায়</a:t>
            </a:r>
            <a:r>
              <a:rPr lang="en-US" sz="28800" b="1" dirty="0" smtClean="0"/>
              <a:t> </a:t>
            </a:r>
            <a:r>
              <a:rPr lang="en-US" sz="28800" b="1" dirty="0" err="1" smtClean="0"/>
              <a:t>লিখে</a:t>
            </a:r>
            <a:r>
              <a:rPr lang="en-US" sz="28800" b="1" dirty="0" smtClean="0"/>
              <a:t> </a:t>
            </a:r>
            <a:r>
              <a:rPr lang="en-US" sz="28800" b="1" dirty="0" err="1" smtClean="0"/>
              <a:t>আনবে</a:t>
            </a:r>
            <a:r>
              <a:rPr lang="en-US" sz="28800" b="1" dirty="0" smtClean="0"/>
              <a:t>।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6343" y="5646057"/>
            <a:ext cx="1494971" cy="624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স্লাইড-২</a:t>
            </a:r>
            <a:r>
              <a:rPr lang="en-GB" sz="2000" dirty="0" smtClean="0"/>
              <a:t>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01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57200"/>
            <a:ext cx="11684000" cy="572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876300" y="5333998"/>
            <a:ext cx="1494971" cy="624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স্লাইড-</a:t>
            </a:r>
            <a:r>
              <a:rPr lang="en-GB" sz="2000" dirty="0" smtClean="0"/>
              <a:t>27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876300" y="571500"/>
            <a:ext cx="11455400" cy="5509200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8800" b="1" spc="50" dirty="0" smtClean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সকলকে আজকের অনলাইন ক্লাশে </a:t>
            </a:r>
            <a:r>
              <a:rPr lang="bn-IN" sz="8800" b="1" spc="50" dirty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অংশগ্রহন করার জন্য ধন্যবাদ।</a:t>
            </a:r>
            <a:endParaRPr lang="en-US" sz="8800" b="1" spc="50" dirty="0">
              <a:ln w="571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4751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1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893" y="590407"/>
            <a:ext cx="10785357" cy="5747640"/>
          </a:xfrm>
          <a:solidFill>
            <a:schemeClr val="bg1"/>
          </a:solidFill>
          <a:ln w="3175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4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ইলিয়াছ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600"/>
              </a:spcBef>
            </a:pP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মৌলভী</a:t>
            </a:r>
            <a:endParaRPr lang="en-US" sz="36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600"/>
              </a:spcBef>
            </a:pP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শ্রীপুর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দারুস সালাম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ইসঃ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দাঃ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600"/>
              </a:spcBef>
            </a:pP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চৌদ্দগ্রাম, কুমিল্লা।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600"/>
              </a:spcBef>
            </a:pP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নং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01715333201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G-mail:-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eliasmiah76@gmail.com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525001" y="369455"/>
            <a:ext cx="2049249" cy="2157845"/>
          </a:xfrm>
          <a:prstGeom prst="ellipse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2838" y="5852051"/>
            <a:ext cx="1646243" cy="4680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Slide. 02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90031" y="5571972"/>
            <a:ext cx="1884219" cy="7481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Time. 01 m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7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 autoUpdateAnimBg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382" y="5183329"/>
            <a:ext cx="2032017" cy="8555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Slide: 03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973" y="558800"/>
            <a:ext cx="5018240" cy="57277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702799" y="5791198"/>
            <a:ext cx="1874413" cy="49530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Time:1 m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900545" y="558801"/>
            <a:ext cx="10667999" cy="56341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00000"/>
              </a:lnSpc>
            </a:pP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৯ম</a:t>
            </a:r>
            <a:endParaRPr lang="ar-SA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SutonnyMJ" pitchFamily="2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আল আকাইদ  ওয়াল ফিকহ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ar-SA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SutonnyMJ" pitchFamily="2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পরিচ্ছেদ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৪০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……………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2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6331"/>
            <a:ext cx="9744636" cy="1631369"/>
          </a:xfr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ছবিগুলো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লক্ষ্যকর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236" y="6040582"/>
            <a:ext cx="1385455" cy="8174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Slide. 04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0681854" y="5929746"/>
            <a:ext cx="1385455" cy="8174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Time. 01 m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06600"/>
            <a:ext cx="9780493" cy="392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7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65" y="1393371"/>
            <a:ext cx="5550034" cy="402375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4" y="1393371"/>
            <a:ext cx="5030566" cy="408181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14383" y="5472545"/>
            <a:ext cx="1842654" cy="72043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Slide: 05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9213273" y="5444839"/>
            <a:ext cx="2216726" cy="74814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Time:1 m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214281" y="580998"/>
            <a:ext cx="7270378" cy="76944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SutonnyMJ" pitchFamily="2" charset="0"/>
                <a:cs typeface="SutonnyMJ" pitchFamily="2" charset="0"/>
              </a:rPr>
              <a:t>নিচের ছবিগুলোর </a:t>
            </a:r>
            <a:r>
              <a:rPr lang="bn-IN" sz="4400" b="1" dirty="0">
                <a:latin typeface="SutonnyMJ" pitchFamily="2" charset="0"/>
                <a:cs typeface="SutonnyMJ" pitchFamily="2" charset="0"/>
              </a:rPr>
              <a:t>দিকে লক্ষ্য </a:t>
            </a:r>
            <a:r>
              <a:rPr lang="bn-IN" sz="4400" b="1" dirty="0" smtClean="0">
                <a:latin typeface="SutonnyMJ" pitchFamily="2" charset="0"/>
                <a:cs typeface="SutonnyMJ" pitchFamily="2" charset="0"/>
              </a:rPr>
              <a:t>কর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9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950259" y="749300"/>
            <a:ext cx="10533530" cy="552087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algn="ctr"/>
            <a:r>
              <a:rPr lang="ar-SA" sz="2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باب الصلوة</a:t>
            </a:r>
            <a:endParaRPr lang="en-US" sz="24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bn-I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bn-IN" sz="2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নামাজ </a:t>
            </a:r>
            <a:r>
              <a:rPr lang="bn-IN" sz="2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214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S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3772" y="5445460"/>
            <a:ext cx="2090058" cy="824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স্লাইড-</a:t>
            </a:r>
            <a:r>
              <a:rPr lang="en-US" sz="3200" dirty="0" smtClean="0"/>
              <a:t>06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9220200" y="5334000"/>
            <a:ext cx="2090058" cy="824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সময়-১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405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899" y="685800"/>
            <a:ext cx="10992757" cy="1828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..................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1" y="2426078"/>
            <a:ext cx="11245756" cy="377000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ইবারতের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বঙ্গা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নুবাদ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নামাজের ওয়াজিব বলতে কি বুঝায় তা বলতে পারবে;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নামাজের ওয়াজিব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 ও কি কি তা ব্যাখ্যা করতে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1" y="5835488"/>
            <a:ext cx="2120900" cy="391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স্লাইড- </a:t>
            </a:r>
            <a:r>
              <a:rPr lang="en-US" sz="3200" dirty="0" smtClean="0"/>
              <a:t>07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9918700" y="5835488"/>
            <a:ext cx="1543957" cy="322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সময়-১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9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5723E-6 C 0.06875 0.01063 0.12135 0.08462 0.11731 0.16601 C 0.11341 0.24624 0.05455 0.30381 -0.0142 0.29341 C -0.08295 0.28231 -0.13568 0.20855 -0.13151 0.1274 C -0.12774 0.04647 -0.06875 -0.01041 4.58333E-6 3.75723E-6 Z " pathEditMode="relative" rAng="299563" ptsTypes="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4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73988E-6 C 0.06901 4.73988E-6 0.125 0.06566 0.125 0.14728 C 0.125 0.22843 0.06901 0.29433 4.16667E-6 0.29433 C -0.06901 0.29433 -0.125 0.22843 -0.125 0.14728 C -0.125 0.06566 -0.06901 4.73988E-6 4.16667E-6 4.73988E-6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73988E-6 C 0.06901 4.73988E-6 0.125 0.06566 0.125 0.14728 C 0.125 0.22843 0.06901 0.29433 4.16667E-6 0.29433 C -0.06901 0.29433 -0.125 0.22843 -0.125 0.14728 C -0.125 0.06566 -0.06901 4.73988E-6 4.16667E-6 4.73988E-6 Z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73988E-6 C 0.06901 4.73988E-6 0.125 0.06566 0.125 0.14728 C 0.125 0.22843 0.06901 0.29433 4.16667E-6 0.29433 C -0.06901 0.29433 -0.125 0.22843 -0.125 0.14728 C -0.125 0.06566 -0.06901 4.73988E-6 4.16667E-6 4.73988E-6 Z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2" y="685800"/>
            <a:ext cx="9956798" cy="1066799"/>
          </a:xfrm>
        </p:spPr>
        <p:txBody>
          <a:bodyPr>
            <a:normAutofit fontScale="90000"/>
          </a:bodyPr>
          <a:lstStyle/>
          <a:p>
            <a:r>
              <a:rPr lang="bn-IN" b="1" dirty="0" smtClean="0">
                <a:solidFill>
                  <a:schemeClr val="tx1"/>
                </a:solidFill>
              </a:rPr>
              <a:t>চল আমরা মূল কিতাবের আরবী ইবারত অর্থসহ পড়ব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1968500"/>
            <a:ext cx="8496300" cy="4229100"/>
          </a:xfrm>
        </p:spPr>
      </p:pic>
      <p:sp>
        <p:nvSpPr>
          <p:cNvPr id="5" name="Rectangle 4"/>
          <p:cNvSpPr/>
          <p:nvPr/>
        </p:nvSpPr>
        <p:spPr>
          <a:xfrm>
            <a:off x="914401" y="5835488"/>
            <a:ext cx="2120900" cy="391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স্লাইড- </a:t>
            </a:r>
            <a:r>
              <a:rPr lang="en-US" sz="3200" dirty="0" smtClean="0"/>
              <a:t>08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634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1529</TotalTime>
  <Words>521</Words>
  <Application>Microsoft Office PowerPoint</Application>
  <PresentationFormat>Custom</PresentationFormat>
  <Paragraphs>141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Organic</vt:lpstr>
      <vt:lpstr>PowerPoint Presentation</vt:lpstr>
      <vt:lpstr>PowerPoint Presentation</vt:lpstr>
      <vt:lpstr>PowerPoint Presentation</vt:lpstr>
      <vt:lpstr>PowerPoint Presentation</vt:lpstr>
      <vt:lpstr>ছবিগুলো লক্ষ্যকর</vt:lpstr>
      <vt:lpstr>PowerPoint Presentation</vt:lpstr>
      <vt:lpstr>PowerPoint Presentation</vt:lpstr>
      <vt:lpstr>এই পাঠ শেষে শিক্ষার্থীরা..................</vt:lpstr>
      <vt:lpstr>চল আমরা মূল কিতাবের আরবী ইবারত অর্থসহ পড়ব</vt:lpstr>
      <vt:lpstr>PowerPoint Presentation</vt:lpstr>
      <vt:lpstr>PowerPoint Presentation</vt:lpstr>
      <vt:lpstr>PowerPoint Presentation</vt:lpstr>
      <vt:lpstr>নামাজের ওয়াজিব হলো-</vt:lpstr>
      <vt:lpstr>নামাজের ওয়াজিব:- নামাজের ওয়াজিব সমূহ নিন্মে আলোচনা করা হলো:-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মূল্যায়ণ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باب الأذان AvRvb Aa¨vq</dc:title>
  <dc:creator>yamina</dc:creator>
  <cp:lastModifiedBy>JaHiD MeAzI</cp:lastModifiedBy>
  <cp:revision>149</cp:revision>
  <dcterms:created xsi:type="dcterms:W3CDTF">2018-09-05T02:11:42Z</dcterms:created>
  <dcterms:modified xsi:type="dcterms:W3CDTF">2020-07-19T12:23:31Z</dcterms:modified>
</cp:coreProperties>
</file>