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5"/>
  </p:notesMasterIdLst>
  <p:sldIdLst>
    <p:sldId id="257" r:id="rId2"/>
    <p:sldId id="274" r:id="rId3"/>
    <p:sldId id="258" r:id="rId4"/>
    <p:sldId id="260" r:id="rId5"/>
    <p:sldId id="261" r:id="rId6"/>
    <p:sldId id="273" r:id="rId7"/>
    <p:sldId id="263" r:id="rId8"/>
    <p:sldId id="264" r:id="rId9"/>
    <p:sldId id="265" r:id="rId10"/>
    <p:sldId id="266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2" clrIdx="0">
    <p:extLst>
      <p:ext uri="{19B8F6BF-5375-455C-9EA6-DF929625EA0E}">
        <p15:presenceInfo xmlns:p15="http://schemas.microsoft.com/office/powerpoint/2012/main" xmlns="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F9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3043" autoAdjust="0"/>
  </p:normalViewPr>
  <p:slideViewPr>
    <p:cSldViewPr snapToGrid="0">
      <p:cViewPr>
        <p:scale>
          <a:sx n="100" d="100"/>
          <a:sy n="100" d="100"/>
        </p:scale>
        <p:origin x="-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BBAF4-B76C-4070-ABD3-4F13CCD10FD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A80E5-E6C5-4A81-BFE5-A75454DE8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2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7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3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7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7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36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4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29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8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4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1347D6-5CE2-4E74-B607-FCD6290ACD6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1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380999"/>
            <a:ext cx="9467850" cy="44186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3300" y="1104900"/>
            <a:ext cx="5791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FFFF00"/>
                </a:solidFill>
              </a:rPr>
              <a:t>স্বাগতম</a:t>
            </a:r>
            <a:endParaRPr lang="en-US" sz="1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6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7517" y="88968"/>
            <a:ext cx="4235783" cy="144655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প্রশ্নের উত্তর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40039"/>
            <a:ext cx="9725025" cy="18774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4x-5y</a:t>
            </a:r>
            <a:r>
              <a:rPr lang="bn-IN" sz="4400" dirty="0" smtClean="0"/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এর বর্গ</a:t>
            </a:r>
            <a:r>
              <a:rPr lang="en-US" sz="4400" dirty="0" smtClean="0"/>
              <a:t>=(</a:t>
            </a:r>
            <a:r>
              <a:rPr lang="en-US" sz="4400" dirty="0" smtClean="0"/>
              <a:t>4x-5y)</a:t>
            </a:r>
            <a:r>
              <a:rPr lang="en-US" sz="4400" baseline="30000" dirty="0" smtClean="0"/>
              <a:t>2</a:t>
            </a:r>
          </a:p>
          <a:p>
            <a:r>
              <a:rPr lang="en-US" dirty="0" smtClean="0"/>
              <a:t>      </a:t>
            </a:r>
            <a:r>
              <a:rPr lang="en-US" sz="3600" dirty="0" smtClean="0"/>
              <a:t>               </a:t>
            </a:r>
            <a:r>
              <a:rPr lang="bn-IN" sz="3600" dirty="0" smtClean="0"/>
              <a:t>        </a:t>
            </a:r>
            <a:r>
              <a:rPr lang="en-US" sz="3600" dirty="0" smtClean="0"/>
              <a:t>=(</a:t>
            </a:r>
            <a:r>
              <a:rPr lang="en-US" sz="3600" dirty="0" smtClean="0"/>
              <a:t>4x)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-2.4x.5y+(5y)</a:t>
            </a:r>
            <a:r>
              <a:rPr lang="en-US" sz="3600" baseline="30000" dirty="0" smtClean="0"/>
              <a:t>2</a:t>
            </a:r>
          </a:p>
          <a:p>
            <a:r>
              <a:rPr lang="en-US" dirty="0" smtClean="0"/>
              <a:t>      </a:t>
            </a:r>
            <a:r>
              <a:rPr lang="en-US" sz="3600" dirty="0" smtClean="0"/>
              <a:t>               </a:t>
            </a:r>
            <a:r>
              <a:rPr lang="bn-IN" sz="3600" dirty="0" smtClean="0"/>
              <a:t>        </a:t>
            </a:r>
            <a:r>
              <a:rPr lang="en-US" sz="3600" dirty="0" smtClean="0"/>
              <a:t>=</a:t>
            </a:r>
            <a:r>
              <a:rPr lang="en-US" sz="3600" dirty="0" smtClean="0"/>
              <a:t>16x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- 40xy+25y</a:t>
            </a:r>
            <a:r>
              <a:rPr lang="en-US" sz="3600" baseline="30000" dirty="0" smtClean="0"/>
              <a:t>2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801543"/>
            <a:ext cx="9890238" cy="23083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X+2y+4z</a:t>
            </a:r>
            <a:r>
              <a:rPr lang="bn-IN" sz="3600" dirty="0" smtClean="0"/>
              <a:t> এর বর্গ</a:t>
            </a:r>
            <a:r>
              <a:rPr lang="en-US" sz="3600" dirty="0" smtClean="0"/>
              <a:t> </a:t>
            </a:r>
            <a:r>
              <a:rPr lang="en-US" sz="3600" dirty="0" smtClean="0"/>
              <a:t>={(x+2y)+4z}</a:t>
            </a:r>
            <a:r>
              <a:rPr lang="en-US" sz="3600" baseline="30000" dirty="0" smtClean="0"/>
              <a:t>2</a:t>
            </a:r>
          </a:p>
          <a:p>
            <a:r>
              <a:rPr lang="en-US" sz="3600" dirty="0" smtClean="0"/>
              <a:t>                =(x+2y)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+ 2(x+2y).4z +(4z)</a:t>
            </a:r>
            <a:r>
              <a:rPr lang="en-US" sz="3600" baseline="30000" dirty="0" smtClean="0"/>
              <a:t>2</a:t>
            </a:r>
          </a:p>
          <a:p>
            <a:r>
              <a:rPr lang="en-US" sz="3600" dirty="0" smtClean="0"/>
              <a:t>                =(x)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+ 2x.2y + (2y)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+8xz+16yz+16z</a:t>
            </a:r>
            <a:r>
              <a:rPr lang="en-US" sz="3600" baseline="30000" dirty="0" smtClean="0"/>
              <a:t>2</a:t>
            </a:r>
          </a:p>
          <a:p>
            <a:r>
              <a:rPr lang="en-US" sz="3600" dirty="0" smtClean="0"/>
              <a:t>                =x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+4xy+4y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+8xz+16yz+16z</a:t>
            </a:r>
            <a:r>
              <a:rPr lang="en-US" sz="3600" baseline="300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196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5160" y="260866"/>
            <a:ext cx="3429000" cy="11079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</a:rPr>
              <a:t>মূল্যায়ন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0" y="2957726"/>
            <a:ext cx="8972550" cy="92333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ক</a:t>
            </a:r>
            <a:r>
              <a:rPr lang="bn-BD" sz="4800" dirty="0" smtClean="0"/>
              <a:t>) </a:t>
            </a:r>
            <a:r>
              <a:rPr lang="en-US" sz="4800" baseline="30000" dirty="0" smtClean="0"/>
              <a:t>a2-b2    </a:t>
            </a:r>
            <a:r>
              <a:rPr lang="bn-BD" sz="4800" baseline="30000" dirty="0" smtClean="0"/>
              <a:t> খ) </a:t>
            </a:r>
            <a:r>
              <a:rPr lang="bn-BD" sz="5400" baseline="30000" dirty="0" smtClean="0"/>
              <a:t>(</a:t>
            </a:r>
            <a:r>
              <a:rPr lang="en-US" sz="5400" baseline="30000" dirty="0" err="1" smtClean="0"/>
              <a:t>a+b</a:t>
            </a:r>
            <a:r>
              <a:rPr lang="en-US" sz="5400" baseline="30000" dirty="0" smtClean="0"/>
              <a:t>)2</a:t>
            </a:r>
            <a:r>
              <a:rPr lang="bn-BD" sz="5400" dirty="0" smtClean="0"/>
              <a:t> </a:t>
            </a:r>
            <a:r>
              <a:rPr lang="bn-BD" sz="3600" dirty="0" smtClean="0"/>
              <a:t> </a:t>
            </a:r>
            <a:r>
              <a:rPr lang="bn-BD" sz="3200" dirty="0" smtClean="0"/>
              <a:t>গ)</a:t>
            </a:r>
            <a:r>
              <a:rPr lang="en-US" sz="5400" baseline="30000" dirty="0" smtClean="0"/>
              <a:t>a2</a:t>
            </a:r>
            <a:r>
              <a:rPr lang="en-US" sz="5400" dirty="0" smtClean="0"/>
              <a:t> </a:t>
            </a:r>
            <a:r>
              <a:rPr lang="en-US" sz="5400" baseline="30000" dirty="0" smtClean="0"/>
              <a:t>+</a:t>
            </a:r>
            <a:r>
              <a:rPr lang="en-US" sz="5400" dirty="0" smtClean="0"/>
              <a:t>  </a:t>
            </a:r>
            <a:r>
              <a:rPr lang="en-US" sz="5400" baseline="30000" dirty="0" smtClean="0"/>
              <a:t>b2</a:t>
            </a:r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bn-BD" sz="3200" dirty="0" smtClean="0"/>
              <a:t>ঘ</a:t>
            </a:r>
            <a:r>
              <a:rPr lang="bn-BD" sz="2400" dirty="0" smtClean="0"/>
              <a:t>)</a:t>
            </a:r>
            <a:r>
              <a:rPr lang="en-US" sz="2400" dirty="0" smtClean="0"/>
              <a:t> </a:t>
            </a:r>
            <a:r>
              <a:rPr lang="en-US" sz="4800" dirty="0" smtClean="0"/>
              <a:t>a-b</a:t>
            </a:r>
            <a:endParaRPr lang="en-US" sz="6000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59205" y="1996296"/>
            <a:ext cx="7227569" cy="830997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a+b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a+b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)=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কত?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675" y="4229964"/>
            <a:ext cx="9791700" cy="218521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/>
              <a:t> </a:t>
            </a:r>
            <a:r>
              <a:rPr lang="en-US" sz="4400" dirty="0" smtClean="0"/>
              <a:t>     (</a:t>
            </a:r>
            <a:r>
              <a:rPr lang="en-US" sz="4400" dirty="0"/>
              <a:t>x-y)</a:t>
            </a:r>
            <a:r>
              <a:rPr lang="en-US" sz="4400" baseline="30000" dirty="0"/>
              <a:t>2</a:t>
            </a:r>
            <a:r>
              <a:rPr lang="en-US" sz="4400" dirty="0"/>
              <a:t>=</a:t>
            </a:r>
            <a:r>
              <a:rPr lang="bn-BD" sz="4400" dirty="0" smtClean="0"/>
              <a:t>কত? </a:t>
            </a:r>
            <a:endParaRPr lang="bn-IN" sz="4400" dirty="0" smtClean="0"/>
          </a:p>
          <a:p>
            <a:r>
              <a:rPr lang="bn-IN" sz="3200" dirty="0" smtClean="0"/>
              <a:t>         </a:t>
            </a:r>
            <a:r>
              <a:rPr lang="bn-BD" sz="3200" dirty="0" smtClean="0"/>
              <a:t>ক</a:t>
            </a:r>
            <a:r>
              <a:rPr lang="bn-BD" sz="3200" dirty="0"/>
              <a:t>)</a:t>
            </a:r>
            <a:r>
              <a:rPr lang="en-US" sz="4800" dirty="0"/>
              <a:t>(</a:t>
            </a:r>
            <a:r>
              <a:rPr lang="en-US" sz="4800" dirty="0" err="1"/>
              <a:t>x+y</a:t>
            </a:r>
            <a:r>
              <a:rPr lang="en-US" sz="4800" dirty="0"/>
              <a:t>)(x-y)</a:t>
            </a:r>
            <a:r>
              <a:rPr lang="bn-BD" sz="4800" dirty="0"/>
              <a:t> </a:t>
            </a:r>
            <a:r>
              <a:rPr lang="bn-IN" sz="4800" dirty="0" smtClean="0"/>
              <a:t>   </a:t>
            </a:r>
            <a:r>
              <a:rPr lang="bn-BD" sz="4400" dirty="0" smtClean="0"/>
              <a:t>খ)</a:t>
            </a:r>
            <a:r>
              <a:rPr lang="en-US" sz="4400" dirty="0" smtClean="0"/>
              <a:t>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+2xy-y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 </a:t>
            </a:r>
            <a:r>
              <a:rPr lang="bn-IN" sz="4400" dirty="0" smtClean="0"/>
              <a:t>         </a:t>
            </a:r>
          </a:p>
          <a:p>
            <a:r>
              <a:rPr lang="bn-IN" sz="3200" dirty="0" smtClean="0"/>
              <a:t>        </a:t>
            </a:r>
            <a:r>
              <a:rPr lang="bn-BD" sz="3200" dirty="0" smtClean="0"/>
              <a:t>গ)</a:t>
            </a:r>
            <a:r>
              <a:rPr lang="bn-IN" sz="3200" dirty="0" smtClean="0"/>
              <a:t> </a:t>
            </a:r>
            <a:r>
              <a:rPr lang="en-US" sz="4400" dirty="0" smtClean="0"/>
              <a:t>x</a:t>
            </a:r>
            <a:r>
              <a:rPr lang="en-US" sz="4400" baseline="30000" dirty="0" smtClean="0"/>
              <a:t>2</a:t>
            </a:r>
            <a:r>
              <a:rPr lang="bn-IN" sz="4400" dirty="0" smtClean="0"/>
              <a:t>-</a:t>
            </a:r>
            <a:r>
              <a:rPr lang="en-US" sz="4400" dirty="0" smtClean="0"/>
              <a:t>2xy-y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</a:t>
            </a:r>
            <a:r>
              <a:rPr lang="bn-IN" sz="4400" dirty="0" smtClean="0"/>
              <a:t>     </a:t>
            </a:r>
            <a:r>
              <a:rPr lang="bn-BD" sz="4400" dirty="0" smtClean="0"/>
              <a:t>ঘ</a:t>
            </a:r>
            <a:r>
              <a:rPr lang="bn-BD" sz="4400" dirty="0"/>
              <a:t>) </a:t>
            </a:r>
            <a:r>
              <a:rPr lang="en-US" sz="4400" dirty="0"/>
              <a:t>(</a:t>
            </a:r>
            <a:r>
              <a:rPr lang="en-US" sz="4400" dirty="0" smtClean="0"/>
              <a:t>x</a:t>
            </a:r>
            <a:r>
              <a:rPr lang="bn-IN" sz="4400" dirty="0" smtClean="0"/>
              <a:t>-</a:t>
            </a:r>
            <a:r>
              <a:rPr lang="en-US" sz="4400" dirty="0" smtClean="0"/>
              <a:t>y</a:t>
            </a:r>
            <a:r>
              <a:rPr lang="en-US" sz="4400" dirty="0" smtClean="0"/>
              <a:t>)(</a:t>
            </a:r>
            <a:r>
              <a:rPr lang="en-US" sz="4400" dirty="0" err="1" smtClean="0"/>
              <a:t>x+y</a:t>
            </a:r>
            <a:r>
              <a:rPr lang="en-US" sz="4400" dirty="0" smtClean="0"/>
              <a:t>)</a:t>
            </a:r>
            <a:endParaRPr lang="en-US" sz="6000" dirty="0"/>
          </a:p>
        </p:txBody>
      </p:sp>
      <p:sp>
        <p:nvSpPr>
          <p:cNvPr id="3" name="Flowchart: Connector 2"/>
          <p:cNvSpPr/>
          <p:nvPr/>
        </p:nvSpPr>
        <p:spPr>
          <a:xfrm>
            <a:off x="3257550" y="3110042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428750" y="5804137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7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3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95002" y="182880"/>
            <a:ext cx="3949065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974" y="1849934"/>
            <a:ext cx="7305674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সূত্রের সাহায্যে বর্গ নির্নয় কর-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7747" y="2973269"/>
            <a:ext cx="9063577" cy="378565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43000" indent="-1143000">
              <a:buFont typeface="Wingdings" pitchFamily="2" charset="2"/>
              <a:buChar char="v"/>
            </a:pPr>
            <a:r>
              <a:rPr lang="en-US" sz="8000" dirty="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3p-4q-5r</a:t>
            </a:r>
          </a:p>
          <a:p>
            <a:pPr marL="1143000" indent="-1143000">
              <a:buFont typeface="Wingdings" pitchFamily="2" charset="2"/>
              <a:buChar char="v"/>
            </a:pPr>
            <a:r>
              <a:rPr lang="en-US" sz="8000" dirty="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3b-5c-2c</a:t>
            </a:r>
            <a:endParaRPr lang="en-US" sz="8000" dirty="0" smtClean="0">
              <a:solidFill>
                <a:srgbClr val="00B0F0"/>
              </a:solidFill>
              <a:latin typeface="Arial Narrow" pitchFamily="34" charset="0"/>
              <a:cs typeface="NikoshBAN" pitchFamily="2" charset="0"/>
            </a:endParaRPr>
          </a:p>
          <a:p>
            <a:pPr marL="1143000" indent="-1143000">
              <a:buFont typeface="Wingdings" pitchFamily="2" charset="2"/>
              <a:buChar char="v"/>
            </a:pPr>
            <a:r>
              <a:rPr lang="en-US" sz="8000" dirty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a</a:t>
            </a:r>
            <a:r>
              <a:rPr lang="en-US" sz="8000" dirty="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x-by-</a:t>
            </a:r>
            <a:r>
              <a:rPr lang="en-US" sz="8000" dirty="0" err="1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cz</a:t>
            </a:r>
            <a:endParaRPr lang="en-US" sz="8000" dirty="0">
              <a:solidFill>
                <a:srgbClr val="00B0F0"/>
              </a:solidFill>
              <a:latin typeface="Arial Narrow" pitchFamily="34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5" y="3724275"/>
            <a:ext cx="3153844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3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737684"/>
            <a:ext cx="10563224" cy="574003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পাঠদানে সার্বিক সহায়তার জন্য সকলকে </a:t>
            </a:r>
            <a:r>
              <a:rPr lang="bn-BD" sz="23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bn-IN" sz="239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24-Point Star 4"/>
          <p:cNvSpPr/>
          <p:nvPr/>
        </p:nvSpPr>
        <p:spPr>
          <a:xfrm>
            <a:off x="2647950" y="5038725"/>
            <a:ext cx="6562725" cy="1057275"/>
          </a:xfrm>
          <a:prstGeom prst="star2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98783" y="159025"/>
            <a:ext cx="11993217" cy="6281530"/>
          </a:xfrm>
          <a:prstGeom prst="bevel">
            <a:avLst>
              <a:gd name="adj" fmla="val 3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36619" y="950647"/>
            <a:ext cx="281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শিক্ষক পরিচিতি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55620" y="2007793"/>
            <a:ext cx="3792606" cy="329320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bn-IN" sz="3200" dirty="0" smtClean="0">
              <a:solidFill>
                <a:srgbClr val="FFFF00"/>
              </a:solidFill>
            </a:endParaRPr>
          </a:p>
          <a:p>
            <a:pPr algn="ctr"/>
            <a:endParaRPr lang="bn-IN" sz="3200" dirty="0">
              <a:solidFill>
                <a:srgbClr val="FFFF00"/>
              </a:solidFill>
            </a:endParaRPr>
          </a:p>
          <a:p>
            <a:pPr algn="ctr"/>
            <a:endParaRPr lang="bn-IN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আবুল হাশেম</a:t>
            </a:r>
            <a:endParaRPr lang="bn-BD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মাটিরাংগা 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মডেল 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bn-BD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মাটিরাংগা,খাগড়াছড়ি।</a:t>
            </a:r>
          </a:p>
          <a:p>
            <a:pPr algn="ctr"/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 নং- ০১৫৫৬৭০৩৮৭১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60" y="2109060"/>
            <a:ext cx="1556125" cy="14786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43675" y="838200"/>
            <a:ext cx="2409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8475" y="2695575"/>
            <a:ext cx="2238375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শ্রেণিঃনবম-দশম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অধ্যায়ঃতৃতীয়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8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2564" y="222354"/>
            <a:ext cx="9411472" cy="5078313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a.a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b.b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5400" baseline="30000" dirty="0" smtClean="0">
                <a:solidFill>
                  <a:srgbClr val="00B05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a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5400" baseline="30000" dirty="0" smtClean="0">
                <a:solidFill>
                  <a:srgbClr val="00B05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b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)(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)=(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baseline="30000" dirty="0" smtClean="0">
                <a:solidFill>
                  <a:srgbClr val="0070C0"/>
                </a:solidFill>
                <a:latin typeface="Arial Narrow" pitchFamily="34" charset="0"/>
                <a:cs typeface="NikoshBAN" pitchFamily="2" charset="0"/>
              </a:rPr>
              <a:t>2</a:t>
            </a:r>
            <a:endParaRPr lang="en-US" sz="5400" baseline="30000" dirty="0">
              <a:solidFill>
                <a:srgbClr val="0070C0"/>
              </a:solidFill>
              <a:latin typeface="Arial Narrow" pitchFamily="34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baseline="300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=a</a:t>
            </a:r>
            <a:r>
              <a:rPr lang="en-US" sz="5400" baseline="300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54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ab+b</a:t>
            </a:r>
            <a:r>
              <a:rPr lang="en-US" sz="5400" baseline="300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</a:p>
          <a:p>
            <a:r>
              <a:rPr lang="bn-BD" sz="5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এটি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 বলা হয়?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aseline="30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9926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6401" y="2058497"/>
            <a:ext cx="6781800" cy="44627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</a:t>
            </a:r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এবং </a:t>
            </a:r>
          </a:p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সূত্রের প্রয়োগ</a:t>
            </a:r>
            <a:endParaRPr lang="bn-BD" sz="8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6600" y="166172"/>
            <a:ext cx="4035079" cy="120032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53934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15111"/>
            <a:ext cx="12037102" cy="464742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পাঠশেষে শিক্ষার্থীরা-------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en-US" sz="7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র্থীরা বর্গের সূত্র বলতে পারবে।</a:t>
            </a:r>
            <a:endParaRPr lang="en-US" sz="7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itchFamily="2" charset="2"/>
              <a:buChar char="q"/>
            </a:pP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শিখার্থীরা সূত্র প্রয়োগ করে সমস্যার</a:t>
            </a:r>
            <a:endParaRPr lang="en-US" sz="7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করতে পারবে।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4839" y="444713"/>
            <a:ext cx="3058851" cy="132343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8000" dirty="0" err="1">
                <a:solidFill>
                  <a:srgbClr val="A10F9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solidFill>
                <a:srgbClr val="A10F97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8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5825" y="805695"/>
            <a:ext cx="9363076" cy="4185761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/>
              <a:t>     (</a:t>
            </a:r>
            <a:r>
              <a:rPr lang="en-US" sz="4000" dirty="0" smtClean="0"/>
              <a:t>2a+3b</a:t>
            </a:r>
            <a:r>
              <a:rPr lang="bn-IN" sz="4000" dirty="0" smtClean="0"/>
              <a:t>)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এর বর্গ নির্ণয় কর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/>
              <a:t>      </a:t>
            </a:r>
            <a:r>
              <a:rPr lang="bn-BD" sz="4000" dirty="0" smtClean="0"/>
              <a:t>১ম রাশি= </a:t>
            </a:r>
            <a:r>
              <a:rPr lang="en-US" sz="4000" dirty="0" smtClean="0"/>
              <a:t>2a</a:t>
            </a:r>
            <a:endParaRPr lang="bn-BD" sz="4000" dirty="0" smtClean="0"/>
          </a:p>
          <a:p>
            <a:r>
              <a:rPr lang="en-US" sz="4000" dirty="0" smtClean="0"/>
              <a:t>      </a:t>
            </a:r>
            <a:r>
              <a:rPr lang="bn-BD" sz="4000" dirty="0" smtClean="0"/>
              <a:t>২য় রাশি=</a:t>
            </a:r>
            <a:r>
              <a:rPr lang="en-US" sz="4000" dirty="0" smtClean="0"/>
              <a:t> 3b</a:t>
            </a:r>
            <a:endParaRPr lang="bn-BD" sz="4000" dirty="0" smtClean="0"/>
          </a:p>
          <a:p>
            <a:r>
              <a:rPr lang="en-US" sz="4000" dirty="0" smtClean="0"/>
              <a:t>  </a:t>
            </a:r>
            <a:r>
              <a:rPr lang="en-US" sz="4000" dirty="0" smtClean="0"/>
              <a:t>(2a+3b</a:t>
            </a:r>
            <a:r>
              <a:rPr lang="en-US" sz="4000" dirty="0" smtClean="0"/>
              <a:t>)</a:t>
            </a:r>
            <a:r>
              <a:rPr lang="bn-IN" sz="4000" dirty="0" smtClean="0"/>
              <a:t> এর বর্গ</a:t>
            </a:r>
            <a:r>
              <a:rPr lang="en-US" sz="4000" dirty="0" smtClean="0"/>
              <a:t>=(</a:t>
            </a:r>
            <a:r>
              <a:rPr lang="en-US" sz="4000" dirty="0" smtClean="0"/>
              <a:t>2a+3b)</a:t>
            </a:r>
            <a:r>
              <a:rPr lang="en-US" sz="4000" baseline="30000" dirty="0" smtClean="0"/>
              <a:t>2</a:t>
            </a:r>
          </a:p>
          <a:p>
            <a:r>
              <a:rPr lang="en-US" sz="4000" dirty="0" smtClean="0"/>
              <a:t>                              =(2a)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+2.2a.3b+(3b)</a:t>
            </a:r>
            <a:r>
              <a:rPr lang="en-US" sz="4000" baseline="30000" dirty="0" smtClean="0"/>
              <a:t>2</a:t>
            </a:r>
            <a:endParaRPr lang="en-US" sz="3600" baseline="30000" dirty="0" smtClean="0"/>
          </a:p>
          <a:p>
            <a:r>
              <a:rPr lang="en-US" sz="3600" dirty="0" smtClean="0"/>
              <a:t>                              </a:t>
            </a:r>
            <a:r>
              <a:rPr lang="en-US" sz="4000" dirty="0" smtClean="0"/>
              <a:t>=4a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+12ab+9b</a:t>
            </a:r>
            <a:r>
              <a:rPr lang="en-US" sz="4000" baseline="30000" dirty="0" smtClean="0"/>
              <a:t>2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7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2050" y="2107984"/>
            <a:ext cx="9163050" cy="44627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/>
              <a:t> </a:t>
            </a:r>
            <a:r>
              <a:rPr lang="bn-BD" sz="4400" dirty="0"/>
              <a:t> </a:t>
            </a:r>
            <a:r>
              <a:rPr lang="bn-BD" sz="5400" dirty="0" smtClean="0"/>
              <a:t>সূত্রে সাহায্যে বর্গ নির্নয় কর -</a:t>
            </a:r>
          </a:p>
          <a:p>
            <a:r>
              <a:rPr lang="bn-IN" sz="3600" dirty="0" smtClean="0"/>
              <a:t>                </a:t>
            </a:r>
            <a:r>
              <a:rPr lang="en-US" sz="7200" dirty="0" smtClean="0"/>
              <a:t>2xy+3yz</a:t>
            </a:r>
            <a:r>
              <a:rPr lang="en-US" sz="3600" dirty="0" smtClean="0"/>
              <a:t>  </a:t>
            </a:r>
            <a:endParaRPr lang="bn-IN" sz="3600" dirty="0" smtClean="0"/>
          </a:p>
          <a:p>
            <a:endParaRPr lang="bn-IN" sz="3600" dirty="0"/>
          </a:p>
          <a:p>
            <a:endParaRPr lang="bn-IN" sz="3600" dirty="0" smtClean="0"/>
          </a:p>
          <a:p>
            <a:r>
              <a:rPr lang="en-US" sz="3600" dirty="0" smtClean="0"/>
              <a:t>   </a:t>
            </a:r>
            <a:endParaRPr lang="bn-IN" sz="3600" dirty="0" smtClean="0"/>
          </a:p>
          <a:p>
            <a:endParaRPr lang="bn-IN" sz="3600" dirty="0" smtClean="0"/>
          </a:p>
          <a:p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074795" y="281567"/>
            <a:ext cx="309753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5" y="4225064"/>
            <a:ext cx="3295649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9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2044" y="720777"/>
            <a:ext cx="2404826" cy="92333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/>
              <a:t>সমাধান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5849" y="1883229"/>
                <a:ext cx="9248775" cy="2342564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2xy+3yz</a:t>
                </a:r>
                <a:r>
                  <a:rPr lang="bn-IN" sz="4400" dirty="0" smtClean="0"/>
                  <a:t> 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এর বর্গ</a:t>
                </a:r>
                <a:r>
                  <a:rPr lang="bn-IN" sz="4400" dirty="0" smtClean="0"/>
                  <a:t>=</a:t>
                </a:r>
                <a:r>
                  <a:rPr lang="en-US" sz="3200" dirty="0" smtClean="0"/>
                  <a:t>(2xy+3yz)</a:t>
                </a:r>
                <a:r>
                  <a:rPr lang="en-US" sz="3200" baseline="30000" dirty="0" smtClean="0"/>
                  <a:t>2</a:t>
                </a:r>
                <a:endParaRPr lang="bn-IN" sz="3200" baseline="30000" dirty="0" smtClean="0"/>
              </a:p>
              <a:p>
                <a:r>
                  <a:rPr lang="bn-IN" sz="3200" dirty="0" smtClean="0"/>
                  <a:t>                                 </a:t>
                </a:r>
                <a:r>
                  <a:rPr lang="en-US" sz="3200" dirty="0" smtClean="0"/>
                  <a:t>= </a:t>
                </a:r>
                <a:r>
                  <a:rPr lang="en-US" sz="3200" dirty="0" smtClean="0"/>
                  <a:t>(</a:t>
                </a:r>
                <a:r>
                  <a:rPr lang="en-US" sz="3200" dirty="0" smtClean="0"/>
                  <a:t>2xy)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+2.2xy.3yz+(3yz)</a:t>
                </a:r>
                <a:r>
                  <a:rPr lang="en-US" sz="3200" baseline="30000" dirty="0" smtClean="0"/>
                  <a:t>2</a:t>
                </a:r>
                <a:endParaRPr lang="en-US" sz="3200" baseline="30000" dirty="0" smtClean="0"/>
              </a:p>
              <a:p>
                <a:endParaRPr lang="en-US" sz="3200" baseline="30000" dirty="0" smtClean="0"/>
              </a:p>
              <a:p>
                <a:pPr/>
                <a:r>
                  <a:rPr lang="bn-IN" sz="3200" dirty="0" smtClean="0"/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         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</a:rPr>
                      <m:t>z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endParaRPr lang="en-US" baseline="300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49" y="1883229"/>
                <a:ext cx="9248775" cy="23425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42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4903" y="216843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9749" y="2168434"/>
            <a:ext cx="8334375" cy="36625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সূত্রের সাহায্যে বর্গ নির্নয়-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en-US" sz="8000" dirty="0" smtClean="0">
                <a:solidFill>
                  <a:srgbClr val="FF0000"/>
                </a:solidFill>
              </a:rPr>
              <a:t>4x-5y</a:t>
            </a:r>
            <a:endParaRPr lang="en-US" sz="8000" dirty="0" smtClean="0">
              <a:solidFill>
                <a:srgbClr val="FF0000"/>
              </a:solidFill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8000" dirty="0" smtClean="0">
                <a:solidFill>
                  <a:srgbClr val="FFC000"/>
                </a:solidFill>
              </a:rPr>
              <a:t>x+2y+4z</a:t>
            </a:r>
            <a:endParaRPr lang="en-US" sz="800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7762" y="487942"/>
            <a:ext cx="4930413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44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2060</TotalTime>
  <Words>307</Words>
  <Application>Microsoft Office PowerPoint</Application>
  <PresentationFormat>Custom</PresentationFormat>
  <Paragraphs>76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DELL</cp:lastModifiedBy>
  <cp:revision>302</cp:revision>
  <dcterms:created xsi:type="dcterms:W3CDTF">2015-01-09T15:01:53Z</dcterms:created>
  <dcterms:modified xsi:type="dcterms:W3CDTF">2020-07-22T10:43:21Z</dcterms:modified>
</cp:coreProperties>
</file>