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66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3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5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143000"/>
            <a:ext cx="54864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s.jpgflow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50" y="1809750"/>
            <a:ext cx="43307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4953000"/>
            <a:ext cx="5486400" cy="92333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1752600"/>
            <a:ext cx="6096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1752600"/>
            <a:ext cx="6096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2473494" cy="64633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191000"/>
            <a:ext cx="8305800" cy="6477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228600"/>
            <a:ext cx="4572000" cy="3042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338740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143000"/>
            <a:ext cx="5332095" cy="342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600200"/>
            <a:ext cx="3154680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981200"/>
            <a:ext cx="1920875" cy="5715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666999"/>
            <a:ext cx="1456972" cy="45742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276600"/>
            <a:ext cx="1525905" cy="342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810000"/>
            <a:ext cx="1577340" cy="342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73" name="Picture 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267200"/>
            <a:ext cx="1200150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800600"/>
            <a:ext cx="3223260" cy="3429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 descr="download (3)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05400" y="1600200"/>
            <a:ext cx="3433762" cy="3433762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rot="16200000" flipH="1" flipV="1">
            <a:off x="4193381" y="3274219"/>
            <a:ext cx="3505201" cy="476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1"/>
            <a:endCxn id="30" idx="3"/>
          </p:cNvCxnSpPr>
          <p:nvPr/>
        </p:nvCxnSpPr>
        <p:spPr>
          <a:xfrm rot="10800000" flipH="1">
            <a:off x="5105400" y="3317081"/>
            <a:ext cx="3433762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562600" y="32766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0" y="35052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A(1,-1)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2743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B(2,2)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705600" y="1752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C(4,t) 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534400" y="3276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181600" y="3352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1524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791200" y="5029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V="1">
            <a:off x="6096000" y="3429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flipV="1">
            <a:off x="6553200" y="1905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248400" y="2895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4457703" y="2781299"/>
            <a:ext cx="3428995" cy="10668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554" grpId="0"/>
      <p:bldP spid="23555" grpId="0"/>
      <p:bldP spid="23557" grpId="0"/>
      <p:bldP spid="23558" grpId="0"/>
      <p:bldP spid="23560" grpId="0"/>
      <p:bldP spid="23561" grpId="0"/>
      <p:bldP spid="23563" grpId="0"/>
      <p:bldP spid="23565" grpId="0"/>
      <p:bldP spid="23566" grpId="0"/>
      <p:bldP spid="23568" grpId="0"/>
      <p:bldP spid="23569" grpId="0"/>
      <p:bldP spid="23571" grpId="0"/>
      <p:bldP spid="23572" grpId="0"/>
      <p:bldP spid="23574" grpId="0"/>
      <p:bldP spid="23575" grpId="0"/>
      <p:bldP spid="23577" grpId="0"/>
      <p:bldP spid="23578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8" grpId="0" animBg="1"/>
      <p:bldP spid="4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2347374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04800"/>
            <a:ext cx="4648200" cy="3093166"/>
          </a:xfrm>
          <a:prstGeom prst="rect">
            <a:avLst/>
          </a:prstGeom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34326"/>
            <a:ext cx="8077200" cy="470974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495800"/>
            <a:ext cx="8077200" cy="5715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2338740" cy="64633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914400"/>
            <a:ext cx="5710073" cy="5810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charset="0"/>
              </a:rPr>
              <a:t>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5413" y="304800"/>
            <a:ext cx="6249987" cy="470974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524000"/>
            <a:ext cx="4412544" cy="561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133600"/>
            <a:ext cx="5280660" cy="3429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514600"/>
            <a:ext cx="1752600" cy="342900"/>
          </a:xfrm>
          <a:prstGeom prst="rect">
            <a:avLst/>
          </a:prstGeom>
          <a:solidFill>
            <a:srgbClr val="99FF99"/>
          </a:solidFill>
        </p:spPr>
      </p:pic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971800"/>
            <a:ext cx="1524000" cy="4527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505200"/>
            <a:ext cx="2040255" cy="3429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1" y="3962400"/>
            <a:ext cx="1981200" cy="342900"/>
          </a:xfrm>
          <a:prstGeom prst="rect">
            <a:avLst/>
          </a:prstGeom>
          <a:solidFill>
            <a:srgbClr val="99FF99"/>
          </a:solidFill>
        </p:spPr>
      </p:pic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343400"/>
            <a:ext cx="2057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724400"/>
            <a:ext cx="1834515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25" name="Picture 2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181600"/>
            <a:ext cx="1840230" cy="2667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28" name="Picture 2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200400"/>
            <a:ext cx="3051810" cy="34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31" name="Picture 3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733800"/>
            <a:ext cx="2571750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34" name="Picture 3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191000"/>
            <a:ext cx="2503170" cy="3429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2400300" y="4000500"/>
            <a:ext cx="28956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37" name="Picture 3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4953000"/>
            <a:ext cx="3686175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602" grpId="0"/>
      <p:bldP spid="25603" grpId="0"/>
      <p:bldP spid="25605" grpId="0"/>
      <p:bldP spid="25606" grpId="0"/>
      <p:bldP spid="25608" grpId="0"/>
      <p:bldP spid="25609" grpId="0"/>
      <p:bldP spid="25617" grpId="0"/>
      <p:bldP spid="25618" grpId="0"/>
      <p:bldP spid="25619" grpId="0"/>
      <p:bldP spid="25620" grpId="0"/>
      <p:bldP spid="25621" grpId="0"/>
      <p:bldP spid="25622" grpId="0"/>
      <p:bldP spid="25623" grpId="0"/>
      <p:bldP spid="25624" grpId="0"/>
      <p:bldP spid="25626" grpId="0"/>
      <p:bldP spid="25627" grpId="0"/>
      <p:bldP spid="25629" grpId="0"/>
      <p:bldP spid="25630" grpId="0"/>
      <p:bldP spid="25632" grpId="0"/>
      <p:bldP spid="25633" grpId="0"/>
      <p:bldP spid="25635" grpId="0"/>
      <p:bldP spid="25636" grpId="0"/>
      <p:bldP spid="25638" grpId="0"/>
      <p:bldP spid="256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1584088" cy="1283910"/>
          </a:xfrm>
          <a:prstGeom prst="wave">
            <a:avLst/>
          </a:prstGeom>
          <a:solidFill>
            <a:srgbClr val="99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828800"/>
            <a:ext cx="3200400" cy="38559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514600"/>
            <a:ext cx="6000734" cy="3810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276600"/>
            <a:ext cx="693420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924300"/>
            <a:ext cx="5181600" cy="3810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2209800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57200"/>
            <a:ext cx="2552700" cy="2743200"/>
          </a:xfrm>
          <a:prstGeom prst="rect">
            <a:avLst/>
          </a:prstGeom>
        </p:spPr>
      </p:pic>
      <p:pic>
        <p:nvPicPr>
          <p:cNvPr id="5" name="Picture 4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457200"/>
            <a:ext cx="3962400" cy="2636797"/>
          </a:xfrm>
          <a:prstGeom prst="rect">
            <a:avLst/>
          </a:prstGeom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" y="3581400"/>
            <a:ext cx="8343900" cy="571500"/>
          </a:xfrm>
          <a:prstGeom prst="rect">
            <a:avLst/>
          </a:prstGeom>
          <a:solidFill>
            <a:srgbClr val="99FF99"/>
          </a:solidFill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343400"/>
            <a:ext cx="2689225" cy="800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57671"/>
            <a:ext cx="6324600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324600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240804"/>
            <a:ext cx="1371600" cy="66171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0804"/>
            <a:ext cx="1219200" cy="66171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199" y="1371600"/>
            <a:ext cx="4419601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33363"/>
            <a:ext cx="8229600" cy="1143000"/>
          </a:xfrm>
          <a:prstGeom prst="rect">
            <a:avLst/>
          </a:prstGeom>
          <a:gradFill flip="none" rotWithShape="1">
            <a:gsLst>
              <a:gs pos="0">
                <a:srgbClr val="FF99FF">
                  <a:shade val="30000"/>
                  <a:satMod val="115000"/>
                </a:srgbClr>
              </a:gs>
              <a:gs pos="50000">
                <a:srgbClr val="FF99FF">
                  <a:shade val="67500"/>
                  <a:satMod val="115000"/>
                </a:srgbClr>
              </a:gs>
              <a:gs pos="100000">
                <a:srgbClr val="FF99FF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228600" y="1493838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416425" y="1493838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419600" y="2133600"/>
            <a:ext cx="4041775" cy="39512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নবম 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উচ্চতর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১১,(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অনুশীলনী -১১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.</a:t>
            </a:r>
            <a:r>
              <a:rPr lang="en-US" sz="2800" dirty="0" smtClean="0">
                <a:latin typeface="NikoshBAN" pitchFamily="2" charset="0"/>
                <a:ea typeface="Arial Unicode MS"/>
                <a:cs typeface="NikoshBAN" pitchFamily="2" charset="0"/>
              </a:rPr>
              <a:t>3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Arial Unicode MS"/>
                <a:cs typeface="NikoshBAN" pitchFamily="2" charset="0"/>
              </a:rPr>
              <a:t>)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Arial Unicode MS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 সরল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রেখার ঢাল  নির্ণয়ঃ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228600" y="2133600"/>
            <a:ext cx="4040188" cy="395128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149725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938042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077199" cy="267765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ক)সরল রেখার ঢাল কী তা বলতে পারবে 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খ)দুইটি বিন্দুর সংযোগ সরল রেখার ঢাল নির্ণয় করতে পারবে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গ) দুইটি সরল রেখা সমান্তরাল ও লম্ব হওয়ার শর্ত বর্ণনা করতে 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ঘ) তিনটি বিন্দু সমরেখ হওয়ার শর্ত বলতে পারবে ও এতদ সংক্রান্ত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গাণিতিক সমস্যা সমাধান করতে পারবে।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1904933" cy="646331"/>
          </a:xfrm>
          <a:prstGeom prst="homePlate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04800"/>
            <a:ext cx="3433762" cy="3433762"/>
          </a:xfrm>
          <a:prstGeom prst="rect">
            <a:avLst/>
          </a:prstGeom>
        </p:spPr>
      </p:pic>
      <p:cxnSp>
        <p:nvCxnSpPr>
          <p:cNvPr id="4" name="Straight Arrow Connector 3"/>
          <p:cNvCxnSpPr>
            <a:stCxn id="3" idx="0"/>
          </p:cNvCxnSpPr>
          <p:nvPr/>
        </p:nvCxnSpPr>
        <p:spPr>
          <a:xfrm rot="16200000" flipH="1" flipV="1">
            <a:off x="5219698" y="2055018"/>
            <a:ext cx="3505201" cy="476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1600" y="2895600"/>
            <a:ext cx="35814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791200" y="1676400"/>
            <a:ext cx="1219200" cy="1219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7239000" y="1905000"/>
            <a:ext cx="1143000" cy="990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Circular Arrow 29"/>
          <p:cNvSpPr/>
          <p:nvPr/>
        </p:nvSpPr>
        <p:spPr>
          <a:xfrm rot="15770683" flipH="1">
            <a:off x="6287572" y="2452727"/>
            <a:ext cx="526450" cy="3898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57367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ircular Arrow 30"/>
          <p:cNvSpPr/>
          <p:nvPr/>
        </p:nvSpPr>
        <p:spPr>
          <a:xfrm rot="4304781" flipH="1">
            <a:off x="7548143" y="2478307"/>
            <a:ext cx="526450" cy="3898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57367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2514600"/>
            <a:ext cx="381000" cy="50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514600"/>
            <a:ext cx="228600" cy="415636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8382000" y="1676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10400" y="2819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10200" y="1524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629400" y="28194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029200" y="2895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610600" y="2895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934200" y="3352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34200" y="228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" y="1295400"/>
            <a:ext cx="4496744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চিত্রে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AB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সরল রেখাটি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অক্ষের ধনাত্নক দিকের সাথে     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কোণ উৎপন্ন করেছে ।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আমরা জানি, কোনো সরল রেখা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অক্ষের সাপেক্ষে কত টুকু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ঢালু বা খাড়া তার পরিমাপ ই  হলো ঢাল ।  </a:t>
            </a:r>
            <a:endParaRPr lang="en-US" dirty="0"/>
          </a:p>
        </p:txBody>
      </p:sp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295400"/>
            <a:ext cx="381000" cy="50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3048000"/>
            <a:ext cx="4953000" cy="4953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81400"/>
            <a:ext cx="3912870" cy="4953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09800" y="4343400"/>
            <a:ext cx="3113353" cy="769441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সরল রেখার ঢাল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0" y="2590800"/>
            <a:ext cx="946093" cy="461665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তাহলে,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1" grpId="0" animBg="1"/>
      <p:bldP spid="1026" grpId="0"/>
      <p:bldP spid="1028" grpId="0"/>
      <p:bldP spid="1030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58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90600"/>
            <a:ext cx="375295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362200"/>
            <a:ext cx="6324600" cy="1528465"/>
          </a:xfrm>
          <a:prstGeom prst="diamond">
            <a:avLst/>
          </a:prstGeom>
          <a:solidFill>
            <a:srgbClr val="FF99FF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সরল রেখার ঢাল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04800"/>
            <a:ext cx="3433762" cy="3433762"/>
          </a:xfrm>
          <a:prstGeom prst="rect">
            <a:avLst/>
          </a:prstGeom>
        </p:spPr>
      </p:pic>
      <p:cxnSp>
        <p:nvCxnSpPr>
          <p:cNvPr id="4" name="Straight Arrow Connector 3"/>
          <p:cNvCxnSpPr>
            <a:stCxn id="3" idx="0"/>
          </p:cNvCxnSpPr>
          <p:nvPr/>
        </p:nvCxnSpPr>
        <p:spPr>
          <a:xfrm rot="16200000" flipH="1" flipV="1">
            <a:off x="5219698" y="2055018"/>
            <a:ext cx="3505201" cy="476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181600" y="2895600"/>
            <a:ext cx="3581400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5791200" y="1676400"/>
            <a:ext cx="1219200" cy="1219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 flipV="1">
            <a:off x="7239000" y="1905000"/>
            <a:ext cx="1143000" cy="990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ircular Arrow 7"/>
          <p:cNvSpPr/>
          <p:nvPr/>
        </p:nvSpPr>
        <p:spPr>
          <a:xfrm rot="15770683" flipH="1">
            <a:off x="6287572" y="2452727"/>
            <a:ext cx="526450" cy="3898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57367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 rot="4304781" flipH="1">
            <a:off x="7548143" y="2478307"/>
            <a:ext cx="526450" cy="38985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57367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2514600"/>
            <a:ext cx="381000" cy="508000"/>
          </a:xfrm>
          <a:prstGeom prst="rect">
            <a:avLst/>
          </a:prstGeom>
          <a:noFill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2514600"/>
            <a:ext cx="228600" cy="41563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382000" y="1676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2819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10200" y="1524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28194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28956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X´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610600" y="2895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34200" y="3352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Y´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34200" y="228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2514600"/>
            <a:ext cx="449674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চিত্রে 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AB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সরল রেখাটি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x-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 অক্ষের ধনাত্নক দিকের সাথে      </a:t>
            </a:r>
          </a:p>
          <a:p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কোণ উৎপন্ন করেছে । </a:t>
            </a: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438400"/>
            <a:ext cx="381000" cy="508000"/>
          </a:xfrm>
          <a:prstGeom prst="rect">
            <a:avLst/>
          </a:prstGeom>
          <a:noFill/>
        </p:spPr>
      </p:pic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066800"/>
            <a:ext cx="4876800" cy="495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4800" y="304800"/>
            <a:ext cx="2198038" cy="5232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সরল রেখার ঢালঃ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400" y="1600200"/>
            <a:ext cx="4724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ট্যানজেন্টকে ঐ রেখার ঢাল বলে । একে সাধারনত</a:t>
            </a:r>
          </a:p>
          <a:p>
            <a:r>
              <a:rPr lang="en-US" sz="2400" dirty="0" smtClean="0">
                <a:latin typeface="NikoshBAN" pitchFamily="2" charset="0"/>
                <a:ea typeface="Arial Unicode MS"/>
                <a:cs typeface="NikoshBAN" pitchFamily="2" charset="0"/>
              </a:rPr>
              <a:t>m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দ্বারা প্রকাশ করা হয় 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352800"/>
            <a:ext cx="3962400" cy="4953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962400"/>
            <a:ext cx="452078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দুইটি বিন্দুর সংযোগ রেখার ঢাল নির্ণয়ঃ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648200"/>
            <a:ext cx="838200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410200"/>
            <a:ext cx="2667000" cy="744279"/>
          </a:xfrm>
          <a:prstGeom prst="rect">
            <a:avLst/>
          </a:prstGeom>
          <a:solidFill>
            <a:srgbClr val="99FF99"/>
          </a:solid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5" grpId="0"/>
      <p:bldP spid="27" grpId="0"/>
      <p:bldP spid="28" grpId="0"/>
      <p:bldP spid="30" grpId="0"/>
      <p:bldP spid="32" grpId="0" animBg="1"/>
      <p:bldP spid="33" grpId="0" animBg="1"/>
      <p:bldP spid="17410" grpId="0"/>
      <p:bldP spid="17411" grpId="0"/>
      <p:bldP spid="34" grpId="0" animBg="1"/>
      <p:bldP spid="1026" grpId="0"/>
      <p:bldP spid="1027" grpId="0"/>
      <p:bldP spid="1029" grpId="0"/>
      <p:bldP spid="1030" grpId="0"/>
      <p:bldP spid="1032" grpId="0"/>
      <p:bldP spid="10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4900701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তিনটি বিন্দু সমরেখ হওয়ার শর্তঃ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295400"/>
            <a:ext cx="804862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981200"/>
            <a:ext cx="4547235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667000"/>
            <a:ext cx="5545665" cy="8952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28600" y="3810000"/>
            <a:ext cx="861060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দুইটি সরলরেখা  সমান্তরাল হলে, তাদের ঢালদ্বয়  সমান হবে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876800"/>
            <a:ext cx="801693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দুইটি সরলরেখা  পরস্পর লম্ব হলে , তাদের ঢালদ্বয়ের গুণফল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bn-BD" sz="2800" dirty="0" smtClean="0">
                <a:latin typeface="Arial Unicode MS"/>
                <a:ea typeface="Arial Unicode MS"/>
                <a:cs typeface="Arial Unicode MS"/>
              </a:rPr>
              <a:t>1</a:t>
            </a:r>
            <a:r>
              <a:rPr lang="en-US" sz="28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800" dirty="0" smtClean="0">
                <a:latin typeface="NikoshBAN" pitchFamily="2" charset="0"/>
                <a:ea typeface="Arial Unicode MS"/>
                <a:cs typeface="NikoshBAN" pitchFamily="2" charset="0"/>
              </a:rPr>
              <a:t>হবে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458" grpId="0"/>
      <p:bldP spid="19459" grpId="0"/>
      <p:bldP spid="19461" grpId="0"/>
      <p:bldP spid="19462" grpId="0"/>
      <p:bldP spid="19464" grpId="0"/>
      <p:bldP spid="19465" grpId="0"/>
      <p:bldP spid="19467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877572" cy="830997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28600"/>
            <a:ext cx="4572000" cy="30424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962400"/>
            <a:ext cx="822960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(-3,2) 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এবং </a:t>
            </a:r>
            <a:r>
              <a:rPr lang="en-US" sz="4000" dirty="0" smtClean="0">
                <a:latin typeface="NikoshBAN" pitchFamily="2" charset="0"/>
                <a:ea typeface="Arial Unicode MS"/>
                <a:cs typeface="NikoshBAN" pitchFamily="2" charset="0"/>
              </a:rPr>
              <a:t>B(</a:t>
            </a:r>
            <a:r>
              <a:rPr lang="en-US" sz="4000" dirty="0" smtClean="0">
                <a:latin typeface="Arial Unicode MS"/>
                <a:ea typeface="Arial Unicode MS"/>
                <a:cs typeface="Arial Unicode MS"/>
              </a:rPr>
              <a:t>3,-2)</a:t>
            </a:r>
            <a:r>
              <a:rPr lang="bn-BD" sz="4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4000" dirty="0" smtClean="0">
                <a:latin typeface="NikoshBAN" pitchFamily="2" charset="0"/>
                <a:ea typeface="Arial Unicode MS"/>
                <a:cs typeface="NikoshBAN" pitchFamily="2" charset="0"/>
              </a:rPr>
              <a:t>বিন্দু দিয়ে অতিক্রমকারী  রেখার ঢাল নির্ণয় কর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338740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609600"/>
            <a:ext cx="6000750" cy="342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1143000"/>
            <a:ext cx="1745192" cy="6477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133600"/>
            <a:ext cx="6315075" cy="495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819400"/>
            <a:ext cx="2034540" cy="914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3884141"/>
            <a:ext cx="914400" cy="8896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800600"/>
            <a:ext cx="2387600" cy="914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482" grpId="0"/>
      <p:bldP spid="20483" grpId="0"/>
      <p:bldP spid="20485" grpId="0"/>
      <p:bldP spid="20486" grpId="0"/>
      <p:bldP spid="20488" grpId="0"/>
      <p:bldP spid="20489" grpId="0"/>
      <p:bldP spid="20491" grpId="0"/>
      <p:bldP spid="20492" grpId="0"/>
      <p:bldP spid="20494" grpId="0"/>
      <p:bldP spid="20495" grpId="0"/>
      <p:bldP spid="20497" grpId="0"/>
      <p:bldP spid="20498" grpId="0"/>
      <p:bldP spid="20500" grpId="0"/>
      <p:bldP spid="20501" grpId="0"/>
      <p:bldP spid="20503" grpId="0"/>
      <p:bldP spid="205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310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70</cp:revision>
  <dcterms:created xsi:type="dcterms:W3CDTF">2006-08-16T00:00:00Z</dcterms:created>
  <dcterms:modified xsi:type="dcterms:W3CDTF">2020-07-22T09:47:42Z</dcterms:modified>
</cp:coreProperties>
</file>