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3" r:id="rId24"/>
    <p:sldId id="284" r:id="rId25"/>
    <p:sldId id="281" r:id="rId26"/>
    <p:sldId id="28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A1B9F0-B2DC-4659-82D2-AA368531A255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442285-C1C0-4DA2-B11C-46DDD4FD4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4163C-7A75-4EAA-B15C-B2F6037D237F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A4B2C-8617-4A0F-9220-CC53AF40DF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4163C-7A75-4EAA-B15C-B2F6037D237F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A4B2C-8617-4A0F-9220-CC53AF40DF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4163C-7A75-4EAA-B15C-B2F6037D237F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A4B2C-8617-4A0F-9220-CC53AF40DF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4163C-7A75-4EAA-B15C-B2F6037D237F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A4B2C-8617-4A0F-9220-CC53AF40DF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4163C-7A75-4EAA-B15C-B2F6037D237F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A4B2C-8617-4A0F-9220-CC53AF40DF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4163C-7A75-4EAA-B15C-B2F6037D237F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A4B2C-8617-4A0F-9220-CC53AF40DF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4163C-7A75-4EAA-B15C-B2F6037D237F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A4B2C-8617-4A0F-9220-CC53AF40DF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4163C-7A75-4EAA-B15C-B2F6037D237F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A4B2C-8617-4A0F-9220-CC53AF40DF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4163C-7A75-4EAA-B15C-B2F6037D237F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A4B2C-8617-4A0F-9220-CC53AF40DF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4163C-7A75-4EAA-B15C-B2F6037D237F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A4B2C-8617-4A0F-9220-CC53AF40DF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4163C-7A75-4EAA-B15C-B2F6037D237F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A4B2C-8617-4A0F-9220-CC53AF40DF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4163C-7A75-4EAA-B15C-B2F6037D237F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A4B2C-8617-4A0F-9220-CC53AF40DF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xresdefaul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1"/>
            <a:ext cx="7772400" cy="1904999"/>
          </a:xfrm>
        </p:spPr>
        <p:txBody>
          <a:bodyPr>
            <a:normAutofit/>
          </a:bodyPr>
          <a:lstStyle/>
          <a:p>
            <a:r>
              <a:rPr lang="en-US" sz="9600" b="1" dirty="0" err="1" smtClean="0">
                <a:solidFill>
                  <a:schemeClr val="bg1"/>
                </a:solidFill>
              </a:rPr>
              <a:t>স্বাগতম</a:t>
            </a:r>
            <a:endParaRPr lang="en-US" sz="9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00B0F0"/>
                </a:solidFill>
              </a:rPr>
              <a:t>উপস্থাপন</a:t>
            </a:r>
            <a:r>
              <a:rPr lang="en-US" dirty="0" smtClean="0">
                <a:solidFill>
                  <a:srgbClr val="00B0F0"/>
                </a:solidFill>
              </a:rPr>
              <a:t>:--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382000" cy="49831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১। 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</a:rPr>
              <a:t>পাকিস্থান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</a:rPr>
              <a:t>রাষ্ট্র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</a:rPr>
              <a:t>সৃষ্টির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</a:rPr>
              <a:t>পর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</a:rPr>
              <a:t>থেকেই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</a:rPr>
              <a:t>ক্ষমতাশীল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</a:rPr>
              <a:t>শাসক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</a:rPr>
              <a:t>গোষ্টী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</a:rPr>
              <a:t>পুর্ব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</a:rPr>
              <a:t>পাকিস্থানের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</a:rPr>
              <a:t>শোসক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</a:rPr>
              <a:t>হয়ে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</a:rPr>
              <a:t>উঠে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 ।</a:t>
            </a:r>
          </a:p>
          <a:p>
            <a:pPr>
              <a:buNone/>
            </a:pPr>
            <a:r>
              <a:rPr lang="en-US" sz="4000" dirty="0" smtClean="0">
                <a:solidFill>
                  <a:srgbClr val="00B050"/>
                </a:solidFill>
              </a:rPr>
              <a:t>২। </a:t>
            </a:r>
            <a:r>
              <a:rPr lang="en-US" sz="4000" dirty="0" err="1" smtClean="0">
                <a:solidFill>
                  <a:srgbClr val="00B050"/>
                </a:solidFill>
              </a:rPr>
              <a:t>ক্ষমতাশীল</a:t>
            </a:r>
            <a:r>
              <a:rPr lang="en-US" sz="4000" dirty="0" smtClean="0">
                <a:solidFill>
                  <a:srgbClr val="00B050"/>
                </a:solidFill>
              </a:rPr>
              <a:t>  </a:t>
            </a:r>
            <a:r>
              <a:rPr lang="en-US" sz="4000" dirty="0" err="1" smtClean="0">
                <a:solidFill>
                  <a:srgbClr val="00B050"/>
                </a:solidFill>
              </a:rPr>
              <a:t>মুসলিম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</a:rPr>
              <a:t>লীগকে</a:t>
            </a:r>
            <a:r>
              <a:rPr lang="en-US" sz="4000" dirty="0" smtClean="0">
                <a:solidFill>
                  <a:srgbClr val="00B050"/>
                </a:solidFill>
              </a:rPr>
              <a:t>  </a:t>
            </a:r>
            <a:r>
              <a:rPr lang="en-US" sz="4000" dirty="0" err="1" smtClean="0">
                <a:solidFill>
                  <a:srgbClr val="00B050"/>
                </a:solidFill>
              </a:rPr>
              <a:t>পরাজিত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</a:rPr>
              <a:t>করে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</a:rPr>
              <a:t>বাঙালী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</a:rPr>
              <a:t>অধিকার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</a:rPr>
              <a:t>প্রতিষ্ঠার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</a:rPr>
              <a:t>জন্য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</a:rPr>
              <a:t>প্রধান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</a:rPr>
              <a:t>প্রধান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</a:rPr>
              <a:t>রাজনৈতিক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</a:rPr>
              <a:t>দল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</a:rPr>
              <a:t>মিলে</a:t>
            </a:r>
            <a:r>
              <a:rPr lang="en-US" sz="4000" dirty="0" smtClean="0">
                <a:solidFill>
                  <a:srgbClr val="00B050"/>
                </a:solidFill>
              </a:rPr>
              <a:t> ১৯৫৪ </a:t>
            </a:r>
            <a:r>
              <a:rPr lang="en-US" sz="4000" dirty="0" err="1" smtClean="0">
                <a:solidFill>
                  <a:srgbClr val="00B050"/>
                </a:solidFill>
              </a:rPr>
              <a:t>সালে</a:t>
            </a:r>
            <a:r>
              <a:rPr lang="en-US" sz="4000" dirty="0" smtClean="0">
                <a:solidFill>
                  <a:srgbClr val="00B050"/>
                </a:solidFill>
              </a:rPr>
              <a:t>  </a:t>
            </a:r>
            <a:r>
              <a:rPr lang="en-US" sz="4000" dirty="0" err="1" smtClean="0">
                <a:solidFill>
                  <a:srgbClr val="00B050"/>
                </a:solidFill>
              </a:rPr>
              <a:t>একটি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</a:rPr>
              <a:t>জোট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</a:rPr>
              <a:t>গঠন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</a:rPr>
              <a:t>করে</a:t>
            </a:r>
            <a:r>
              <a:rPr lang="en-US" sz="4000" dirty="0" smtClean="0">
                <a:solidFill>
                  <a:srgbClr val="00B050"/>
                </a:solidFill>
              </a:rPr>
              <a:t> । এ </a:t>
            </a:r>
            <a:r>
              <a:rPr lang="en-US" sz="4000" dirty="0" err="1" smtClean="0">
                <a:solidFill>
                  <a:srgbClr val="00B050"/>
                </a:solidFill>
              </a:rPr>
              <a:t>জোটই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</a:rPr>
              <a:t>যুক্ত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</a:rPr>
              <a:t>ফ্রন্ট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</a:rPr>
              <a:t>নামে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</a:rPr>
              <a:t>পরিচিত</a:t>
            </a:r>
            <a:r>
              <a:rPr lang="en-US" sz="4000" dirty="0" smtClean="0">
                <a:solidFill>
                  <a:srgbClr val="00B050"/>
                </a:solidFill>
              </a:rPr>
              <a:t>। </a:t>
            </a:r>
            <a:endParaRPr lang="en-US" sz="4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1"/>
                </a:solidFill>
              </a:rPr>
              <a:t>উপস্থাপন</a:t>
            </a:r>
            <a:r>
              <a:rPr lang="en-US" dirty="0" smtClean="0"/>
              <a:t>:-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10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৩। ১৯৫৪ </a:t>
            </a:r>
            <a:r>
              <a:rPr lang="en-US" dirty="0" err="1" smtClean="0">
                <a:solidFill>
                  <a:schemeClr val="accent2"/>
                </a:solidFill>
              </a:rPr>
              <a:t>সালের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নির্বাচন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পার্লামেন্ট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সংসদ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পরিষদের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নির্বাচন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ছিল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না</a:t>
            </a:r>
            <a:r>
              <a:rPr lang="en-US" dirty="0" smtClean="0">
                <a:solidFill>
                  <a:schemeClr val="accent2"/>
                </a:solidFill>
              </a:rPr>
              <a:t> । </a:t>
            </a:r>
            <a:r>
              <a:rPr lang="en-US" dirty="0" err="1" smtClean="0">
                <a:solidFill>
                  <a:schemeClr val="accent2"/>
                </a:solidFill>
              </a:rPr>
              <a:t>এটি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ছিল</a:t>
            </a:r>
            <a:r>
              <a:rPr lang="en-US" dirty="0" smtClean="0">
                <a:solidFill>
                  <a:schemeClr val="accent2"/>
                </a:solidFill>
              </a:rPr>
              <a:t>  </a:t>
            </a:r>
            <a:r>
              <a:rPr lang="en-US" dirty="0" err="1" smtClean="0">
                <a:solidFill>
                  <a:schemeClr val="accent2"/>
                </a:solidFill>
              </a:rPr>
              <a:t>পূর্ব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বাংলার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আইন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পরিষদের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নির্বাচন</a:t>
            </a:r>
            <a:r>
              <a:rPr lang="en-US" dirty="0" smtClean="0">
                <a:solidFill>
                  <a:schemeClr val="accent2"/>
                </a:solidFill>
              </a:rPr>
              <a:t> ।                                                           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৪। ১৯৫৪ </a:t>
            </a:r>
            <a:r>
              <a:rPr lang="en-US" dirty="0" err="1" smtClean="0">
                <a:solidFill>
                  <a:srgbClr val="00B050"/>
                </a:solidFill>
              </a:rPr>
              <a:t>সালের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নির্বাচনে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ক্ষমতাশীল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মুসলিম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লীগসহ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মোট</a:t>
            </a:r>
            <a:r>
              <a:rPr lang="en-US" dirty="0" smtClean="0">
                <a:solidFill>
                  <a:srgbClr val="00B050"/>
                </a:solidFill>
              </a:rPr>
              <a:t> ১৬টি </a:t>
            </a:r>
            <a:r>
              <a:rPr lang="en-US" dirty="0" err="1" smtClean="0">
                <a:solidFill>
                  <a:srgbClr val="00B050"/>
                </a:solidFill>
              </a:rPr>
              <a:t>দল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অংশনেয়</a:t>
            </a:r>
            <a:r>
              <a:rPr lang="en-US" dirty="0" smtClean="0">
                <a:solidFill>
                  <a:srgbClr val="00B050"/>
                </a:solidFill>
              </a:rPr>
              <a:t> ।                </a:t>
            </a:r>
          </a:p>
          <a:p>
            <a:pPr>
              <a:buNone/>
            </a:pPr>
            <a:r>
              <a:rPr lang="en-US" dirty="0" smtClean="0"/>
              <a:t>৫। ১৯৫৪ </a:t>
            </a:r>
            <a:r>
              <a:rPr lang="en-US" dirty="0" err="1" smtClean="0"/>
              <a:t>সালের</a:t>
            </a:r>
            <a:r>
              <a:rPr lang="en-US" dirty="0" smtClean="0"/>
              <a:t> </a:t>
            </a:r>
            <a:r>
              <a:rPr lang="en-US" dirty="0" err="1" smtClean="0"/>
              <a:t>নির্বচনে</a:t>
            </a:r>
            <a:r>
              <a:rPr lang="en-US" dirty="0" smtClean="0"/>
              <a:t> </a:t>
            </a:r>
            <a:r>
              <a:rPr lang="en-US" dirty="0" err="1" smtClean="0"/>
              <a:t>মূল</a:t>
            </a:r>
            <a:r>
              <a:rPr lang="en-US" dirty="0" smtClean="0"/>
              <a:t> </a:t>
            </a:r>
            <a:r>
              <a:rPr lang="en-US" dirty="0" err="1" smtClean="0"/>
              <a:t>প্রতিদন্দিতা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</a:t>
            </a:r>
            <a:r>
              <a:rPr lang="en-US" dirty="0" err="1" smtClean="0"/>
              <a:t>যুক্তফ্রন্ট</a:t>
            </a:r>
            <a:r>
              <a:rPr lang="en-US" dirty="0" smtClean="0"/>
              <a:t> ও </a:t>
            </a:r>
            <a:r>
              <a:rPr lang="en-US" dirty="0" err="1" smtClean="0"/>
              <a:t>মুসলিম</a:t>
            </a:r>
            <a:r>
              <a:rPr lang="en-US" dirty="0" smtClean="0"/>
              <a:t> </a:t>
            </a:r>
            <a:r>
              <a:rPr lang="en-US" dirty="0" err="1" smtClean="0"/>
              <a:t>লীগের</a:t>
            </a:r>
            <a:r>
              <a:rPr lang="en-US" dirty="0" smtClean="0"/>
              <a:t> </a:t>
            </a:r>
            <a:r>
              <a:rPr lang="en-US" dirty="0" err="1" smtClean="0"/>
              <a:t>মধ্যে</a:t>
            </a:r>
            <a:r>
              <a:rPr lang="en-US" dirty="0" smtClean="0"/>
              <a:t> ।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9600" dirty="0" smtClean="0"/>
              <a:t> </a:t>
            </a:r>
            <a:r>
              <a:rPr lang="en-US" sz="9600" dirty="0" err="1" smtClean="0">
                <a:solidFill>
                  <a:schemeClr val="accent6"/>
                </a:solidFill>
              </a:rPr>
              <a:t>একক</a:t>
            </a:r>
            <a:r>
              <a:rPr lang="en-US" sz="9600" dirty="0" smtClean="0">
                <a:solidFill>
                  <a:schemeClr val="accent6"/>
                </a:solidFill>
              </a:rPr>
              <a:t> </a:t>
            </a:r>
            <a:r>
              <a:rPr lang="en-US" sz="9600" dirty="0" err="1" smtClean="0">
                <a:solidFill>
                  <a:schemeClr val="accent6"/>
                </a:solidFill>
              </a:rPr>
              <a:t>কাজ</a:t>
            </a:r>
            <a:r>
              <a:rPr lang="en-US" sz="9600" dirty="0" smtClean="0">
                <a:solidFill>
                  <a:schemeClr val="accent6"/>
                </a:solidFill>
              </a:rPr>
              <a:t> </a:t>
            </a:r>
            <a:endParaRPr lang="en-US" sz="9600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 err="1" smtClean="0">
                <a:solidFill>
                  <a:srgbClr val="0070C0"/>
                </a:solidFill>
              </a:rPr>
              <a:t>প্রশ্ন</a:t>
            </a:r>
            <a:r>
              <a:rPr lang="en-US" sz="7200" dirty="0" smtClean="0">
                <a:solidFill>
                  <a:srgbClr val="0070C0"/>
                </a:solidFill>
              </a:rPr>
              <a:t>:- </a:t>
            </a:r>
            <a:r>
              <a:rPr lang="en-US" sz="7200" dirty="0" err="1" smtClean="0">
                <a:solidFill>
                  <a:srgbClr val="0070C0"/>
                </a:solidFill>
              </a:rPr>
              <a:t>কত</a:t>
            </a:r>
            <a:r>
              <a:rPr lang="en-US" sz="7200" dirty="0" smtClean="0">
                <a:solidFill>
                  <a:srgbClr val="0070C0"/>
                </a:solidFill>
              </a:rPr>
              <a:t> </a:t>
            </a:r>
            <a:r>
              <a:rPr lang="en-US" sz="7200" dirty="0" err="1" smtClean="0">
                <a:solidFill>
                  <a:srgbClr val="0070C0"/>
                </a:solidFill>
              </a:rPr>
              <a:t>সালে</a:t>
            </a:r>
            <a:r>
              <a:rPr lang="en-US" sz="7200" dirty="0" smtClean="0">
                <a:solidFill>
                  <a:srgbClr val="0070C0"/>
                </a:solidFill>
              </a:rPr>
              <a:t> </a:t>
            </a:r>
            <a:r>
              <a:rPr lang="en-US" sz="7200" dirty="0" err="1" smtClean="0">
                <a:solidFill>
                  <a:srgbClr val="0070C0"/>
                </a:solidFill>
              </a:rPr>
              <a:t>যুক্তফ্রন্ট</a:t>
            </a:r>
            <a:r>
              <a:rPr lang="en-US" sz="7200" dirty="0" smtClean="0">
                <a:solidFill>
                  <a:srgbClr val="0070C0"/>
                </a:solidFill>
              </a:rPr>
              <a:t> </a:t>
            </a:r>
            <a:r>
              <a:rPr lang="en-US" sz="7200" dirty="0" err="1" smtClean="0">
                <a:solidFill>
                  <a:srgbClr val="0070C0"/>
                </a:solidFill>
              </a:rPr>
              <a:t>গঠিত</a:t>
            </a:r>
            <a:r>
              <a:rPr lang="en-US" sz="7200" dirty="0" smtClean="0">
                <a:solidFill>
                  <a:srgbClr val="0070C0"/>
                </a:solidFill>
              </a:rPr>
              <a:t> </a:t>
            </a:r>
            <a:r>
              <a:rPr lang="en-US" sz="7200" dirty="0" err="1" smtClean="0">
                <a:solidFill>
                  <a:srgbClr val="0070C0"/>
                </a:solidFill>
              </a:rPr>
              <a:t>হয়</a:t>
            </a:r>
            <a:r>
              <a:rPr lang="en-US" sz="7200" dirty="0" smtClean="0">
                <a:solidFill>
                  <a:srgbClr val="0070C0"/>
                </a:solidFill>
              </a:rPr>
              <a:t> ?  </a:t>
            </a:r>
            <a:endParaRPr lang="en-US" sz="7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err="1" smtClean="0">
                <a:solidFill>
                  <a:schemeClr val="accent6">
                    <a:lumMod val="75000"/>
                  </a:schemeClr>
                </a:solidFill>
              </a:rPr>
              <a:t>যুক্ত</a:t>
            </a: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800" dirty="0" err="1" smtClean="0">
                <a:solidFill>
                  <a:schemeClr val="accent6">
                    <a:lumMod val="75000"/>
                  </a:schemeClr>
                </a:solidFill>
              </a:rPr>
              <a:t>ফ্রন্টের</a:t>
            </a: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800" dirty="0" err="1" smtClean="0">
                <a:solidFill>
                  <a:schemeClr val="accent6">
                    <a:lumMod val="75000"/>
                  </a:schemeClr>
                </a:solidFill>
              </a:rPr>
              <a:t>নেতৃত্বে</a:t>
            </a: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800" dirty="0" err="1" smtClean="0">
                <a:solidFill>
                  <a:schemeClr val="accent6">
                    <a:lumMod val="75000"/>
                  </a:schemeClr>
                </a:solidFill>
              </a:rPr>
              <a:t>ছিলেন</a:t>
            </a: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</a:rPr>
              <a:t> --</a:t>
            </a:r>
            <a:endParaRPr lang="en-US" sz="48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3" descr="যুত্দ ফ্রন্ট নেতাদের ছবি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447800"/>
            <a:ext cx="4572000" cy="5029200"/>
          </a:xfrm>
          <a:prstGeom prst="rect">
            <a:avLst/>
          </a:prstGeom>
        </p:spPr>
      </p:pic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29200" y="1447800"/>
            <a:ext cx="4038600" cy="5105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err="1" smtClean="0">
                <a:solidFill>
                  <a:srgbClr val="0070C0"/>
                </a:solidFill>
              </a:rPr>
              <a:t>তরুনদের</a:t>
            </a:r>
            <a:r>
              <a:rPr lang="en-US" sz="5400" dirty="0" smtClean="0">
                <a:solidFill>
                  <a:srgbClr val="0070C0"/>
                </a:solidFill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</a:rPr>
              <a:t>মধ্যে</a:t>
            </a:r>
            <a:r>
              <a:rPr lang="en-US" sz="5400" dirty="0" smtClean="0">
                <a:solidFill>
                  <a:srgbClr val="0070C0"/>
                </a:solidFill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</a:rPr>
              <a:t>নেতৃত্ব</a:t>
            </a:r>
            <a:r>
              <a:rPr lang="en-US" sz="5400" dirty="0" smtClean="0">
                <a:solidFill>
                  <a:srgbClr val="0070C0"/>
                </a:solidFill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</a:rPr>
              <a:t>দেন</a:t>
            </a:r>
            <a:r>
              <a:rPr lang="en-US" sz="5400" dirty="0" smtClean="0">
                <a:solidFill>
                  <a:srgbClr val="0070C0"/>
                </a:solidFill>
              </a:rPr>
              <a:t>-</a:t>
            </a:r>
            <a:endParaRPr lang="en-US" sz="54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1600200"/>
            <a:ext cx="5410200" cy="4267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>
                <a:solidFill>
                  <a:srgbClr val="C00000"/>
                </a:solidFill>
              </a:rPr>
              <a:t>যুক্ত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ফ্রন্টের</a:t>
            </a:r>
            <a:r>
              <a:rPr lang="en-US" dirty="0" smtClean="0">
                <a:solidFill>
                  <a:srgbClr val="C00000"/>
                </a:solidFill>
              </a:rPr>
              <a:t> ২১ </a:t>
            </a:r>
            <a:r>
              <a:rPr lang="en-US" dirty="0" err="1" smtClean="0">
                <a:solidFill>
                  <a:srgbClr val="C00000"/>
                </a:solidFill>
              </a:rPr>
              <a:t>দফা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কর্ম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সূচী</a:t>
            </a:r>
            <a:r>
              <a:rPr lang="en-US" dirty="0" smtClean="0">
                <a:solidFill>
                  <a:srgbClr val="C00000"/>
                </a:solidFill>
              </a:rPr>
              <a:t>–      </a:t>
            </a:r>
            <a:r>
              <a:rPr lang="en-US" sz="2000" dirty="0" smtClean="0"/>
              <a:t>                                                                                    </a:t>
            </a:r>
            <a:endParaRPr lang="en-US" sz="2000" dirty="0" smtClean="0"/>
          </a:p>
          <a:p>
            <a:pPr>
              <a:buNone/>
            </a:pPr>
            <a:r>
              <a:rPr lang="en-US" sz="2800" dirty="0" smtClean="0">
                <a:solidFill>
                  <a:srgbClr val="00B050"/>
                </a:solidFill>
              </a:rPr>
              <a:t>১</a:t>
            </a:r>
            <a:r>
              <a:rPr lang="en-US" sz="2800" dirty="0" smtClean="0">
                <a:solidFill>
                  <a:srgbClr val="00B050"/>
                </a:solidFill>
              </a:rPr>
              <a:t>। </a:t>
            </a:r>
            <a:r>
              <a:rPr lang="en-US" sz="2800" dirty="0" err="1" smtClean="0">
                <a:solidFill>
                  <a:srgbClr val="00B050"/>
                </a:solidFill>
              </a:rPr>
              <a:t>পাকিস্থানের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অন্যতম</a:t>
            </a:r>
            <a:r>
              <a:rPr lang="en-US" sz="2800" dirty="0" smtClean="0">
                <a:solidFill>
                  <a:srgbClr val="00B050"/>
                </a:solidFill>
              </a:rPr>
              <a:t>  </a:t>
            </a:r>
            <a:r>
              <a:rPr lang="en-US" sz="2800" dirty="0" err="1" smtClean="0">
                <a:solidFill>
                  <a:srgbClr val="00B050"/>
                </a:solidFill>
              </a:rPr>
              <a:t>রাষ্ট্র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ভাষা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হিসেবে</a:t>
            </a:r>
            <a:r>
              <a:rPr lang="en-US" sz="2800" dirty="0" smtClean="0">
                <a:solidFill>
                  <a:srgbClr val="00B050"/>
                </a:solidFill>
              </a:rPr>
              <a:t>  </a:t>
            </a:r>
            <a:r>
              <a:rPr lang="en-US" sz="2800" dirty="0" err="1" smtClean="0">
                <a:solidFill>
                  <a:srgbClr val="00B050"/>
                </a:solidFill>
              </a:rPr>
              <a:t>বাংলার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স্বীকৃতি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400" dirty="0" smtClean="0"/>
              <a:t>	</a:t>
            </a:r>
            <a:endParaRPr lang="en-US" sz="2400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২</a:t>
            </a:r>
            <a:r>
              <a:rPr lang="en-US" dirty="0" smtClean="0">
                <a:solidFill>
                  <a:srgbClr val="FF0000"/>
                </a:solidFill>
              </a:rPr>
              <a:t>। </a:t>
            </a:r>
            <a:r>
              <a:rPr lang="en-US" sz="2800" dirty="0" err="1" smtClean="0">
                <a:solidFill>
                  <a:srgbClr val="FF0000"/>
                </a:solidFill>
              </a:rPr>
              <a:t>জমিদfরি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প্রথা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বাতিল</a:t>
            </a:r>
            <a:endParaRPr lang="en-US" sz="2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00B0F0"/>
                </a:solidFill>
              </a:rPr>
              <a:t>৩</a:t>
            </a:r>
            <a:r>
              <a:rPr lang="en-US" sz="2800" dirty="0" smtClean="0">
                <a:solidFill>
                  <a:srgbClr val="00B0F0"/>
                </a:solidFill>
              </a:rPr>
              <a:t>। </a:t>
            </a:r>
            <a:r>
              <a:rPr lang="en-US" sz="2800" dirty="0" err="1" smtClean="0">
                <a:solidFill>
                  <a:srgbClr val="00B0F0"/>
                </a:solidFill>
              </a:rPr>
              <a:t>পাট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শিল্প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জাতীয়করন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৪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।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</a:rPr>
              <a:t>সমবায়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</a:rPr>
              <a:t>ভিত্তিক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</a:rPr>
              <a:t>কৃষি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 	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</a:rPr>
              <a:t>ব্যবস্থা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৫</a:t>
            </a:r>
            <a:r>
              <a:rPr lang="en-US" sz="2800" dirty="0" smtClean="0">
                <a:solidFill>
                  <a:srgbClr val="0070C0"/>
                </a:solidFill>
              </a:rPr>
              <a:t>। </a:t>
            </a:r>
            <a:r>
              <a:rPr lang="en-US" sz="2800" dirty="0" err="1" smtClean="0">
                <a:solidFill>
                  <a:srgbClr val="0070C0"/>
                </a:solidFill>
              </a:rPr>
              <a:t>অবৈতনিক</a:t>
            </a:r>
            <a:r>
              <a:rPr lang="en-US" sz="2800" dirty="0" smtClean="0">
                <a:solidFill>
                  <a:srgbClr val="0070C0"/>
                </a:solidFill>
              </a:rPr>
              <a:t> ও </a:t>
            </a:r>
            <a:r>
              <a:rPr lang="en-US" sz="2800" dirty="0" err="1" smtClean="0">
                <a:solidFill>
                  <a:srgbClr val="0070C0"/>
                </a:solidFill>
              </a:rPr>
              <a:t>বাধ্যতামুলক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প্রাথমিক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শিক্ষা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দান</a:t>
            </a:r>
            <a:r>
              <a:rPr lang="en-US" sz="2800" dirty="0" smtClean="0">
                <a:solidFill>
                  <a:srgbClr val="0070C0"/>
                </a:solidFill>
              </a:rPr>
              <a:t> ।</a:t>
            </a:r>
          </a:p>
        </p:txBody>
      </p:sp>
      <p:pic>
        <p:nvPicPr>
          <p:cNvPr id="4" name="Picture 3" descr="বঙ্গ বন্ধ শেখ মুজিবুর রহমান - Cop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752600"/>
            <a:ext cx="3505200" cy="41148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45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50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6000"/>
                            </p:stCondLst>
                            <p:childTnLst>
                              <p:par>
                                <p:cTn id="3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500"/>
                            </p:stCondLst>
                            <p:childTnLst>
                              <p:par>
                                <p:cTn id="3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b="1" dirty="0" err="1" smtClean="0">
                <a:solidFill>
                  <a:schemeClr val="accent1"/>
                </a:solidFill>
              </a:rPr>
              <a:t>দলীয়</a:t>
            </a:r>
            <a:r>
              <a:rPr lang="en-US" sz="9600" b="1" dirty="0" smtClean="0">
                <a:solidFill>
                  <a:schemeClr val="accent1"/>
                </a:solidFill>
              </a:rPr>
              <a:t> </a:t>
            </a:r>
            <a:r>
              <a:rPr lang="en-US" sz="9600" b="1" dirty="0" err="1" smtClean="0">
                <a:solidFill>
                  <a:schemeClr val="accent1"/>
                </a:solidFill>
              </a:rPr>
              <a:t>কাজ</a:t>
            </a:r>
            <a:r>
              <a:rPr lang="en-US" sz="9600" b="1" dirty="0" smtClean="0">
                <a:solidFill>
                  <a:schemeClr val="accent1"/>
                </a:solidFill>
              </a:rPr>
              <a:t> :-</a:t>
            </a:r>
            <a:endParaRPr lang="en-US" sz="96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2925763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solidFill>
                  <a:schemeClr val="accent2"/>
                </a:solidFill>
              </a:rPr>
              <a:t>প্রশ্ন</a:t>
            </a:r>
            <a:r>
              <a:rPr lang="en-US" sz="6000" dirty="0" smtClean="0">
                <a:solidFill>
                  <a:schemeClr val="accent2"/>
                </a:solidFill>
              </a:rPr>
              <a:t>:-- </a:t>
            </a:r>
            <a:r>
              <a:rPr lang="en-US" sz="6000" dirty="0" err="1" smtClean="0">
                <a:solidFill>
                  <a:schemeClr val="accent2"/>
                </a:solidFill>
              </a:rPr>
              <a:t>যুক্ত</a:t>
            </a:r>
            <a:r>
              <a:rPr lang="en-US" sz="6000" dirty="0" smtClean="0">
                <a:solidFill>
                  <a:schemeClr val="accent2"/>
                </a:solidFill>
              </a:rPr>
              <a:t> </a:t>
            </a:r>
            <a:r>
              <a:rPr lang="en-US" sz="6000" dirty="0" err="1" smtClean="0">
                <a:solidFill>
                  <a:schemeClr val="accent2"/>
                </a:solidFill>
              </a:rPr>
              <a:t>ফ্রন্টের</a:t>
            </a:r>
            <a:r>
              <a:rPr lang="en-US" sz="6000" dirty="0" smtClean="0">
                <a:solidFill>
                  <a:schemeClr val="accent2"/>
                </a:solidFill>
              </a:rPr>
              <a:t> ২১ </a:t>
            </a:r>
            <a:r>
              <a:rPr lang="en-US" sz="6000" dirty="0" err="1" smtClean="0">
                <a:solidFill>
                  <a:schemeClr val="accent2"/>
                </a:solidFill>
              </a:rPr>
              <a:t>দফার</a:t>
            </a:r>
            <a:r>
              <a:rPr lang="en-US" sz="6000" dirty="0" smtClean="0">
                <a:solidFill>
                  <a:schemeClr val="accent2"/>
                </a:solidFill>
              </a:rPr>
              <a:t> </a:t>
            </a:r>
            <a:r>
              <a:rPr lang="en-US" sz="6000" dirty="0" err="1" smtClean="0">
                <a:solidFill>
                  <a:schemeClr val="accent2"/>
                </a:solidFill>
              </a:rPr>
              <a:t>মূল</a:t>
            </a:r>
            <a:r>
              <a:rPr lang="en-US" sz="6000" dirty="0" smtClean="0">
                <a:solidFill>
                  <a:schemeClr val="accent2"/>
                </a:solidFill>
              </a:rPr>
              <a:t> </a:t>
            </a:r>
            <a:r>
              <a:rPr lang="en-US" sz="6000" dirty="0" err="1" smtClean="0">
                <a:solidFill>
                  <a:schemeClr val="accent2"/>
                </a:solidFill>
              </a:rPr>
              <a:t>কয়েকটি</a:t>
            </a:r>
            <a:r>
              <a:rPr lang="en-US" sz="6000" dirty="0" smtClean="0">
                <a:solidFill>
                  <a:schemeClr val="accent2"/>
                </a:solidFill>
              </a:rPr>
              <a:t> </a:t>
            </a:r>
            <a:r>
              <a:rPr lang="en-US" sz="6000" dirty="0" err="1" smtClean="0">
                <a:solidFill>
                  <a:schemeClr val="accent2"/>
                </a:solidFill>
              </a:rPr>
              <a:t>দফা</a:t>
            </a:r>
            <a:r>
              <a:rPr lang="en-US" sz="6000" dirty="0" smtClean="0">
                <a:solidFill>
                  <a:schemeClr val="accent2"/>
                </a:solidFill>
              </a:rPr>
              <a:t> </a:t>
            </a:r>
            <a:r>
              <a:rPr lang="en-US" sz="6000" dirty="0" err="1" smtClean="0">
                <a:solidFill>
                  <a:schemeClr val="accent2"/>
                </a:solidFill>
              </a:rPr>
              <a:t>পর্যালোচনা</a:t>
            </a:r>
            <a:r>
              <a:rPr lang="en-US" sz="6000" dirty="0" smtClean="0">
                <a:solidFill>
                  <a:schemeClr val="accent2"/>
                </a:solidFill>
              </a:rPr>
              <a:t>  </a:t>
            </a:r>
            <a:r>
              <a:rPr lang="en-US" sz="6000" dirty="0" err="1" smtClean="0">
                <a:solidFill>
                  <a:schemeClr val="accent2"/>
                </a:solidFill>
              </a:rPr>
              <a:t>করে</a:t>
            </a:r>
            <a:r>
              <a:rPr lang="en-US" sz="6000" dirty="0" smtClean="0">
                <a:solidFill>
                  <a:schemeClr val="accent2"/>
                </a:solidFill>
              </a:rPr>
              <a:t> </a:t>
            </a:r>
            <a:r>
              <a:rPr lang="en-US" sz="6000" dirty="0" err="1" smtClean="0">
                <a:solidFill>
                  <a:schemeClr val="accent2"/>
                </a:solidFill>
              </a:rPr>
              <a:t>লিখ</a:t>
            </a:r>
            <a:r>
              <a:rPr lang="en-US" sz="6000" dirty="0" smtClean="0">
                <a:solidFill>
                  <a:schemeClr val="accent2"/>
                </a:solidFill>
              </a:rPr>
              <a:t> । </a:t>
            </a:r>
            <a:endParaRPr lang="en-US" sz="6000" dirty="0">
              <a:solidFill>
                <a:schemeClr val="accent2"/>
              </a:solidFill>
            </a:endParaRPr>
          </a:p>
        </p:txBody>
      </p:sp>
      <p:pic>
        <p:nvPicPr>
          <p:cNvPr id="4" name="Picture 3" descr="teamwork-group-friends-icon-vector-illustration-teamwork-group-friends-icon-118637039.jpg"/>
          <p:cNvPicPr>
            <a:picLocks noChangeAspect="1"/>
          </p:cNvPicPr>
          <p:nvPr/>
        </p:nvPicPr>
        <p:blipFill>
          <a:blip r:embed="rId2" cstate="print"/>
          <a:srcRect l="6604" t="7692" r="12264" b="5769"/>
          <a:stretch>
            <a:fillRect/>
          </a:stretch>
        </p:blipFill>
        <p:spPr>
          <a:xfrm>
            <a:off x="3505200" y="4495799"/>
            <a:ext cx="2133600" cy="22328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500"/>
                            </p:stCondLst>
                            <p:childTnLst>
                              <p:par>
                                <p:cTn id="1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accent5"/>
                </a:solidFill>
              </a:rPr>
              <a:t>১৯৫৪ </a:t>
            </a:r>
            <a:r>
              <a:rPr lang="en-US" sz="4800" dirty="0" err="1" smtClean="0">
                <a:solidFill>
                  <a:schemeClr val="accent5"/>
                </a:solidFill>
              </a:rPr>
              <a:t>সালের</a:t>
            </a:r>
            <a:r>
              <a:rPr lang="en-US" sz="4800" dirty="0" smtClean="0">
                <a:solidFill>
                  <a:schemeClr val="accent5"/>
                </a:solidFill>
              </a:rPr>
              <a:t> </a:t>
            </a:r>
            <a:r>
              <a:rPr lang="en-US" sz="4800" dirty="0" err="1" smtClean="0">
                <a:solidFill>
                  <a:schemeClr val="accent5"/>
                </a:solidFill>
              </a:rPr>
              <a:t>নির্বাচনের</a:t>
            </a:r>
            <a:r>
              <a:rPr lang="en-US" sz="4800" dirty="0" smtClean="0">
                <a:solidFill>
                  <a:schemeClr val="accent5"/>
                </a:solidFill>
              </a:rPr>
              <a:t> </a:t>
            </a:r>
            <a:r>
              <a:rPr lang="en-US" sz="4800" dirty="0" err="1" smtClean="0">
                <a:solidFill>
                  <a:schemeClr val="accent5"/>
                </a:solidFill>
              </a:rPr>
              <a:t>ফলাফল</a:t>
            </a:r>
            <a:r>
              <a:rPr lang="en-US" sz="4800" dirty="0" smtClean="0">
                <a:solidFill>
                  <a:schemeClr val="accent5"/>
                </a:solidFill>
              </a:rPr>
              <a:t>--</a:t>
            </a:r>
            <a:endParaRPr lang="en-US" sz="4800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610600" cy="502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7030A0"/>
                </a:solidFill>
              </a:rPr>
              <a:t>১৯৫৪ </a:t>
            </a:r>
            <a:r>
              <a:rPr lang="en-US" sz="2800" dirty="0" err="1" smtClean="0">
                <a:solidFill>
                  <a:srgbClr val="7030A0"/>
                </a:solidFill>
              </a:rPr>
              <a:t>সালের</a:t>
            </a:r>
            <a:r>
              <a:rPr lang="en-US" sz="2800" dirty="0" smtClean="0">
                <a:solidFill>
                  <a:srgbClr val="7030A0"/>
                </a:solidFill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</a:rPr>
              <a:t>নির্বাচন</a:t>
            </a:r>
            <a:r>
              <a:rPr lang="en-US" sz="2800" dirty="0" smtClean="0">
                <a:solidFill>
                  <a:srgbClr val="7030A0"/>
                </a:solidFill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</a:rPr>
              <a:t>মুসলমান</a:t>
            </a:r>
            <a:r>
              <a:rPr lang="en-US" sz="2800" dirty="0" smtClean="0">
                <a:solidFill>
                  <a:srgbClr val="7030A0"/>
                </a:solidFill>
              </a:rPr>
              <a:t> ও </a:t>
            </a:r>
            <a:r>
              <a:rPr lang="en-US" sz="2800" dirty="0" err="1" smtClean="0">
                <a:solidFill>
                  <a:srgbClr val="7030A0"/>
                </a:solidFill>
              </a:rPr>
              <a:t>অন্যান্য</a:t>
            </a:r>
            <a:r>
              <a:rPr lang="en-US" sz="2800" dirty="0" smtClean="0">
                <a:solidFill>
                  <a:srgbClr val="7030A0"/>
                </a:solidFill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</a:rPr>
              <a:t>ধর্মাবলম্বীদের</a:t>
            </a:r>
            <a:r>
              <a:rPr lang="en-US" sz="2800" dirty="0" smtClean="0">
                <a:solidFill>
                  <a:srgbClr val="7030A0"/>
                </a:solidFill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</a:rPr>
              <a:t>জন্য</a:t>
            </a:r>
            <a:r>
              <a:rPr lang="en-US" sz="2800" dirty="0" smtClean="0">
                <a:solidFill>
                  <a:srgbClr val="7030A0"/>
                </a:solidFill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</a:rPr>
              <a:t>আলাদা</a:t>
            </a:r>
            <a:r>
              <a:rPr lang="en-US" sz="2800" dirty="0" smtClean="0">
                <a:solidFill>
                  <a:srgbClr val="7030A0"/>
                </a:solidFill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</a:rPr>
              <a:t>আসন</a:t>
            </a:r>
            <a:r>
              <a:rPr lang="en-US" sz="2800" dirty="0" smtClean="0">
                <a:solidFill>
                  <a:srgbClr val="7030A0"/>
                </a:solidFill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</a:rPr>
              <a:t>ছিল</a:t>
            </a:r>
            <a:r>
              <a:rPr lang="en-US" sz="2800" dirty="0" smtClean="0">
                <a:solidFill>
                  <a:srgbClr val="7030A0"/>
                </a:solidFill>
              </a:rPr>
              <a:t>, </a:t>
            </a:r>
            <a:r>
              <a:rPr lang="en-US" sz="2800" dirty="0" err="1" smtClean="0">
                <a:solidFill>
                  <a:srgbClr val="7030A0"/>
                </a:solidFill>
              </a:rPr>
              <a:t>আলাদা</a:t>
            </a:r>
            <a:r>
              <a:rPr lang="en-US" sz="2800" dirty="0" smtClean="0">
                <a:solidFill>
                  <a:srgbClr val="7030A0"/>
                </a:solidFill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</a:rPr>
              <a:t>ভোট</a:t>
            </a:r>
            <a:r>
              <a:rPr lang="en-US" sz="2800" dirty="0" smtClean="0">
                <a:solidFill>
                  <a:srgbClr val="7030A0"/>
                </a:solidFill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</a:rPr>
              <a:t>ছিল</a:t>
            </a:r>
            <a:r>
              <a:rPr lang="en-US" sz="2800" dirty="0" smtClean="0">
                <a:solidFill>
                  <a:srgbClr val="7030A0"/>
                </a:solidFill>
              </a:rPr>
              <a:t> </a:t>
            </a:r>
          </a:p>
          <a:p>
            <a:pPr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১। </a:t>
            </a:r>
            <a:r>
              <a:rPr lang="en-US" sz="2400" dirty="0" err="1" smtClean="0">
                <a:solidFill>
                  <a:srgbClr val="002060"/>
                </a:solidFill>
              </a:rPr>
              <a:t>আইন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পরিষদ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নির্বাচনে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আসন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সংখ্যা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ছিল</a:t>
            </a:r>
            <a:r>
              <a:rPr lang="en-US" sz="2400" dirty="0" smtClean="0">
                <a:solidFill>
                  <a:srgbClr val="002060"/>
                </a:solidFill>
              </a:rPr>
              <a:t> -৩০৯ </a:t>
            </a:r>
            <a:r>
              <a:rPr lang="en-US" sz="2400" dirty="0" err="1" smtClean="0">
                <a:solidFill>
                  <a:srgbClr val="002060"/>
                </a:solidFill>
              </a:rPr>
              <a:t>টি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২। </a:t>
            </a:r>
            <a:r>
              <a:rPr lang="en-US" sz="2400" dirty="0" err="1" smtClean="0">
                <a:solidFill>
                  <a:srgbClr val="0070C0"/>
                </a:solidFill>
              </a:rPr>
              <a:t>যুক্তফ্রন্ট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পেয়েছিল</a:t>
            </a:r>
            <a:r>
              <a:rPr lang="en-US" sz="2400" dirty="0" smtClean="0">
                <a:solidFill>
                  <a:srgbClr val="0070C0"/>
                </a:solidFill>
              </a:rPr>
              <a:t> --------------------------    ২৩৬ </a:t>
            </a:r>
            <a:r>
              <a:rPr lang="en-US" sz="2400" dirty="0" err="1" smtClean="0">
                <a:solidFill>
                  <a:srgbClr val="0070C0"/>
                </a:solidFill>
              </a:rPr>
              <a:t>টি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আসন</a:t>
            </a:r>
            <a:r>
              <a:rPr lang="en-US" sz="2400" dirty="0" smtClean="0">
                <a:solidFill>
                  <a:srgbClr val="0070C0"/>
                </a:solidFill>
              </a:rPr>
              <a:t>           </a:t>
            </a:r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৩। </a:t>
            </a:r>
            <a:r>
              <a:rPr lang="en-US" sz="2400" dirty="0" err="1" smtClean="0">
                <a:solidFill>
                  <a:srgbClr val="002060"/>
                </a:solidFill>
              </a:rPr>
              <a:t>মুসলিম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লীগ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পেয়েছিল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মাত্র</a:t>
            </a:r>
            <a:r>
              <a:rPr lang="en-US" sz="2400" dirty="0" smtClean="0">
                <a:solidFill>
                  <a:srgbClr val="002060"/>
                </a:solidFill>
              </a:rPr>
              <a:t> ---------- - -------০৯ </a:t>
            </a:r>
            <a:r>
              <a:rPr lang="en-US" sz="2400" dirty="0" err="1" smtClean="0">
                <a:solidFill>
                  <a:srgbClr val="002060"/>
                </a:solidFill>
              </a:rPr>
              <a:t>টি</a:t>
            </a:r>
            <a:r>
              <a:rPr lang="en-US" sz="2400" dirty="0" smtClean="0">
                <a:solidFill>
                  <a:srgbClr val="002060"/>
                </a:solidFill>
              </a:rPr>
              <a:t>  </a:t>
            </a:r>
            <a:r>
              <a:rPr lang="en-US" sz="2400" dirty="0" err="1" smtClean="0">
                <a:solidFill>
                  <a:srgbClr val="002060"/>
                </a:solidFill>
              </a:rPr>
              <a:t>আসন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৪।  </a:t>
            </a:r>
            <a:r>
              <a:rPr lang="en-US" sz="2400" dirty="0" err="1" smtClean="0">
                <a:solidFill>
                  <a:srgbClr val="FF0000"/>
                </a:solidFill>
              </a:rPr>
              <a:t>স্বতন্ত্র</a:t>
            </a:r>
            <a:r>
              <a:rPr lang="en-US" sz="2400" dirty="0" smtClean="0">
                <a:solidFill>
                  <a:srgbClr val="FF0000"/>
                </a:solidFill>
              </a:rPr>
              <a:t> ও </a:t>
            </a:r>
            <a:r>
              <a:rPr lang="en-US" sz="2400" dirty="0" err="1" smtClean="0">
                <a:solidFill>
                  <a:srgbClr val="FF0000"/>
                </a:solidFill>
              </a:rPr>
              <a:t>অন্যান্য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দল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পেয়েছিল</a:t>
            </a:r>
            <a:r>
              <a:rPr lang="en-US" sz="2400" dirty="0" smtClean="0">
                <a:solidFill>
                  <a:srgbClr val="FF0000"/>
                </a:solidFill>
              </a:rPr>
              <a:t> -----------  ---৬৪ </a:t>
            </a:r>
            <a:r>
              <a:rPr lang="en-US" sz="2400" dirty="0" err="1" smtClean="0">
                <a:solidFill>
                  <a:srgbClr val="FF0000"/>
                </a:solidFill>
              </a:rPr>
              <a:t>টি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আসন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err="1" smtClean="0">
                <a:solidFill>
                  <a:srgbClr val="C00000"/>
                </a:solidFill>
              </a:rPr>
              <a:t>উপস্থাপন</a:t>
            </a:r>
            <a:r>
              <a:rPr lang="en-US" sz="8000" dirty="0" smtClean="0">
                <a:solidFill>
                  <a:srgbClr val="C00000"/>
                </a:solidFill>
              </a:rPr>
              <a:t> --</a:t>
            </a:r>
            <a:endParaRPr lang="en-US" sz="8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49530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4400" dirty="0" smtClean="0"/>
              <a:t>১। </a:t>
            </a:r>
            <a:r>
              <a:rPr lang="en-US" sz="4400" dirty="0" err="1" smtClean="0"/>
              <a:t>এই</a:t>
            </a:r>
            <a:r>
              <a:rPr lang="en-US" sz="4400" dirty="0" smtClean="0"/>
              <a:t> </a:t>
            </a:r>
            <a:r>
              <a:rPr lang="en-US" sz="4400" dirty="0" err="1" smtClean="0"/>
              <a:t>নির্বাচনে</a:t>
            </a:r>
            <a:r>
              <a:rPr lang="en-US" sz="4400" dirty="0" smtClean="0"/>
              <a:t> </a:t>
            </a:r>
            <a:r>
              <a:rPr lang="en-US" sz="4400" dirty="0" err="1" smtClean="0"/>
              <a:t>মুসলিম</a:t>
            </a:r>
            <a:r>
              <a:rPr lang="en-US" sz="4400" dirty="0" smtClean="0"/>
              <a:t> </a:t>
            </a:r>
            <a:r>
              <a:rPr lang="en-US" sz="4400" dirty="0" err="1" smtClean="0"/>
              <a:t>লীগ</a:t>
            </a:r>
            <a:r>
              <a:rPr lang="en-US" sz="4400" dirty="0" smtClean="0"/>
              <a:t>  </a:t>
            </a:r>
            <a:r>
              <a:rPr lang="en-US" sz="4400" dirty="0" err="1" smtClean="0"/>
              <a:t>একটি</a:t>
            </a:r>
            <a:r>
              <a:rPr lang="en-US" sz="4400" dirty="0" smtClean="0"/>
              <a:t> </a:t>
            </a:r>
            <a:r>
              <a:rPr lang="en-US" sz="4400" dirty="0" err="1" smtClean="0"/>
              <a:t>গণবিরোঘী</a:t>
            </a:r>
            <a:r>
              <a:rPr lang="en-US" sz="4400" dirty="0" smtClean="0"/>
              <a:t> </a:t>
            </a:r>
            <a:r>
              <a:rPr lang="en-US" sz="4400" dirty="0" err="1" smtClean="0"/>
              <a:t>দল</a:t>
            </a:r>
            <a:r>
              <a:rPr lang="en-US" sz="4400" dirty="0" smtClean="0"/>
              <a:t> </a:t>
            </a:r>
            <a:r>
              <a:rPr lang="en-US" sz="4400" dirty="0" err="1" smtClean="0"/>
              <a:t>হিসেবে</a:t>
            </a:r>
            <a:r>
              <a:rPr lang="en-US" sz="4400" dirty="0" smtClean="0"/>
              <a:t> </a:t>
            </a:r>
            <a:r>
              <a:rPr lang="en-US" sz="4400" dirty="0" err="1" smtClean="0"/>
              <a:t>পরিচিত</a:t>
            </a:r>
            <a:r>
              <a:rPr lang="en-US" sz="4400" dirty="0" smtClean="0"/>
              <a:t> </a:t>
            </a:r>
            <a:r>
              <a:rPr lang="en-US" sz="4400" dirty="0" err="1" smtClean="0"/>
              <a:t>হয়</a:t>
            </a:r>
            <a:r>
              <a:rPr lang="en-US" sz="4400" dirty="0" smtClean="0"/>
              <a:t> ।                                                  </a:t>
            </a:r>
            <a:endParaRPr lang="en-US" sz="4400" dirty="0" smtClean="0"/>
          </a:p>
          <a:p>
            <a:pPr>
              <a:buNone/>
            </a:pPr>
            <a:r>
              <a:rPr lang="en-US" sz="4400" dirty="0" smtClean="0">
                <a:solidFill>
                  <a:srgbClr val="00B050"/>
                </a:solidFill>
              </a:rPr>
              <a:t>২</a:t>
            </a:r>
            <a:r>
              <a:rPr lang="en-US" sz="4400" dirty="0" smtClean="0">
                <a:solidFill>
                  <a:srgbClr val="00B050"/>
                </a:solidFill>
              </a:rPr>
              <a:t>। ১৯৫৭ </a:t>
            </a:r>
            <a:r>
              <a:rPr lang="en-US" sz="4400" dirty="0" err="1" smtClean="0">
                <a:solidFill>
                  <a:srgbClr val="00B050"/>
                </a:solidFill>
              </a:rPr>
              <a:t>সালের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মধ্যে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দলটি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বহুধা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বিভক্ত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হয়ে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পাকিস্থানের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রাষ্ট্রক্ষমতা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থেকে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বিদায়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নেয়</a:t>
            </a:r>
            <a:r>
              <a:rPr lang="en-US" sz="4400" dirty="0" smtClean="0">
                <a:solidFill>
                  <a:srgbClr val="00B050"/>
                </a:solidFill>
              </a:rPr>
              <a:t> ।                       </a:t>
            </a:r>
          </a:p>
          <a:p>
            <a:pPr>
              <a:buNone/>
            </a:pPr>
            <a:r>
              <a:rPr lang="en-US" sz="4400" dirty="0" smtClean="0">
                <a:solidFill>
                  <a:srgbClr val="C00000"/>
                </a:solidFill>
              </a:rPr>
              <a:t>৩। ১৯৭০ </a:t>
            </a:r>
            <a:r>
              <a:rPr lang="en-US" sz="4400" dirty="0" err="1" smtClean="0">
                <a:solidFill>
                  <a:srgbClr val="C00000"/>
                </a:solidFill>
              </a:rPr>
              <a:t>সালের</a:t>
            </a:r>
            <a:r>
              <a:rPr lang="en-US" sz="4400" dirty="0" smtClean="0">
                <a:solidFill>
                  <a:srgbClr val="C00000"/>
                </a:solidFill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</a:rPr>
              <a:t>নির্বাচনে</a:t>
            </a:r>
            <a:r>
              <a:rPr lang="en-US" sz="4400" dirty="0" smtClean="0">
                <a:solidFill>
                  <a:srgbClr val="C00000"/>
                </a:solidFill>
              </a:rPr>
              <a:t> ও এ </a:t>
            </a:r>
            <a:r>
              <a:rPr lang="en-US" sz="4400" dirty="0" err="1" smtClean="0">
                <a:solidFill>
                  <a:srgbClr val="C00000"/>
                </a:solidFill>
              </a:rPr>
              <a:t>দলটি</a:t>
            </a:r>
            <a:r>
              <a:rPr lang="en-US" sz="4400" dirty="0" smtClean="0">
                <a:solidFill>
                  <a:srgbClr val="C00000"/>
                </a:solidFill>
              </a:rPr>
              <a:t>  </a:t>
            </a:r>
            <a:r>
              <a:rPr lang="en-US" sz="4400" dirty="0" err="1" smtClean="0">
                <a:solidFill>
                  <a:srgbClr val="C00000"/>
                </a:solidFill>
              </a:rPr>
              <a:t>পূর্ব</a:t>
            </a:r>
            <a:r>
              <a:rPr lang="en-US" sz="4400" dirty="0" smtClean="0">
                <a:solidFill>
                  <a:srgbClr val="C00000"/>
                </a:solidFill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</a:rPr>
              <a:t>পকিস্থানে</a:t>
            </a:r>
            <a:r>
              <a:rPr lang="en-US" sz="4400" dirty="0" smtClean="0">
                <a:solidFill>
                  <a:srgbClr val="C00000"/>
                </a:solidFill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</a:rPr>
              <a:t>একটি</a:t>
            </a:r>
            <a:r>
              <a:rPr lang="en-US" sz="4400" dirty="0" smtClean="0">
                <a:solidFill>
                  <a:srgbClr val="C00000"/>
                </a:solidFill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</a:rPr>
              <a:t>আসন</a:t>
            </a:r>
            <a:r>
              <a:rPr lang="en-US" sz="4400" dirty="0" smtClean="0">
                <a:solidFill>
                  <a:srgbClr val="C00000"/>
                </a:solidFill>
              </a:rPr>
              <a:t> ও </a:t>
            </a:r>
            <a:r>
              <a:rPr lang="en-US" sz="4400" dirty="0" err="1" smtClean="0">
                <a:solidFill>
                  <a:srgbClr val="C00000"/>
                </a:solidFill>
              </a:rPr>
              <a:t>পায়নি</a:t>
            </a:r>
            <a:r>
              <a:rPr lang="en-US" sz="4400" dirty="0" smtClean="0">
                <a:solidFill>
                  <a:srgbClr val="C00000"/>
                </a:solidFill>
              </a:rPr>
              <a:t>  </a:t>
            </a:r>
            <a:endParaRPr lang="en-US" sz="4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500"/>
                            </p:stCondLst>
                            <p:childTnLst>
                              <p:par>
                                <p:cTn id="1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500"/>
                            </p:stCondLst>
                            <p:childTnLst>
                              <p:par>
                                <p:cTn id="2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accent6"/>
                </a:solidFill>
              </a:rPr>
              <a:t>১৯৫৪ </a:t>
            </a:r>
            <a:r>
              <a:rPr lang="en-US" sz="6000" b="1" dirty="0" err="1" smtClean="0">
                <a:solidFill>
                  <a:schemeClr val="accent6"/>
                </a:solidFill>
              </a:rPr>
              <a:t>সালের</a:t>
            </a:r>
            <a:r>
              <a:rPr lang="en-US" sz="6000" b="1" dirty="0" smtClean="0">
                <a:solidFill>
                  <a:schemeClr val="accent6"/>
                </a:solidFill>
              </a:rPr>
              <a:t> </a:t>
            </a:r>
            <a:r>
              <a:rPr lang="en-US" sz="6000" b="1" dirty="0" err="1" smtClean="0">
                <a:solidFill>
                  <a:schemeClr val="accent6"/>
                </a:solidFill>
              </a:rPr>
              <a:t>নির্বাচন</a:t>
            </a:r>
            <a:r>
              <a:rPr lang="en-US" sz="6000" b="1" dirty="0" smtClean="0">
                <a:solidFill>
                  <a:schemeClr val="accent6"/>
                </a:solidFill>
              </a:rPr>
              <a:t> :- </a:t>
            </a:r>
            <a:endParaRPr lang="en-US" sz="6000" b="1" dirty="0">
              <a:solidFill>
                <a:schemeClr val="accent6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0" y="1905000"/>
            <a:ext cx="4572000" cy="37338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53000" y="1905000"/>
            <a:ext cx="3962399" cy="37338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609600" y="5943600"/>
            <a:ext cx="3657601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chemeClr val="tx1"/>
                </a:solidFill>
                <a:latin typeface="NikoshBAN" panose="02000000000000000000" pitchFamily="2" charset="0"/>
                <a:ea typeface="Microsoft Himalaya" panose="01010100010101010101" pitchFamily="2" charset="0"/>
                <a:cs typeface="NikoshBAN" panose="02000000000000000000" pitchFamily="2" charset="0"/>
              </a:rPr>
              <a:t>ভাসানীর সাথে বঙ্গবন্ধু শেখ মুজিভুর  রহমান </a:t>
            </a:r>
            <a:endParaRPr lang="en-US" sz="2000" dirty="0">
              <a:solidFill>
                <a:schemeClr val="tx1"/>
              </a:solidFill>
              <a:latin typeface="NikoshBAN" panose="02000000000000000000" pitchFamily="2" charset="0"/>
              <a:ea typeface="Microsoft Himalaya" panose="01010100010101010101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81600" y="5943600"/>
            <a:ext cx="3657601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chemeClr val="tx1"/>
                </a:solidFill>
                <a:latin typeface="NikoshBAN" panose="02000000000000000000" pitchFamily="2" charset="0"/>
                <a:ea typeface="Microsoft Himalaya" panose="01010100010101010101" pitchFamily="2" charset="0"/>
                <a:cs typeface="NikoshBAN" panose="02000000000000000000" pitchFamily="2" charset="0"/>
              </a:rPr>
              <a:t>১৯৫৪ সালে নির্বাচন  </a:t>
            </a:r>
            <a:endParaRPr lang="en-US" sz="2000" dirty="0">
              <a:solidFill>
                <a:schemeClr val="tx1"/>
              </a:solidFill>
              <a:latin typeface="NikoshBAN" panose="02000000000000000000" pitchFamily="2" charset="0"/>
              <a:ea typeface="Microsoft Himalaya" panose="01010100010101010101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sz="4900" dirty="0" err="1" smtClean="0">
                <a:solidFill>
                  <a:schemeClr val="tx2"/>
                </a:solidFill>
              </a:rPr>
              <a:t>মুসলিম</a:t>
            </a:r>
            <a:r>
              <a:rPr lang="en-US" sz="4900" dirty="0" smtClean="0">
                <a:solidFill>
                  <a:schemeClr val="tx2"/>
                </a:solidFill>
              </a:rPr>
              <a:t> </a:t>
            </a:r>
            <a:r>
              <a:rPr lang="en-US" sz="4900" dirty="0" err="1" smtClean="0">
                <a:solidFill>
                  <a:schemeClr val="tx2"/>
                </a:solidFill>
              </a:rPr>
              <a:t>লীগের</a:t>
            </a:r>
            <a:r>
              <a:rPr lang="en-US" sz="4900" dirty="0" smtClean="0">
                <a:solidFill>
                  <a:schemeClr val="tx2"/>
                </a:solidFill>
              </a:rPr>
              <a:t> </a:t>
            </a:r>
            <a:r>
              <a:rPr lang="en-US" sz="4900" dirty="0" err="1" smtClean="0">
                <a:solidFill>
                  <a:schemeClr val="tx2"/>
                </a:solidFill>
              </a:rPr>
              <a:t>পরাজয়ের</a:t>
            </a:r>
            <a:r>
              <a:rPr lang="en-US" sz="4900" dirty="0" smtClean="0">
                <a:solidFill>
                  <a:schemeClr val="tx2"/>
                </a:solidFill>
              </a:rPr>
              <a:t> </a:t>
            </a:r>
            <a:r>
              <a:rPr lang="en-US" sz="4900" dirty="0" err="1" smtClean="0">
                <a:solidFill>
                  <a:schemeClr val="tx2"/>
                </a:solidFill>
              </a:rPr>
              <a:t>কারন</a:t>
            </a:r>
            <a:r>
              <a:rPr lang="en-US" sz="4900" dirty="0" smtClean="0">
                <a:solidFill>
                  <a:schemeClr val="tx2"/>
                </a:solidFill>
              </a:rPr>
              <a:t>-</a:t>
            </a:r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10600" cy="54102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US" sz="4000" dirty="0" err="1" smtClean="0">
                <a:solidFill>
                  <a:srgbClr val="C00000"/>
                </a:solidFill>
              </a:rPr>
              <a:t>যুক্ত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</a:rPr>
              <a:t>ফ্রন্ট্রের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</a:rPr>
              <a:t>বিভিন্ন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</a:rPr>
              <a:t>দল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</a:rPr>
              <a:t>একত্রিত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</a:rPr>
              <a:t>হয়েছেল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</a:p>
          <a:p>
            <a:pPr>
              <a:buFont typeface="Wingdings" pitchFamily="2" charset="2"/>
              <a:buChar char="q"/>
            </a:pPr>
            <a:r>
              <a:rPr lang="en-US" sz="4000" dirty="0" err="1" smtClean="0"/>
              <a:t>মুসলিম</a:t>
            </a:r>
            <a:r>
              <a:rPr lang="en-US" sz="4000" dirty="0" smtClean="0"/>
              <a:t> </a:t>
            </a:r>
            <a:r>
              <a:rPr lang="en-US" sz="4000" dirty="0" err="1" smtClean="0"/>
              <a:t>লীগের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দুশাসন</a:t>
            </a:r>
            <a:r>
              <a:rPr lang="en-US" sz="4000" dirty="0" smtClean="0"/>
              <a:t> , </a:t>
            </a:r>
            <a:r>
              <a:rPr lang="en-US" sz="4000" dirty="0" err="1" smtClean="0"/>
              <a:t>দ্রব্যমুল্যের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উর্ধ্বগতি</a:t>
            </a:r>
            <a:r>
              <a:rPr lang="en-US" sz="4000" dirty="0" smtClean="0"/>
              <a:t> </a:t>
            </a:r>
            <a:r>
              <a:rPr lang="en-US" sz="4000" dirty="0" err="1" smtClean="0"/>
              <a:t>শোসণ</a:t>
            </a:r>
            <a:r>
              <a:rPr lang="en-US" sz="4000" dirty="0" smtClean="0"/>
              <a:t>  । </a:t>
            </a:r>
          </a:p>
          <a:p>
            <a:pPr>
              <a:buFont typeface="Wingdings" pitchFamily="2" charset="2"/>
              <a:buChar char="q"/>
            </a:pPr>
            <a:r>
              <a:rPr lang="en-US" sz="4000" dirty="0" err="1" smtClean="0">
                <a:solidFill>
                  <a:schemeClr val="accent6"/>
                </a:solidFill>
              </a:rPr>
              <a:t>দলের</a:t>
            </a:r>
            <a:r>
              <a:rPr lang="en-US" sz="4000" dirty="0" smtClean="0">
                <a:solidFill>
                  <a:schemeClr val="accent6"/>
                </a:solidFill>
              </a:rPr>
              <a:t> </a:t>
            </a:r>
            <a:r>
              <a:rPr lang="en-US" sz="4000" dirty="0" err="1" smtClean="0">
                <a:solidFill>
                  <a:schemeClr val="accent6"/>
                </a:solidFill>
              </a:rPr>
              <a:t>মধ্যে</a:t>
            </a:r>
            <a:r>
              <a:rPr lang="en-US" sz="4000" dirty="0" smtClean="0">
                <a:solidFill>
                  <a:schemeClr val="accent6"/>
                </a:solidFill>
              </a:rPr>
              <a:t> </a:t>
            </a:r>
            <a:r>
              <a:rPr lang="en-US" sz="4000" dirty="0" err="1" smtClean="0">
                <a:solidFill>
                  <a:schemeClr val="accent6"/>
                </a:solidFill>
              </a:rPr>
              <a:t>অন্তর্দন্দ</a:t>
            </a:r>
            <a:r>
              <a:rPr lang="en-US" sz="4000" dirty="0" smtClean="0">
                <a:solidFill>
                  <a:schemeClr val="accent6"/>
                </a:solidFill>
              </a:rPr>
              <a:t> </a:t>
            </a:r>
            <a:r>
              <a:rPr lang="en-US" sz="4000" dirty="0" err="1" smtClean="0">
                <a:solidFill>
                  <a:schemeClr val="accent6"/>
                </a:solidFill>
              </a:rPr>
              <a:t>দুর্নীতি</a:t>
            </a:r>
            <a:r>
              <a:rPr lang="en-US" sz="4000" dirty="0" smtClean="0">
                <a:solidFill>
                  <a:schemeClr val="accent6"/>
                </a:solidFill>
              </a:rPr>
              <a:t>   । </a:t>
            </a:r>
          </a:p>
          <a:p>
            <a:pPr>
              <a:buFont typeface="Wingdings" pitchFamily="2" charset="2"/>
              <a:buChar char="q"/>
            </a:pPr>
            <a:r>
              <a:rPr lang="en-US" sz="4000" dirty="0" err="1" smtClean="0">
                <a:solidFill>
                  <a:srgbClr val="00B050"/>
                </a:solidFill>
              </a:rPr>
              <a:t>পাকিস্থানের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</a:rPr>
              <a:t>দুই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</a:rPr>
              <a:t>অংশের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</a:rPr>
              <a:t>বৈশম্য</a:t>
            </a:r>
            <a:r>
              <a:rPr lang="en-US" sz="4000" dirty="0" smtClean="0">
                <a:solidFill>
                  <a:srgbClr val="00B050"/>
                </a:solidFill>
              </a:rPr>
              <a:t> । </a:t>
            </a:r>
          </a:p>
          <a:p>
            <a:pPr>
              <a:buFont typeface="Wingdings" pitchFamily="2" charset="2"/>
              <a:buChar char="q"/>
            </a:pPr>
            <a:r>
              <a:rPr lang="en-US" sz="4000" dirty="0" err="1" smtClean="0">
                <a:solidFill>
                  <a:schemeClr val="accent6"/>
                </a:solidFill>
              </a:rPr>
              <a:t>মুসলিম</a:t>
            </a:r>
            <a:r>
              <a:rPr lang="en-US" sz="4000" dirty="0" smtClean="0">
                <a:solidFill>
                  <a:schemeClr val="accent6"/>
                </a:solidFill>
              </a:rPr>
              <a:t> </a:t>
            </a:r>
            <a:r>
              <a:rPr lang="en-US" sz="4000" dirty="0" err="1" smtClean="0">
                <a:solidFill>
                  <a:schemeClr val="accent6"/>
                </a:solidFill>
              </a:rPr>
              <a:t>লীগের</a:t>
            </a:r>
            <a:r>
              <a:rPr lang="en-US" sz="4000" dirty="0" smtClean="0">
                <a:solidFill>
                  <a:schemeClr val="accent6"/>
                </a:solidFill>
              </a:rPr>
              <a:t> </a:t>
            </a:r>
            <a:r>
              <a:rPr lang="en-US" sz="4000" dirty="0" err="1" smtClean="0">
                <a:solidFill>
                  <a:schemeClr val="accent6"/>
                </a:solidFill>
              </a:rPr>
              <a:t>কর্মসূচী</a:t>
            </a:r>
            <a:r>
              <a:rPr lang="en-US" sz="4000" dirty="0" smtClean="0">
                <a:solidFill>
                  <a:schemeClr val="accent6"/>
                </a:solidFill>
              </a:rPr>
              <a:t> </a:t>
            </a:r>
            <a:r>
              <a:rPr lang="en-US" sz="4000" dirty="0" err="1" smtClean="0">
                <a:solidFill>
                  <a:schemeClr val="accent6"/>
                </a:solidFill>
              </a:rPr>
              <a:t>ছিল</a:t>
            </a:r>
            <a:r>
              <a:rPr lang="en-US" sz="4000" dirty="0" smtClean="0">
                <a:solidFill>
                  <a:schemeClr val="accent6"/>
                </a:solidFill>
              </a:rPr>
              <a:t> </a:t>
            </a:r>
            <a:r>
              <a:rPr lang="en-US" sz="4000" dirty="0" err="1" smtClean="0">
                <a:solidFill>
                  <a:schemeClr val="accent6"/>
                </a:solidFill>
              </a:rPr>
              <a:t>অস্পষ্ট</a:t>
            </a:r>
            <a:r>
              <a:rPr lang="en-US" sz="4000" dirty="0" smtClean="0">
                <a:solidFill>
                  <a:schemeClr val="accent6"/>
                </a:solidFill>
              </a:rPr>
              <a:t> ও </a:t>
            </a:r>
            <a:r>
              <a:rPr lang="en-US" sz="4000" dirty="0" err="1" smtClean="0">
                <a:solidFill>
                  <a:schemeClr val="accent6"/>
                </a:solidFill>
              </a:rPr>
              <a:t>গোঁজামিলে</a:t>
            </a:r>
            <a:r>
              <a:rPr lang="en-US" sz="4000" dirty="0" smtClean="0">
                <a:solidFill>
                  <a:schemeClr val="accent6"/>
                </a:solidFill>
              </a:rPr>
              <a:t> </a:t>
            </a:r>
            <a:r>
              <a:rPr lang="en-US" sz="4000" dirty="0" err="1" smtClean="0">
                <a:solidFill>
                  <a:schemeClr val="accent6"/>
                </a:solidFill>
              </a:rPr>
              <a:t>ভরা</a:t>
            </a:r>
            <a:r>
              <a:rPr lang="en-US" sz="4000" dirty="0" smtClean="0">
                <a:solidFill>
                  <a:schemeClr val="accent6"/>
                </a:solidFill>
              </a:rPr>
              <a:t> </a:t>
            </a:r>
            <a:r>
              <a:rPr lang="en-US" sz="4400" dirty="0" smtClean="0">
                <a:solidFill>
                  <a:schemeClr val="accent6"/>
                </a:solidFill>
              </a:rPr>
              <a:t>।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81329"/>
            <a:ext cx="5257800" cy="331927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bn-IN" dirty="0" smtClean="0"/>
              <a:t>নামঃ মোঃ গোলজার হোসেন</a:t>
            </a:r>
          </a:p>
          <a:p>
            <a:pPr>
              <a:buNone/>
            </a:pPr>
            <a:r>
              <a:rPr lang="bn-IN" dirty="0" smtClean="0"/>
              <a:t>পদবীঃ সহঃ প্রধান শিক্ষক</a:t>
            </a:r>
          </a:p>
          <a:p>
            <a:pPr>
              <a:buNone/>
            </a:pPr>
            <a:r>
              <a:rPr lang="bn-IN" dirty="0" smtClean="0"/>
              <a:t>কর্মস্থলঃ</a:t>
            </a:r>
          </a:p>
          <a:p>
            <a:pPr>
              <a:buNone/>
            </a:pPr>
            <a:r>
              <a:rPr lang="bn-IN" sz="2400" i="1" dirty="0" smtClean="0"/>
              <a:t>সড়াবাড়িয়া উচ্চ বিদ্যালয়</a:t>
            </a:r>
          </a:p>
          <a:p>
            <a:pPr>
              <a:buNone/>
            </a:pPr>
            <a:r>
              <a:rPr lang="bn-IN" sz="2400" i="1" dirty="0" smtClean="0"/>
              <a:t>বেরুয়ান, আটঘরিয়া, পাবনা</a:t>
            </a:r>
          </a:p>
          <a:p>
            <a:pPr>
              <a:buNone/>
            </a:pPr>
            <a:r>
              <a:rPr lang="bn-IN" sz="2400" i="1" dirty="0" smtClean="0"/>
              <a:t>মোবাইলঃ +৮৮০১৩১৭৩০২৮৮২</a:t>
            </a:r>
          </a:p>
          <a:p>
            <a:pPr>
              <a:buNone/>
            </a:pPr>
            <a:r>
              <a:rPr lang="bn-IN" sz="2400" i="1" dirty="0" smtClean="0"/>
              <a:t>ইমেইলঃ </a:t>
            </a:r>
            <a:r>
              <a:rPr lang="en-US" sz="2000" i="1" dirty="0" smtClean="0"/>
              <a:t>goljarhossain64@gmail.com</a:t>
            </a:r>
            <a:endParaRPr lang="bn-IN" sz="2000" i="1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bn-IN" sz="7200" b="1" dirty="0" smtClean="0">
                <a:solidFill>
                  <a:schemeClr val="accent2"/>
                </a:solidFill>
              </a:rPr>
              <a:t>শিক্ষক পরিচিতি</a:t>
            </a:r>
            <a:endParaRPr lang="en-US" sz="7200" b="1" dirty="0">
              <a:solidFill>
                <a:schemeClr val="accent2"/>
              </a:solidFill>
            </a:endParaRPr>
          </a:p>
        </p:txBody>
      </p:sp>
      <p:pic>
        <p:nvPicPr>
          <p:cNvPr id="4" name="Picture 3" descr="বাবা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0" y="1524000"/>
            <a:ext cx="2849836" cy="3276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5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1000"/>
                            </p:stCondLst>
                            <p:childTnLst>
                              <p:par>
                                <p:cTn id="4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যুক্তফ্রন্টের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বিজয়ের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কারন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:---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24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১।বিভিন্ন  </a:t>
            </a:r>
            <a:r>
              <a:rPr lang="en-US" sz="2800" dirty="0" err="1" smtClean="0">
                <a:solidFill>
                  <a:srgbClr val="0070C0"/>
                </a:solidFill>
              </a:rPr>
              <a:t>দল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একত্রিত</a:t>
            </a:r>
            <a:r>
              <a:rPr lang="en-US" sz="2800" dirty="0" smtClean="0">
                <a:solidFill>
                  <a:srgbClr val="0070C0"/>
                </a:solidFill>
              </a:rPr>
              <a:t>  </a:t>
            </a:r>
            <a:r>
              <a:rPr lang="en-US" sz="2800" dirty="0" err="1" smtClean="0">
                <a:solidFill>
                  <a:srgbClr val="0070C0"/>
                </a:solidFill>
              </a:rPr>
              <a:t>হয়েছিল</a:t>
            </a:r>
            <a:r>
              <a:rPr lang="en-US" sz="2800" dirty="0" smtClean="0">
                <a:solidFill>
                  <a:srgbClr val="0070C0"/>
                </a:solidFill>
              </a:rPr>
              <a:t>  । </a:t>
            </a:r>
          </a:p>
          <a:p>
            <a:pPr>
              <a:buNone/>
            </a:pPr>
            <a:r>
              <a:rPr lang="en-US" sz="2800" dirty="0" smtClean="0">
                <a:solidFill>
                  <a:srgbClr val="7030A0"/>
                </a:solidFill>
              </a:rPr>
              <a:t>২।যুক্তফ্রন্টের </a:t>
            </a:r>
            <a:r>
              <a:rPr lang="en-US" sz="2800" dirty="0" err="1" smtClean="0">
                <a:solidFill>
                  <a:srgbClr val="7030A0"/>
                </a:solidFill>
              </a:rPr>
              <a:t>কর্মসূচীতে</a:t>
            </a:r>
            <a:r>
              <a:rPr lang="en-US" sz="2800" dirty="0" smtClean="0">
                <a:solidFill>
                  <a:srgbClr val="7030A0"/>
                </a:solidFill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</a:rPr>
              <a:t>জনগনের</a:t>
            </a:r>
            <a:r>
              <a:rPr lang="en-US" sz="2800" dirty="0" smtClean="0">
                <a:solidFill>
                  <a:srgbClr val="7030A0"/>
                </a:solidFill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</a:rPr>
              <a:t>আশা</a:t>
            </a:r>
            <a:r>
              <a:rPr lang="en-US" sz="2800" dirty="0" smtClean="0">
                <a:solidFill>
                  <a:srgbClr val="7030A0"/>
                </a:solidFill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</a:rPr>
              <a:t>আকাংক্ষার</a:t>
            </a:r>
            <a:r>
              <a:rPr lang="en-US" sz="2800" dirty="0" smtClean="0">
                <a:solidFill>
                  <a:srgbClr val="7030A0"/>
                </a:solidFill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</a:rPr>
              <a:t>প্রতিফলন</a:t>
            </a:r>
            <a:r>
              <a:rPr lang="en-US" sz="2800" dirty="0" smtClean="0">
                <a:solidFill>
                  <a:srgbClr val="7030A0"/>
                </a:solidFill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</a:rPr>
              <a:t>ঘটে</a:t>
            </a:r>
            <a:r>
              <a:rPr lang="en-US" sz="2800" dirty="0" smtClean="0">
                <a:solidFill>
                  <a:srgbClr val="7030A0"/>
                </a:solidFill>
              </a:rPr>
              <a:t> । </a:t>
            </a:r>
          </a:p>
          <a:p>
            <a:pPr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৩।ভাষান </a:t>
            </a:r>
            <a:r>
              <a:rPr lang="en-US" sz="2800" dirty="0" err="1" smtClean="0">
                <a:solidFill>
                  <a:srgbClr val="002060"/>
                </a:solidFill>
              </a:rPr>
              <a:t>র্মুদাদান</a:t>
            </a:r>
            <a:r>
              <a:rPr lang="en-US" sz="2800" dirty="0" smtClean="0">
                <a:solidFill>
                  <a:srgbClr val="002060"/>
                </a:solidFill>
              </a:rPr>
              <a:t> , </a:t>
            </a:r>
            <a:r>
              <a:rPr lang="en-US" sz="2800" dirty="0" err="1" smtClean="0">
                <a:solidFill>
                  <a:srgbClr val="002060"/>
                </a:solidFill>
              </a:rPr>
              <a:t>প্রাদেশিক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শ্বয়ত্বশাসন</a:t>
            </a:r>
            <a:r>
              <a:rPr lang="en-US" sz="2800" dirty="0" smtClean="0">
                <a:solidFill>
                  <a:srgbClr val="002060"/>
                </a:solidFill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</a:rPr>
              <a:t>কৃষক</a:t>
            </a:r>
            <a:r>
              <a:rPr lang="en-US" sz="2800" dirty="0" smtClean="0">
                <a:solidFill>
                  <a:srgbClr val="002060"/>
                </a:solidFill>
              </a:rPr>
              <a:t>  </a:t>
            </a:r>
            <a:r>
              <a:rPr lang="en-US" sz="2800" dirty="0" err="1" smtClean="0">
                <a:solidFill>
                  <a:srgbClr val="002060"/>
                </a:solidFill>
              </a:rPr>
              <a:t>শ্রমিক</a:t>
            </a:r>
            <a:r>
              <a:rPr lang="en-US" sz="2800" dirty="0" smtClean="0">
                <a:solidFill>
                  <a:srgbClr val="002060"/>
                </a:solidFill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</a:rPr>
              <a:t>ছাত্র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সহ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সকল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শ্রেণীর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মানুষের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কথা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এতে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ছিল</a:t>
            </a:r>
            <a:r>
              <a:rPr lang="en-US" sz="2800" dirty="0" smtClean="0">
                <a:solidFill>
                  <a:srgbClr val="002060"/>
                </a:solidFill>
              </a:rPr>
              <a:t>  । </a:t>
            </a:r>
          </a:p>
          <a:p>
            <a:pPr>
              <a:buNone/>
            </a:pPr>
            <a:r>
              <a:rPr lang="en-US" sz="2800" dirty="0" smtClean="0">
                <a:solidFill>
                  <a:srgbClr val="00B0F0"/>
                </a:solidFill>
              </a:rPr>
              <a:t>৪। ২১ </a:t>
            </a:r>
            <a:r>
              <a:rPr lang="en-US" sz="2800" dirty="0" err="1" smtClean="0">
                <a:solidFill>
                  <a:srgbClr val="00B0F0"/>
                </a:solidFill>
              </a:rPr>
              <a:t>দফর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বিজয়ের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একটি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অন্যতম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কারন</a:t>
            </a:r>
            <a:r>
              <a:rPr lang="en-US" sz="2800" dirty="0" smtClean="0">
                <a:solidFill>
                  <a:srgbClr val="00B0F0"/>
                </a:solidFill>
              </a:rPr>
              <a:t> । </a:t>
            </a:r>
          </a:p>
          <a:p>
            <a:pPr>
              <a:buNone/>
            </a:pPr>
            <a:r>
              <a:rPr lang="en-US" sz="2800" dirty="0" smtClean="0">
                <a:solidFill>
                  <a:srgbClr val="00B050"/>
                </a:solidFill>
              </a:rPr>
              <a:t>৫।যুক্তফ্রন্টে </a:t>
            </a:r>
            <a:r>
              <a:rPr lang="en-US" sz="2800" dirty="0" err="1" smtClean="0">
                <a:solidFill>
                  <a:srgbClr val="00B050"/>
                </a:solidFill>
              </a:rPr>
              <a:t>প্রবীণ</a:t>
            </a:r>
            <a:r>
              <a:rPr lang="en-US" sz="2800" dirty="0" smtClean="0">
                <a:solidFill>
                  <a:srgbClr val="00B050"/>
                </a:solidFill>
              </a:rPr>
              <a:t> ও </a:t>
            </a:r>
            <a:r>
              <a:rPr lang="en-US" sz="2800" dirty="0" err="1" smtClean="0">
                <a:solidFill>
                  <a:srgbClr val="00B050"/>
                </a:solidFill>
              </a:rPr>
              <a:t>তরুন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নেতা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কর্মীদের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সমন্বয়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ঘটে</a:t>
            </a:r>
            <a:r>
              <a:rPr lang="en-US" sz="2800" dirty="0" smtClean="0">
                <a:solidFill>
                  <a:srgbClr val="00B050"/>
                </a:solidFill>
              </a:rPr>
              <a:t>  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৬। </a:t>
            </a:r>
            <a:r>
              <a:rPr lang="en-US" sz="2800" dirty="0" err="1" smtClean="0">
                <a:solidFill>
                  <a:srgbClr val="FF0000"/>
                </a:solidFill>
              </a:rPr>
              <a:t>তরুনদের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প্রচার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অভিযান</a:t>
            </a:r>
            <a:r>
              <a:rPr lang="en-US" sz="2800" dirty="0" smtClean="0">
                <a:solidFill>
                  <a:srgbClr val="FF0000"/>
                </a:solidFill>
              </a:rPr>
              <a:t> ।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8500"/>
                            </p:stCondLst>
                            <p:childTnLst>
                              <p:par>
                                <p:cTn id="7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500"/>
                            </p:stCondLst>
                            <p:childTnLst>
                              <p:par>
                                <p:cTn id="9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solidFill>
                  <a:schemeClr val="accent2"/>
                </a:solidFill>
              </a:rPr>
              <a:t> </a:t>
            </a:r>
            <a:r>
              <a:rPr lang="en-US" sz="7200" u="sng" dirty="0" err="1" smtClean="0">
                <a:solidFill>
                  <a:schemeClr val="accent2"/>
                </a:solidFill>
              </a:rPr>
              <a:t>কি</a:t>
            </a:r>
            <a:r>
              <a:rPr lang="en-US" sz="7200" u="sng" dirty="0" smtClean="0">
                <a:solidFill>
                  <a:schemeClr val="accent2"/>
                </a:solidFill>
              </a:rPr>
              <a:t> </a:t>
            </a:r>
            <a:r>
              <a:rPr lang="en-US" sz="7200" u="sng" dirty="0" err="1" smtClean="0">
                <a:solidFill>
                  <a:schemeClr val="accent2"/>
                </a:solidFill>
              </a:rPr>
              <a:t>দেখা</a:t>
            </a:r>
            <a:r>
              <a:rPr lang="en-US" sz="7200" u="sng" dirty="0" smtClean="0">
                <a:solidFill>
                  <a:schemeClr val="accent2"/>
                </a:solidFill>
              </a:rPr>
              <a:t> </a:t>
            </a:r>
            <a:r>
              <a:rPr lang="en-US" sz="7200" u="sng" dirty="0" err="1" smtClean="0">
                <a:solidFill>
                  <a:schemeClr val="accent2"/>
                </a:solidFill>
              </a:rPr>
              <a:t>যাচ্ছে</a:t>
            </a:r>
            <a:r>
              <a:rPr lang="en-US" sz="7200" u="sng" dirty="0" smtClean="0">
                <a:solidFill>
                  <a:schemeClr val="accent2"/>
                </a:solidFill>
              </a:rPr>
              <a:t> </a:t>
            </a:r>
            <a:r>
              <a:rPr lang="en-US" sz="7200" dirty="0" smtClean="0">
                <a:solidFill>
                  <a:schemeClr val="accent2"/>
                </a:solidFill>
                <a:sym typeface="Wingdings" pitchFamily="2" charset="2"/>
              </a:rPr>
              <a:t>–</a:t>
            </a:r>
            <a:endParaRPr lang="en-US" sz="7200" dirty="0">
              <a:solidFill>
                <a:schemeClr val="accent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800" y="1905000"/>
            <a:ext cx="4038600" cy="3352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24400" y="1905000"/>
            <a:ext cx="4191000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500"/>
                            </p:stCondLst>
                            <p:childTnLst>
                              <p:par>
                                <p:cTn id="18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solidFill>
                  <a:schemeClr val="accent5"/>
                </a:solidFill>
              </a:rPr>
              <a:t>বাঙ্গালির</a:t>
            </a:r>
            <a:r>
              <a:rPr lang="en-US" sz="6000" dirty="0" smtClean="0">
                <a:solidFill>
                  <a:schemeClr val="accent5"/>
                </a:solidFill>
              </a:rPr>
              <a:t> </a:t>
            </a:r>
            <a:r>
              <a:rPr lang="en-US" sz="6000" dirty="0" err="1" smtClean="0">
                <a:solidFill>
                  <a:schemeClr val="accent5"/>
                </a:solidFill>
              </a:rPr>
              <a:t>অর্জন</a:t>
            </a:r>
            <a:r>
              <a:rPr lang="en-US" sz="6000" dirty="0" smtClean="0">
                <a:solidFill>
                  <a:schemeClr val="accent5"/>
                </a:solidFill>
              </a:rPr>
              <a:t> </a:t>
            </a:r>
            <a:r>
              <a:rPr lang="en-US" sz="6000" dirty="0" smtClean="0">
                <a:solidFill>
                  <a:schemeClr val="accent5"/>
                </a:solidFill>
              </a:rPr>
              <a:t>:-</a:t>
            </a:r>
            <a:endParaRPr lang="en-US" sz="6000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১।মাত্র ২ </a:t>
            </a:r>
            <a:r>
              <a:rPr lang="en-US" sz="2400" dirty="0" err="1" smtClean="0">
                <a:solidFill>
                  <a:srgbClr val="C00000"/>
                </a:solidFill>
              </a:rPr>
              <a:t>মাসের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মাথায়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বিশেষ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ক্ষমতা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প্রয়োগ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করে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যুক্তফ্রন্ট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সরকার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ভেঙ্গেদেওয়া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হয়</a:t>
            </a:r>
            <a:r>
              <a:rPr lang="en-US" sz="2400" dirty="0" smtClean="0">
                <a:solidFill>
                  <a:srgbClr val="C00000"/>
                </a:solidFill>
              </a:rPr>
              <a:t>  ।                                                         </a:t>
            </a:r>
            <a:endParaRPr lang="en-US" sz="24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7030A0"/>
                </a:solidFill>
              </a:rPr>
              <a:t>২</a:t>
            </a:r>
            <a:r>
              <a:rPr lang="en-US" sz="2400" dirty="0" smtClean="0">
                <a:solidFill>
                  <a:srgbClr val="7030A0"/>
                </a:solidFill>
              </a:rPr>
              <a:t>।১৯৫৮ </a:t>
            </a:r>
            <a:r>
              <a:rPr lang="en-US" sz="2400" dirty="0" err="1" smtClean="0">
                <a:solidFill>
                  <a:srgbClr val="7030A0"/>
                </a:solidFill>
              </a:rPr>
              <a:t>সালের</a:t>
            </a:r>
            <a:r>
              <a:rPr lang="en-US" sz="2400" dirty="0" smtClean="0">
                <a:solidFill>
                  <a:srgbClr val="7030A0"/>
                </a:solidFill>
              </a:rPr>
              <a:t> ৭ই </a:t>
            </a:r>
            <a:r>
              <a:rPr lang="en-US" sz="2400" dirty="0" err="1" smtClean="0">
                <a:solidFill>
                  <a:srgbClr val="7030A0"/>
                </a:solidFill>
              </a:rPr>
              <a:t>অক্টোবর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প্রেসিডেন্ট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ইস্কান্দার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মীর্জা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দেশে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শামরিক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আইন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জারি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করেন</a:t>
            </a:r>
            <a:r>
              <a:rPr lang="en-US" sz="2400" dirty="0" smtClean="0">
                <a:solidFill>
                  <a:srgbClr val="7030A0"/>
                </a:solidFill>
              </a:rPr>
              <a:t> । </a:t>
            </a:r>
          </a:p>
          <a:p>
            <a:pPr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৩। </a:t>
            </a:r>
            <a:r>
              <a:rPr lang="en-US" sz="2400" dirty="0" err="1" smtClean="0">
                <a:solidFill>
                  <a:srgbClr val="0070C0"/>
                </a:solidFill>
              </a:rPr>
              <a:t>কিছুদিন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পর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আইয়ুব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খান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প্রেসিডেন্ট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ইস্কান্দার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মীর্জাকে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ক্ষমতা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থেকে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হটিয়ে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নিজেকে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প্রেসিডেন্ট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ঘোষনা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দেন</a:t>
            </a:r>
            <a:r>
              <a:rPr lang="en-US" sz="2400" dirty="0" smtClean="0">
                <a:solidFill>
                  <a:srgbClr val="0070C0"/>
                </a:solidFill>
              </a:rPr>
              <a:t> ।                               </a:t>
            </a:r>
          </a:p>
          <a:p>
            <a:pPr>
              <a:buNone/>
            </a:pPr>
            <a:r>
              <a:rPr lang="en-US" sz="2400" dirty="0" smtClean="0">
                <a:solidFill>
                  <a:srgbClr val="00B0F0"/>
                </a:solidFill>
              </a:rPr>
              <a:t>৪। ১৯৫৮ </a:t>
            </a:r>
            <a:r>
              <a:rPr lang="en-US" sz="2400" dirty="0" err="1" smtClean="0">
                <a:solidFill>
                  <a:srgbClr val="00B0F0"/>
                </a:solidFill>
              </a:rPr>
              <a:t>থেকে</a:t>
            </a:r>
            <a:r>
              <a:rPr lang="en-US" sz="2400" dirty="0" smtClean="0">
                <a:solidFill>
                  <a:srgbClr val="00B0F0"/>
                </a:solidFill>
              </a:rPr>
              <a:t> ১৯৬২সাল </a:t>
            </a:r>
            <a:r>
              <a:rPr lang="en-US" sz="2400" dirty="0" err="1" smtClean="0">
                <a:solidFill>
                  <a:srgbClr val="00B0F0"/>
                </a:solidFill>
              </a:rPr>
              <a:t>পর্যন্ত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</a:rPr>
              <a:t>রাজনৈতিক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</a:rPr>
              <a:t>কর্মকান্ড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</a:rPr>
              <a:t>নিষিদ্ধ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</a:rPr>
              <a:t>করে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</a:rPr>
              <a:t>অনেক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</a:rPr>
              <a:t>নেতা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</a:rPr>
              <a:t>কর্মী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</a:rPr>
              <a:t>বন্দি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</a:rPr>
              <a:t>করে</a:t>
            </a:r>
            <a:r>
              <a:rPr lang="en-US" sz="2400" dirty="0" smtClean="0">
                <a:solidFill>
                  <a:srgbClr val="00B0F0"/>
                </a:solidFill>
              </a:rPr>
              <a:t> । </a:t>
            </a:r>
          </a:p>
          <a:p>
            <a:pPr>
              <a:buNone/>
            </a:pPr>
            <a:r>
              <a:rPr lang="en-US" sz="2400" dirty="0" smtClean="0"/>
              <a:t>৫। ১৯৬২ </a:t>
            </a:r>
            <a:r>
              <a:rPr lang="en-US" sz="2400" dirty="0" err="1" smtClean="0"/>
              <a:t>সালে</a:t>
            </a:r>
            <a:r>
              <a:rPr lang="en-US" sz="2400" dirty="0" smtClean="0"/>
              <a:t> </a:t>
            </a:r>
            <a:r>
              <a:rPr lang="en-US" sz="2400" dirty="0" err="1" smtClean="0"/>
              <a:t>আইয়ূব</a:t>
            </a:r>
            <a:r>
              <a:rPr lang="en-US" sz="2400" dirty="0" smtClean="0"/>
              <a:t> </a:t>
            </a:r>
            <a:r>
              <a:rPr lang="en-US" sz="2400" dirty="0" err="1" smtClean="0"/>
              <a:t>খান</a:t>
            </a:r>
            <a:r>
              <a:rPr lang="en-US" sz="2400" dirty="0" smtClean="0"/>
              <a:t> </a:t>
            </a:r>
            <a:r>
              <a:rPr lang="en-US" sz="2400" dirty="0" err="1" smtClean="0"/>
              <a:t>একটি</a:t>
            </a:r>
            <a:r>
              <a:rPr lang="en-US" sz="2400" dirty="0" smtClean="0"/>
              <a:t> </a:t>
            </a:r>
            <a:r>
              <a:rPr lang="en-US" sz="2400" dirty="0" err="1" smtClean="0"/>
              <a:t>সংবিধান</a:t>
            </a:r>
            <a:r>
              <a:rPr lang="en-US" sz="2400" dirty="0" smtClean="0"/>
              <a:t> </a:t>
            </a:r>
            <a:r>
              <a:rPr lang="en-US" sz="2400" dirty="0" err="1" smtClean="0"/>
              <a:t>রচনা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করেন</a:t>
            </a:r>
            <a:r>
              <a:rPr lang="en-US" sz="2400" dirty="0" smtClean="0"/>
              <a:t> ,</a:t>
            </a:r>
            <a:r>
              <a:rPr lang="en-US" sz="2400" dirty="0" err="1" smtClean="0"/>
              <a:t>যা</a:t>
            </a:r>
            <a:r>
              <a:rPr lang="en-US" sz="2400" dirty="0" smtClean="0"/>
              <a:t> </a:t>
            </a:r>
            <a:r>
              <a:rPr lang="en-US" sz="2400" dirty="0" err="1" smtClean="0"/>
              <a:t>ছিল</a:t>
            </a:r>
            <a:r>
              <a:rPr lang="en-US" sz="2400" dirty="0" smtClean="0"/>
              <a:t> </a:t>
            </a:r>
            <a:r>
              <a:rPr lang="en-US" sz="2400" dirty="0" err="1" smtClean="0"/>
              <a:t>বাঙ্গালির</a:t>
            </a:r>
            <a:r>
              <a:rPr lang="en-US" sz="2400" dirty="0" smtClean="0"/>
              <a:t> </a:t>
            </a:r>
            <a:r>
              <a:rPr lang="en-US" sz="2400" dirty="0" err="1" smtClean="0"/>
              <a:t>গণতান্ত্রিক</a:t>
            </a:r>
            <a:r>
              <a:rPr lang="en-US" sz="2400" dirty="0" smtClean="0"/>
              <a:t> </a:t>
            </a:r>
            <a:r>
              <a:rPr lang="en-US" sz="2400" dirty="0" err="1" smtClean="0"/>
              <a:t>আকাংক্ষা</a:t>
            </a:r>
            <a:r>
              <a:rPr lang="en-US" sz="2400" dirty="0" smtClean="0"/>
              <a:t> </a:t>
            </a:r>
            <a:r>
              <a:rPr lang="en-US" sz="2400" dirty="0" err="1" smtClean="0"/>
              <a:t>ক্ষুন্ন</a:t>
            </a:r>
            <a:r>
              <a:rPr lang="en-US" sz="2400" dirty="0" smtClean="0"/>
              <a:t> , </a:t>
            </a:r>
            <a:r>
              <a:rPr lang="en-US" sz="2400" dirty="0" err="1" smtClean="0"/>
              <a:t>এতে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ছাত্ররা</a:t>
            </a:r>
            <a:r>
              <a:rPr lang="en-US" sz="2400" dirty="0" smtClean="0"/>
              <a:t> </a:t>
            </a:r>
            <a:r>
              <a:rPr lang="en-US" sz="2400" dirty="0" err="1" smtClean="0"/>
              <a:t>আন্দোলন</a:t>
            </a:r>
            <a:r>
              <a:rPr lang="en-US" sz="2400" dirty="0" smtClean="0"/>
              <a:t> </a:t>
            </a:r>
            <a:r>
              <a:rPr lang="en-US" sz="2400" dirty="0" err="1" smtClean="0"/>
              <a:t>গড়ে</a:t>
            </a:r>
            <a:r>
              <a:rPr lang="en-US" sz="2400" dirty="0" smtClean="0"/>
              <a:t> </a:t>
            </a:r>
            <a:r>
              <a:rPr lang="en-US" sz="2400" dirty="0" err="1" smtClean="0"/>
              <a:t>তোলে</a:t>
            </a:r>
            <a:r>
              <a:rPr lang="en-US" sz="2400" dirty="0" smtClean="0"/>
              <a:t> । </a:t>
            </a:r>
          </a:p>
          <a:p>
            <a:pPr>
              <a:buNone/>
            </a:pPr>
            <a:r>
              <a:rPr lang="en-US" sz="2400" dirty="0" smtClean="0"/>
              <a:t>৬। </a:t>
            </a:r>
            <a:r>
              <a:rPr lang="en-US" sz="2400" dirty="0" err="1" smtClean="0"/>
              <a:t>শরীফ</a:t>
            </a:r>
            <a:r>
              <a:rPr lang="en-US" sz="2400" dirty="0" smtClean="0"/>
              <a:t> </a:t>
            </a:r>
            <a:r>
              <a:rPr lang="en-US" sz="2400" dirty="0" err="1" smtClean="0"/>
              <a:t>কমিশন</a:t>
            </a:r>
            <a:r>
              <a:rPr lang="en-US" sz="2400" dirty="0" smtClean="0"/>
              <a:t> </a:t>
            </a:r>
            <a:r>
              <a:rPr lang="en-US" sz="2400" dirty="0" err="1" smtClean="0"/>
              <a:t>নামে</a:t>
            </a:r>
            <a:r>
              <a:rPr lang="en-US" sz="2400" dirty="0" smtClean="0"/>
              <a:t> </a:t>
            </a:r>
            <a:r>
              <a:rPr lang="en-US" sz="2400" dirty="0" err="1" smtClean="0"/>
              <a:t>শিক্ষানীতির</a:t>
            </a:r>
            <a:r>
              <a:rPr lang="en-US" sz="2400" dirty="0" smtClean="0"/>
              <a:t> </a:t>
            </a:r>
            <a:r>
              <a:rPr lang="en-US" sz="2400" dirty="0" err="1" smtClean="0"/>
              <a:t>ফলে</a:t>
            </a:r>
            <a:r>
              <a:rPr lang="en-US" sz="2400" dirty="0" smtClean="0"/>
              <a:t> </a:t>
            </a:r>
            <a:r>
              <a:rPr lang="en-US" sz="2400" dirty="0" err="1" smtClean="0"/>
              <a:t>ছাত্ররা</a:t>
            </a:r>
            <a:r>
              <a:rPr lang="en-US" sz="2400" dirty="0" smtClean="0"/>
              <a:t> </a:t>
            </a:r>
            <a:r>
              <a:rPr lang="en-US" sz="2400" dirty="0" err="1" smtClean="0"/>
              <a:t>আন্দোলনের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আরো</a:t>
            </a:r>
            <a:r>
              <a:rPr lang="en-US" sz="2400" dirty="0" smtClean="0"/>
              <a:t> </a:t>
            </a:r>
            <a:r>
              <a:rPr lang="en-US" sz="2400" dirty="0" err="1" smtClean="0"/>
              <a:t>গতিশীল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করে</a:t>
            </a:r>
            <a:r>
              <a:rPr lang="en-US" sz="2400" dirty="0" smtClean="0"/>
              <a:t> </a:t>
            </a:r>
            <a:r>
              <a:rPr lang="en-US" sz="2400" dirty="0" err="1" smtClean="0"/>
              <a:t>তোলে</a:t>
            </a:r>
            <a:r>
              <a:rPr lang="en-US" sz="2400" dirty="0" smtClean="0"/>
              <a:t> । 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000"/>
                            </p:stCondLst>
                            <p:childTnLst>
                              <p:par>
                                <p:cTn id="6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0"/>
                            </p:stCondLst>
                            <p:childTnLst>
                              <p:par>
                                <p:cTn id="7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2000"/>
                            </p:stCondLst>
                            <p:childTnLst>
                              <p:par>
                                <p:cTn id="9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057400" y="228600"/>
            <a:ext cx="4038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6000" b="1" dirty="0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990600"/>
            <a:ext cx="75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১৯৫৪ সালের পুর্ব পাকিস্তান আইন পরিষদের নির্বাচনে মোট কয়টি দল অংশগ্রহণ কর? </a:t>
            </a:r>
            <a:endParaRPr lang="en-US" sz="2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0" y="18288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ক) ১৪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12077" y="1828801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খ) ১৫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13929" y="1828803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ঘ) ১৭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4800" y="23622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যুক্তফ্রন্ট কোন প্রতীক নিয়ে নির্বাচনে অংশগ্রনহন করেছিল? </a:t>
            </a:r>
            <a:endParaRPr lang="en-US" sz="2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8200" y="2895600"/>
            <a:ext cx="20757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ক) ধানের শীষ 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24201" y="2895602"/>
            <a:ext cx="1553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খ) লাঙল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00601" y="2895601"/>
            <a:ext cx="1801592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আনারস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06275" y="2895599"/>
            <a:ext cx="1394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ঘ) নৌকা 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4800" y="34290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১৯৫৪ সালে বঙ্গবন্ধু শেখ মুজিবুর রহমান কোন দল বা জোটের তরুণ নেতা ছিলেন ? </a:t>
            </a:r>
            <a:endParaRPr lang="en-US" sz="2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4372149"/>
            <a:ext cx="2195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ক) যুক্তফ্রন্টের  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31059" y="4372149"/>
            <a:ext cx="20632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খ) গণতন্ত্রী দলের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302563" y="4415135"/>
            <a:ext cx="2315951" cy="83099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গ) আওয়ামী লীগের 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73072" y="4370709"/>
            <a:ext cx="160672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370848" y="4402782"/>
            <a:ext cx="2315951" cy="83099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ঘ) মুসলীম লীগের 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971058" y="1829772"/>
            <a:ext cx="1140265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4800" y="5329535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পূর্ব বাংলার আইন পরিষদ নির্বাচনে মোট আসন সংখ্যা ছিল কত ? </a:t>
            </a:r>
            <a:endParaRPr lang="en-US" sz="2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781800" y="6019800"/>
            <a:ext cx="1140265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087495" y="2886177"/>
            <a:ext cx="1140265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62000" y="5972349"/>
            <a:ext cx="1543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ক) ২২৩  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535859" y="5972349"/>
            <a:ext cx="1832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খ) ২৩৪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607364" y="6015335"/>
            <a:ext cx="2057400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গ) ২৩৭ 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686535" y="6003191"/>
            <a:ext cx="2057400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ঘ) ৩০৯ 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158382" y="18288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গ) ১৬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9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 animBg="1"/>
      <p:bldP spid="22" grpId="0"/>
      <p:bldP spid="23" grpId="0" animBg="1"/>
      <p:bldP spid="24" grpId="0"/>
      <p:bldP spid="25" grpId="0" animBg="1"/>
      <p:bldP spid="26" grpId="0" animBg="1"/>
      <p:bldP spid="27" grpId="0"/>
      <p:bldP spid="28" grpId="0"/>
      <p:bldP spid="29" grpId="0"/>
      <p:bldP spid="30" grpId="0"/>
      <p:bldP spid="3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676400" y="228600"/>
            <a:ext cx="4038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6000" b="1" dirty="0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990600"/>
            <a:ext cx="883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bn-IN" sz="2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যুক্তফ্রন্টের ২১ দফার প্রথম দফা কী ছিল? </a:t>
            </a:r>
            <a:endParaRPr lang="en-US" sz="2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0600" y="1752601"/>
            <a:ext cx="68997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ক) বাংলাকে পাকিস্তানে অন্যতম রাষ্ট্রভাষা করা 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17166" y="2205336"/>
            <a:ext cx="601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খ) বিনা ক্ষতিপূরণে জমিদারি প্রথা উচ্ছেদ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17166" y="2590801"/>
            <a:ext cx="6705600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গ)বাংলাকে শিক্ষার মাধ্যম হিসেবে স্বীকৃতি দেওয়া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3820180"/>
            <a:ext cx="8839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bn-IN" sz="2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পূর্ব-বাংলার প্রাপ্তবয়স্কদের ভোটে প্রথম সর্বজনীন নির্বাচন ছিল কোনটি ? </a:t>
            </a:r>
            <a:endParaRPr lang="en-US" sz="2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90600" y="1752600"/>
            <a:ext cx="4683564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11941" y="4796135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ক) ১৯৩৭ সালের নির্বাচন   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11941" y="5177135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খ) ১৯৪৬ সালের নির্বাচন ।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11940" y="5939135"/>
            <a:ext cx="4114801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ঘ) ১৯৭০ সালের নির্বাচন  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17166" y="2971801"/>
            <a:ext cx="4738470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ঘ) রাজবন্দীদের মুক্তিদান 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02814" y="5558135"/>
            <a:ext cx="4276327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গ) ১৯৫৪ সালের নির্বাচন  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66800" y="5524500"/>
            <a:ext cx="3421741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 animBg="1"/>
      <p:bldP spid="14" grpId="0"/>
      <p:bldP spid="15" grpId="0"/>
      <p:bldP spid="16" grpId="0"/>
      <p:bldP spid="17" grpId="0"/>
      <p:bldP spid="18" grpId="0"/>
      <p:bldP spid="1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u="sng" dirty="0" err="1" smtClean="0">
                <a:solidFill>
                  <a:schemeClr val="accent1"/>
                </a:solidFill>
              </a:rPr>
              <a:t>বাড়ির</a:t>
            </a:r>
            <a:r>
              <a:rPr lang="en-US" sz="8000" u="sng" dirty="0" smtClean="0">
                <a:solidFill>
                  <a:schemeClr val="accent1"/>
                </a:solidFill>
              </a:rPr>
              <a:t> </a:t>
            </a:r>
            <a:r>
              <a:rPr lang="en-US" sz="8000" u="sng" dirty="0" err="1" smtClean="0">
                <a:solidFill>
                  <a:schemeClr val="accent1"/>
                </a:solidFill>
              </a:rPr>
              <a:t>কাজ</a:t>
            </a:r>
            <a:r>
              <a:rPr lang="en-US" sz="8000" u="sng" dirty="0" smtClean="0">
                <a:solidFill>
                  <a:schemeClr val="accent1"/>
                </a:solidFill>
              </a:rPr>
              <a:t>:-</a:t>
            </a:r>
            <a:endParaRPr lang="en-US" sz="8000" u="sng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779837"/>
            <a:ext cx="8229600" cy="2849563"/>
          </a:xfrm>
        </p:spPr>
        <p:txBody>
          <a:bodyPr>
            <a:noAutofit/>
          </a:bodyPr>
          <a:lstStyle/>
          <a:p>
            <a:pPr algn="ctr"/>
            <a:r>
              <a:rPr lang="en-US" sz="4800" dirty="0" err="1" smtClean="0">
                <a:solidFill>
                  <a:schemeClr val="accent6">
                    <a:lumMod val="75000"/>
                  </a:schemeClr>
                </a:solidFill>
              </a:rPr>
              <a:t>মুসলিম</a:t>
            </a: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800" dirty="0" err="1" smtClean="0">
                <a:solidFill>
                  <a:schemeClr val="accent6">
                    <a:lumMod val="75000"/>
                  </a:schemeClr>
                </a:solidFill>
              </a:rPr>
              <a:t>লীগের</a:t>
            </a: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800" dirty="0" err="1" smtClean="0">
                <a:solidFill>
                  <a:schemeClr val="accent6">
                    <a:lumMod val="75000"/>
                  </a:schemeClr>
                </a:solidFill>
              </a:rPr>
              <a:t>পরাজয়</a:t>
            </a: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</a:rPr>
              <a:t> ও </a:t>
            </a:r>
            <a:r>
              <a:rPr lang="en-US" sz="4800" dirty="0" err="1" smtClean="0">
                <a:solidFill>
                  <a:schemeClr val="accent6">
                    <a:lumMod val="75000"/>
                  </a:schemeClr>
                </a:solidFill>
              </a:rPr>
              <a:t>যুক্ত</a:t>
            </a: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800" dirty="0" err="1" smtClean="0">
                <a:solidFill>
                  <a:schemeClr val="accent6">
                    <a:lumMod val="75000"/>
                  </a:schemeClr>
                </a:solidFill>
              </a:rPr>
              <a:t>ফ্রন্টের</a:t>
            </a: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800" dirty="0" err="1" smtClean="0">
                <a:solidFill>
                  <a:schemeClr val="accent6">
                    <a:lumMod val="75000"/>
                  </a:schemeClr>
                </a:solidFill>
              </a:rPr>
              <a:t>জয়ের</a:t>
            </a: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800" dirty="0" err="1" smtClean="0">
                <a:solidFill>
                  <a:schemeClr val="accent6">
                    <a:lumMod val="75000"/>
                  </a:schemeClr>
                </a:solidFill>
              </a:rPr>
              <a:t>কারন</a:t>
            </a: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800" dirty="0" err="1" smtClean="0">
                <a:solidFill>
                  <a:schemeClr val="accent6">
                    <a:lumMod val="75000"/>
                  </a:schemeClr>
                </a:solidFill>
              </a:rPr>
              <a:t>গুলো</a:t>
            </a: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800" dirty="0" err="1" smtClean="0">
                <a:solidFill>
                  <a:schemeClr val="accent6">
                    <a:lumMod val="75000"/>
                  </a:schemeClr>
                </a:solidFill>
              </a:rPr>
              <a:t>তালিকা</a:t>
            </a: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800" dirty="0" err="1" smtClean="0">
                <a:solidFill>
                  <a:schemeClr val="accent6">
                    <a:lumMod val="75000"/>
                  </a:schemeClr>
                </a:solidFill>
              </a:rPr>
              <a:t>তৈরী</a:t>
            </a: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800" dirty="0" err="1" smtClean="0">
                <a:solidFill>
                  <a:schemeClr val="accent6">
                    <a:lumMod val="75000"/>
                  </a:schemeClr>
                </a:solidFill>
              </a:rPr>
              <a:t>করে</a:t>
            </a: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800" dirty="0" err="1" smtClean="0">
                <a:solidFill>
                  <a:schemeClr val="accent6">
                    <a:lumMod val="75000"/>
                  </a:schemeClr>
                </a:solidFill>
              </a:rPr>
              <a:t>আনবে</a:t>
            </a: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</a:rPr>
              <a:t>  ।</a:t>
            </a:r>
            <a:endParaRPr lang="en-US" sz="48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3" descr="home.jpg"/>
          <p:cNvPicPr>
            <a:picLocks noChangeAspect="1"/>
          </p:cNvPicPr>
          <p:nvPr/>
        </p:nvPicPr>
        <p:blipFill>
          <a:blip r:embed="rId2"/>
          <a:srcRect l="40977" r="31955" b="62632"/>
          <a:stretch>
            <a:fillRect/>
          </a:stretch>
        </p:blipFill>
        <p:spPr>
          <a:xfrm>
            <a:off x="3048000" y="1409700"/>
            <a:ext cx="2895600" cy="2171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500"/>
                            </p:stCondLst>
                            <p:childTnLst>
                              <p:par>
                                <p:cTn id="1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500"/>
                            </p:stCondLst>
                            <p:childTnLst>
                              <p:par>
                                <p:cTn id="30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908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16600" dirty="0" err="1" smtClean="0">
                <a:solidFill>
                  <a:srgbClr val="00B050"/>
                </a:solidFill>
              </a:rPr>
              <a:t>ধন্যবাদ</a:t>
            </a: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81329"/>
            <a:ext cx="5105400" cy="2023871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bn-IN" dirty="0" smtClean="0"/>
              <a:t>শ্রেণিঃ সপ্তম (৭ম)</a:t>
            </a:r>
          </a:p>
          <a:p>
            <a:pPr algn="ctr">
              <a:buNone/>
            </a:pPr>
            <a:r>
              <a:rPr lang="bn-IN" sz="2400" dirty="0" smtClean="0"/>
              <a:t>বিষয়ঃ বাংলাদেশ ও বিশ্বপরিচয়</a:t>
            </a:r>
          </a:p>
          <a:p>
            <a:pPr algn="ctr">
              <a:buNone/>
            </a:pPr>
            <a:r>
              <a:rPr lang="bn-IN" sz="2400" dirty="0" smtClean="0"/>
              <a:t>অধ্যায়ঃ বাংলাদেশের স্বাধীনতা সংগ্রাম</a:t>
            </a:r>
            <a:endParaRPr lang="bn-IN" dirty="0" smtClean="0"/>
          </a:p>
          <a:p>
            <a:pPr algn="ctr">
              <a:buNone/>
            </a:pPr>
            <a:r>
              <a:rPr lang="bn-IN" sz="2400" dirty="0" smtClean="0"/>
              <a:t>পাঠাংশঃ </a:t>
            </a:r>
            <a:r>
              <a:rPr lang="en-US" sz="2400" dirty="0" err="1" smtClean="0"/>
              <a:t>যুক্ত</a:t>
            </a:r>
            <a:r>
              <a:rPr lang="en-US" sz="2400" dirty="0" smtClean="0"/>
              <a:t> </a:t>
            </a:r>
            <a:r>
              <a:rPr lang="en-US" sz="2400" dirty="0" err="1" smtClean="0"/>
              <a:t>ফ্রন্ট</a:t>
            </a:r>
            <a:r>
              <a:rPr lang="en-US" sz="2400" dirty="0" smtClean="0"/>
              <a:t> </a:t>
            </a:r>
            <a:endParaRPr lang="bn-IN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/>
          <a:lstStyle/>
          <a:p>
            <a:r>
              <a:rPr lang="bn-IN" sz="5400" b="1" dirty="0" smtClean="0">
                <a:solidFill>
                  <a:schemeClr val="accent2"/>
                </a:solidFill>
              </a:rPr>
              <a:t>পাঠ পরিচিতি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4" name="Picture 3" descr="বাবা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5580" y="1524000"/>
            <a:ext cx="3289820" cy="4800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3962401"/>
            <a:ext cx="5105400" cy="68579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>
            <a:normAutofit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bn-IN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সময়ঃ</a:t>
            </a:r>
            <a:r>
              <a:rPr kumimoji="0" lang="bn-IN" sz="27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৪০ মিনিট</a:t>
            </a:r>
            <a:endParaRPr kumimoji="0" lang="bn-IN" sz="2700" b="0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যুক্ত ফ্রন্ট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6" y="1295400"/>
            <a:ext cx="9141994" cy="5562600"/>
          </a:xfrm>
        </p:spPr>
      </p:pic>
      <p:sp>
        <p:nvSpPr>
          <p:cNvPr id="6" name="TextBox 5"/>
          <p:cNvSpPr txBox="1"/>
          <p:nvPr/>
        </p:nvSpPr>
        <p:spPr>
          <a:xfrm>
            <a:off x="1447800" y="374811"/>
            <a:ext cx="632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solidFill>
                  <a:schemeClr val="tx2"/>
                </a:solidFill>
              </a:rPr>
              <a:t>নীচের</a:t>
            </a:r>
            <a:r>
              <a:rPr lang="en-US" sz="4800" b="1" dirty="0" smtClean="0">
                <a:solidFill>
                  <a:schemeClr val="tx2"/>
                </a:solidFill>
              </a:rPr>
              <a:t> </a:t>
            </a:r>
            <a:r>
              <a:rPr lang="en-US" sz="4800" b="1" dirty="0" err="1" smtClean="0">
                <a:solidFill>
                  <a:schemeClr val="tx2"/>
                </a:solidFill>
              </a:rPr>
              <a:t>ছবি</a:t>
            </a:r>
            <a:r>
              <a:rPr lang="en-US" sz="4800" b="1" dirty="0" smtClean="0">
                <a:solidFill>
                  <a:schemeClr val="tx2"/>
                </a:solidFill>
              </a:rPr>
              <a:t>  </a:t>
            </a:r>
            <a:r>
              <a:rPr lang="en-US" sz="4800" b="1" dirty="0" err="1" smtClean="0">
                <a:solidFill>
                  <a:schemeClr val="tx2"/>
                </a:solidFill>
              </a:rPr>
              <a:t>লক্ষ্য</a:t>
            </a:r>
            <a:r>
              <a:rPr lang="en-US" sz="4800" b="1" dirty="0" smtClean="0">
                <a:solidFill>
                  <a:schemeClr val="tx2"/>
                </a:solidFill>
              </a:rPr>
              <a:t>  </a:t>
            </a:r>
            <a:r>
              <a:rPr lang="en-US" sz="4800" b="1" dirty="0" err="1" smtClean="0">
                <a:solidFill>
                  <a:schemeClr val="tx2"/>
                </a:solidFill>
              </a:rPr>
              <a:t>করি</a:t>
            </a:r>
            <a:r>
              <a:rPr lang="en-US" sz="4800" b="1" dirty="0" smtClean="0">
                <a:solidFill>
                  <a:schemeClr val="tx2"/>
                </a:solidFill>
              </a:rPr>
              <a:t>  </a:t>
            </a:r>
            <a:endParaRPr lang="en-US" sz="4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ndex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295400"/>
            <a:ext cx="9144000" cy="5562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47800" y="374811"/>
            <a:ext cx="632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solidFill>
                  <a:schemeClr val="tx2"/>
                </a:solidFill>
              </a:rPr>
              <a:t>নীচের</a:t>
            </a:r>
            <a:r>
              <a:rPr lang="en-US" sz="4800" b="1" dirty="0" smtClean="0">
                <a:solidFill>
                  <a:schemeClr val="tx2"/>
                </a:solidFill>
              </a:rPr>
              <a:t> </a:t>
            </a:r>
            <a:r>
              <a:rPr lang="en-US" sz="4800" b="1" dirty="0" err="1" smtClean="0">
                <a:solidFill>
                  <a:schemeClr val="tx2"/>
                </a:solidFill>
              </a:rPr>
              <a:t>ছবি</a:t>
            </a:r>
            <a:r>
              <a:rPr lang="en-US" sz="4800" b="1" dirty="0" smtClean="0">
                <a:solidFill>
                  <a:schemeClr val="tx2"/>
                </a:solidFill>
              </a:rPr>
              <a:t>  </a:t>
            </a:r>
            <a:r>
              <a:rPr lang="en-US" sz="4800" b="1" dirty="0" err="1" smtClean="0">
                <a:solidFill>
                  <a:schemeClr val="tx2"/>
                </a:solidFill>
              </a:rPr>
              <a:t>লক্ষ্য</a:t>
            </a:r>
            <a:r>
              <a:rPr lang="en-US" sz="4800" b="1" dirty="0" smtClean="0">
                <a:solidFill>
                  <a:schemeClr val="tx2"/>
                </a:solidFill>
              </a:rPr>
              <a:t>  </a:t>
            </a:r>
            <a:r>
              <a:rPr lang="en-US" sz="4800" b="1" dirty="0" err="1" smtClean="0">
                <a:solidFill>
                  <a:schemeClr val="tx2"/>
                </a:solidFill>
              </a:rPr>
              <a:t>করি</a:t>
            </a:r>
            <a:r>
              <a:rPr lang="en-US" sz="4800" b="1" dirty="0" smtClean="0">
                <a:solidFill>
                  <a:schemeClr val="tx2"/>
                </a:solidFill>
              </a:rPr>
              <a:t>  </a:t>
            </a:r>
            <a:endParaRPr lang="en-US" sz="4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981200"/>
          </a:xfrm>
        </p:spPr>
        <p:txBody>
          <a:bodyPr>
            <a:normAutofit fontScale="90000"/>
          </a:bodyPr>
          <a:lstStyle/>
          <a:p>
            <a:r>
              <a:rPr lang="en-US" sz="9800" b="1" dirty="0" err="1" smtClean="0">
                <a:solidFill>
                  <a:srgbClr val="002060"/>
                </a:solidFill>
              </a:rPr>
              <a:t>আজকের</a:t>
            </a:r>
            <a:r>
              <a:rPr lang="en-US" sz="9800" b="1" dirty="0" smtClean="0">
                <a:solidFill>
                  <a:srgbClr val="002060"/>
                </a:solidFill>
              </a:rPr>
              <a:t> </a:t>
            </a:r>
            <a:r>
              <a:rPr lang="en-US" sz="9800" b="1" dirty="0" err="1" smtClean="0">
                <a:solidFill>
                  <a:srgbClr val="002060"/>
                </a:solidFill>
              </a:rPr>
              <a:t>পাঠের</a:t>
            </a:r>
            <a:r>
              <a:rPr lang="en-US" sz="9800" b="1" dirty="0" smtClean="0">
                <a:solidFill>
                  <a:srgbClr val="002060"/>
                </a:solidFill>
              </a:rPr>
              <a:t> </a:t>
            </a:r>
            <a:r>
              <a:rPr lang="en-US" sz="9800" b="1" dirty="0" err="1" smtClean="0">
                <a:solidFill>
                  <a:srgbClr val="002060"/>
                </a:solidFill>
              </a:rPr>
              <a:t>শিরনাম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25146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13800" b="1" dirty="0" err="1" smtClean="0">
                <a:solidFill>
                  <a:srgbClr val="00B0F0"/>
                </a:solidFill>
              </a:rPr>
              <a:t>যুক্ত</a:t>
            </a:r>
            <a:r>
              <a:rPr lang="en-US" sz="13800" b="1" dirty="0" smtClean="0">
                <a:solidFill>
                  <a:srgbClr val="00B0F0"/>
                </a:solidFill>
              </a:rPr>
              <a:t> </a:t>
            </a:r>
            <a:r>
              <a:rPr lang="en-US" sz="13800" b="1" dirty="0" err="1" smtClean="0">
                <a:solidFill>
                  <a:srgbClr val="00B0F0"/>
                </a:solidFill>
              </a:rPr>
              <a:t>ফ্রন্ট</a:t>
            </a:r>
            <a:r>
              <a:rPr lang="en-US" sz="13800" b="1" dirty="0" smtClean="0">
                <a:solidFill>
                  <a:srgbClr val="00B0F0"/>
                </a:solidFill>
              </a:rPr>
              <a:t> </a:t>
            </a:r>
            <a:endParaRPr lang="en-US" sz="138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5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82000" cy="1020762"/>
          </a:xfrm>
        </p:spPr>
        <p:txBody>
          <a:bodyPr>
            <a:normAutofit fontScale="90000"/>
          </a:bodyPr>
          <a:lstStyle/>
          <a:p>
            <a:r>
              <a:rPr lang="en-US" sz="4900" b="1" dirty="0" smtClean="0">
                <a:solidFill>
                  <a:srgbClr val="00B0F0"/>
                </a:solidFill>
              </a:rPr>
              <a:t>এ </a:t>
            </a:r>
            <a:r>
              <a:rPr lang="en-US" sz="4900" b="1" dirty="0" err="1" smtClean="0">
                <a:solidFill>
                  <a:srgbClr val="00B0F0"/>
                </a:solidFill>
              </a:rPr>
              <a:t>অধ্যায়ের</a:t>
            </a:r>
            <a:r>
              <a:rPr lang="en-US" sz="4900" b="1" dirty="0" smtClean="0">
                <a:solidFill>
                  <a:srgbClr val="00B0F0"/>
                </a:solidFill>
              </a:rPr>
              <a:t> </a:t>
            </a:r>
            <a:r>
              <a:rPr lang="en-US" sz="4900" b="1" dirty="0" err="1" smtClean="0">
                <a:solidFill>
                  <a:srgbClr val="00B0F0"/>
                </a:solidFill>
              </a:rPr>
              <a:t>পাঠ</a:t>
            </a:r>
            <a:r>
              <a:rPr lang="en-US" sz="4900" b="1" dirty="0" smtClean="0">
                <a:solidFill>
                  <a:srgbClr val="00B0F0"/>
                </a:solidFill>
              </a:rPr>
              <a:t> </a:t>
            </a:r>
            <a:r>
              <a:rPr lang="en-US" sz="4900" b="1" dirty="0" err="1" smtClean="0">
                <a:solidFill>
                  <a:srgbClr val="00B0F0"/>
                </a:solidFill>
              </a:rPr>
              <a:t>শেষে</a:t>
            </a:r>
            <a:r>
              <a:rPr lang="en-US" sz="4900" b="1" dirty="0" smtClean="0">
                <a:solidFill>
                  <a:srgbClr val="00B0F0"/>
                </a:solidFill>
              </a:rPr>
              <a:t> </a:t>
            </a:r>
            <a:r>
              <a:rPr lang="en-US" sz="4900" b="1" dirty="0" err="1" smtClean="0">
                <a:solidFill>
                  <a:srgbClr val="00B0F0"/>
                </a:solidFill>
              </a:rPr>
              <a:t>শিক্ষার্থীরা</a:t>
            </a:r>
            <a:r>
              <a:rPr lang="en-US" sz="4900" b="1" dirty="0" smtClean="0">
                <a:solidFill>
                  <a:srgbClr val="00B0F0"/>
                </a:solidFill>
              </a:rPr>
              <a:t>-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754563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>১। 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</a:rPr>
              <a:t>ভাষা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</a:rPr>
              <a:t>আন্দোলনে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</a:rPr>
              <a:t>যুক্ত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</a:rPr>
              <a:t>ফ্রন্টের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</a:rPr>
              <a:t>ভুমিকা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</a:rPr>
              <a:t>বলতে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</a:rPr>
              <a:t>পারবে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</a:p>
          <a:p>
            <a:r>
              <a:rPr lang="en-US" sz="4000" dirty="0" smtClean="0">
                <a:solidFill>
                  <a:srgbClr val="0070C0"/>
                </a:solidFill>
              </a:rPr>
              <a:t>২।যুক্ত </a:t>
            </a:r>
            <a:r>
              <a:rPr lang="en-US" sz="4000" dirty="0" err="1" smtClean="0">
                <a:solidFill>
                  <a:srgbClr val="0070C0"/>
                </a:solidFill>
              </a:rPr>
              <a:t>ফ্রন্টের</a:t>
            </a:r>
            <a:r>
              <a:rPr lang="en-US" sz="4000" dirty="0" smtClean="0">
                <a:solidFill>
                  <a:srgbClr val="0070C0"/>
                </a:solidFill>
              </a:rPr>
              <a:t> ২১ </a:t>
            </a:r>
            <a:r>
              <a:rPr lang="en-US" sz="4000" dirty="0" err="1" smtClean="0">
                <a:solidFill>
                  <a:srgbClr val="0070C0"/>
                </a:solidFill>
              </a:rPr>
              <a:t>দফার</a:t>
            </a:r>
            <a:r>
              <a:rPr lang="en-US" sz="4000" dirty="0" smtClean="0">
                <a:solidFill>
                  <a:srgbClr val="0070C0"/>
                </a:solidFill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</a:rPr>
              <a:t>গু</a:t>
            </a:r>
            <a:r>
              <a:rPr lang="en-US" sz="4000" dirty="0" err="1" smtClean="0">
                <a:solidFill>
                  <a:srgbClr val="0070C0"/>
                </a:solidFill>
              </a:rPr>
              <a:t>রুত্ব</a:t>
            </a:r>
            <a:r>
              <a:rPr lang="en-US" sz="4000" dirty="0" smtClean="0">
                <a:solidFill>
                  <a:srgbClr val="0070C0"/>
                </a:solidFill>
              </a:rPr>
              <a:t>  </a:t>
            </a:r>
            <a:r>
              <a:rPr lang="en-US" sz="4000" dirty="0" err="1" smtClean="0">
                <a:solidFill>
                  <a:srgbClr val="0070C0"/>
                </a:solidFill>
              </a:rPr>
              <a:t>বর্ণনা</a:t>
            </a:r>
            <a:r>
              <a:rPr lang="en-US" sz="4000" dirty="0" smtClean="0">
                <a:solidFill>
                  <a:srgbClr val="0070C0"/>
                </a:solidFill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</a:rPr>
              <a:t>করতে</a:t>
            </a:r>
            <a:r>
              <a:rPr lang="en-US" sz="4000" dirty="0" smtClean="0">
                <a:solidFill>
                  <a:srgbClr val="0070C0"/>
                </a:solidFill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</a:rPr>
              <a:t>পারবে</a:t>
            </a:r>
            <a:r>
              <a:rPr lang="en-US" sz="4000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sz="4000" dirty="0" smtClean="0">
                <a:solidFill>
                  <a:srgbClr val="002060"/>
                </a:solidFill>
              </a:rPr>
              <a:t>৩। </a:t>
            </a:r>
            <a:r>
              <a:rPr lang="en-US" sz="4000" dirty="0" err="1" smtClean="0">
                <a:solidFill>
                  <a:srgbClr val="002060"/>
                </a:solidFill>
              </a:rPr>
              <a:t>মুসলিম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</a:rPr>
              <a:t>লীগের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</a:rPr>
              <a:t>পরাজয়</a:t>
            </a:r>
            <a:r>
              <a:rPr lang="en-US" sz="4000" dirty="0" smtClean="0">
                <a:solidFill>
                  <a:srgbClr val="002060"/>
                </a:solidFill>
              </a:rPr>
              <a:t> ও </a:t>
            </a:r>
            <a:r>
              <a:rPr lang="en-US" sz="4000" dirty="0" err="1" smtClean="0">
                <a:solidFill>
                  <a:srgbClr val="002060"/>
                </a:solidFill>
              </a:rPr>
              <a:t>যুক্ত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</a:rPr>
              <a:t>ফ্রন্টের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</a:rPr>
              <a:t>জয়ের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</a:rPr>
              <a:t>কারন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</a:rPr>
              <a:t>বিশ্লেষন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</a:rPr>
              <a:t>করতে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</a:rPr>
              <a:t>পারবে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endParaRPr lang="en-US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r>
              <a:rPr lang="en-US" b="1" dirty="0" err="1" smtClean="0">
                <a:solidFill>
                  <a:schemeClr val="accent2"/>
                </a:solidFill>
              </a:rPr>
              <a:t>চিত্র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</a:rPr>
              <a:t>গুলি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</a:rPr>
              <a:t>লক্ষ্য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</a:rPr>
              <a:t>করি</a:t>
            </a:r>
            <a:r>
              <a:rPr lang="en-US" b="1" dirty="0" smtClean="0">
                <a:solidFill>
                  <a:schemeClr val="accent2"/>
                </a:solidFill>
              </a:rPr>
              <a:t> :-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333" r="10000"/>
          <a:stretch/>
        </p:blipFill>
        <p:spPr>
          <a:xfrm>
            <a:off x="228600" y="1447800"/>
            <a:ext cx="4343400" cy="3962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7855" r="27854"/>
          <a:stretch/>
        </p:blipFill>
        <p:spPr>
          <a:xfrm>
            <a:off x="4876800" y="1447800"/>
            <a:ext cx="3934377" cy="4038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Rectangle 9"/>
          <p:cNvSpPr/>
          <p:nvPr/>
        </p:nvSpPr>
        <p:spPr>
          <a:xfrm>
            <a:off x="150501" y="5638800"/>
            <a:ext cx="41910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বঙ্গ</a:t>
            </a:r>
            <a:r>
              <a:rPr lang="en-US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বন্ধু</a:t>
            </a:r>
            <a:r>
              <a:rPr lang="en-US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শেখ</a:t>
            </a:r>
            <a:r>
              <a:rPr lang="en-US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মুজিবুর</a:t>
            </a:r>
            <a:r>
              <a:rPr lang="en-US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রহমান</a:t>
            </a:r>
            <a:r>
              <a:rPr lang="en-US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876800" y="5638800"/>
            <a:ext cx="41910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হোসেন শহীদ সোহরাওয়ার্দী </a:t>
            </a:r>
            <a:r>
              <a:rPr lang="en-US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500"/>
                            </p:stCondLst>
                            <p:childTnLst>
                              <p:par>
                                <p:cTn id="13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1500"/>
                            </p:stCondLst>
                            <p:childTnLst>
                              <p:par>
                                <p:cTn id="2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500"/>
                            </p:stCondLst>
                            <p:childTnLst>
                              <p:par>
                                <p:cTn id="2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228600"/>
            <a:ext cx="91439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dirty="0" err="1" smtClean="0">
                <a:solidFill>
                  <a:srgbClr val="C00000"/>
                </a:solidFill>
              </a:rPr>
              <a:t>চিত্র</a:t>
            </a:r>
            <a:r>
              <a:rPr lang="en-US" sz="5400" dirty="0" smtClean="0">
                <a:solidFill>
                  <a:srgbClr val="C00000"/>
                </a:solidFill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</a:rPr>
              <a:t>গুলি</a:t>
            </a:r>
            <a:r>
              <a:rPr lang="en-US" sz="5400" dirty="0" smtClean="0">
                <a:solidFill>
                  <a:srgbClr val="C00000"/>
                </a:solidFill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</a:rPr>
              <a:t>লক্ষ্য</a:t>
            </a:r>
            <a:r>
              <a:rPr lang="en-US" sz="5400" dirty="0" smtClean="0">
                <a:solidFill>
                  <a:srgbClr val="C00000"/>
                </a:solidFill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</a:rPr>
              <a:t>করি</a:t>
            </a:r>
            <a:r>
              <a:rPr lang="en-US" sz="5400" dirty="0" smtClean="0">
                <a:solidFill>
                  <a:srgbClr val="C00000"/>
                </a:solidFill>
              </a:rPr>
              <a:t> </a:t>
            </a:r>
            <a:r>
              <a:rPr lang="en-US" sz="5400" dirty="0" smtClean="0"/>
              <a:t>:-</a:t>
            </a:r>
            <a:endParaRPr lang="en-US" sz="5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9930" t="-4511" r="24656" b="4511"/>
          <a:stretch/>
        </p:blipFill>
        <p:spPr>
          <a:xfrm>
            <a:off x="4572000" y="1066800"/>
            <a:ext cx="4343400" cy="41148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914400" y="5562600"/>
            <a:ext cx="3124202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শেরে বাংলা এ কে ফজলুল হক </a:t>
            </a:r>
            <a:r>
              <a:rPr lang="en-US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05400" y="5486400"/>
            <a:ext cx="3596377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মাওলানা আবদুল হামিদ খান ভাসানী  </a:t>
            </a:r>
            <a:r>
              <a:rPr lang="en-US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4516" r="50127"/>
          <a:stretch/>
        </p:blipFill>
        <p:spPr>
          <a:xfrm>
            <a:off x="228600" y="1143000"/>
            <a:ext cx="4038600" cy="40459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660</TotalTime>
  <Words>805</Words>
  <Application>Microsoft Office PowerPoint</Application>
  <PresentationFormat>On-screen Show (4:3)</PresentationFormat>
  <Paragraphs>126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স্বাগতম</vt:lpstr>
      <vt:lpstr>শিক্ষক পরিচিতি</vt:lpstr>
      <vt:lpstr>পাঠ পরিচিতি</vt:lpstr>
      <vt:lpstr>Slide 4</vt:lpstr>
      <vt:lpstr>Slide 5</vt:lpstr>
      <vt:lpstr>আজকের পাঠের শিরনাম</vt:lpstr>
      <vt:lpstr>এ অধ্যায়ের পাঠ শেষে শিক্ষার্থীরা-</vt:lpstr>
      <vt:lpstr>চিত্র গুলি লক্ষ্য করি :-</vt:lpstr>
      <vt:lpstr>Slide 9</vt:lpstr>
      <vt:lpstr>উপস্থাপন:--</vt:lpstr>
      <vt:lpstr>উপস্থাপন:-</vt:lpstr>
      <vt:lpstr> একক কাজ </vt:lpstr>
      <vt:lpstr>যুক্ত ফ্রন্টের নেতৃত্বে ছিলেন --</vt:lpstr>
      <vt:lpstr>তরুনদের মধ্যে নেতৃত্ব দেন-</vt:lpstr>
      <vt:lpstr>দলীয় কাজ :-</vt:lpstr>
      <vt:lpstr>১৯৫৪ সালের নির্বাচনের ফলাফল--</vt:lpstr>
      <vt:lpstr>উপস্থাপন --</vt:lpstr>
      <vt:lpstr>১৯৫৪ সালের নির্বাচন :- </vt:lpstr>
      <vt:lpstr>মুসলিম লীগের পরাজয়ের কারন--</vt:lpstr>
      <vt:lpstr>যুক্তফ্রন্টের বিজয়ের কারন:---</vt:lpstr>
      <vt:lpstr> কি দেখা যাচ্ছে –</vt:lpstr>
      <vt:lpstr>বাঙ্গালির অর্জন :-</vt:lpstr>
      <vt:lpstr>Slide 23</vt:lpstr>
      <vt:lpstr>Slide 24</vt:lpstr>
      <vt:lpstr>বাড়ির কাজ:-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Windows User</dc:creator>
  <cp:lastModifiedBy>Windows User</cp:lastModifiedBy>
  <cp:revision>235</cp:revision>
  <dcterms:created xsi:type="dcterms:W3CDTF">2020-07-13T12:43:42Z</dcterms:created>
  <dcterms:modified xsi:type="dcterms:W3CDTF">2020-07-21T18:13:42Z</dcterms:modified>
</cp:coreProperties>
</file>