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30" r:id="rId3"/>
    <p:sldId id="306" r:id="rId4"/>
    <p:sldId id="268" r:id="rId5"/>
    <p:sldId id="271" r:id="rId6"/>
    <p:sldId id="269" r:id="rId7"/>
    <p:sldId id="528" r:id="rId8"/>
    <p:sldId id="270" r:id="rId9"/>
    <p:sldId id="276" r:id="rId10"/>
    <p:sldId id="274" r:id="rId11"/>
    <p:sldId id="285" r:id="rId12"/>
    <p:sldId id="275" r:id="rId13"/>
    <p:sldId id="277" r:id="rId14"/>
    <p:sldId id="278" r:id="rId15"/>
    <p:sldId id="279" r:id="rId16"/>
    <p:sldId id="284" r:id="rId17"/>
    <p:sldId id="529" r:id="rId18"/>
    <p:sldId id="289" r:id="rId19"/>
    <p:sldId id="286" r:id="rId20"/>
    <p:sldId id="516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4AAF-DAFB-4FC5-8A2B-E0D247393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DB2D6-3CDC-4B4F-B72D-D46A3505B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2DA1A-E380-4920-A97D-14D69C99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92A5C-17D2-466E-84BD-6C97A8CC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8DDE4-D9E1-4C6B-B4E2-93FA623D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5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D22A-E28C-4ED4-970C-7C7D2E4D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1286D-12BB-4546-B4BB-92E700E03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8D160-04E6-45A3-8266-C5E608F2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5D42A-9F7C-4780-96C5-736CE22A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546E9-4848-4714-9A95-93274C4A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2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49657-194F-4ED4-B1F9-B90C385D3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A01A1-65A4-43F9-9C9F-68AAEDB00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DF56D-1D35-42C5-B103-5C54966B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7E335-FA1F-4469-A6F0-C6CA02C4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F3225-A224-4707-BDB6-E9A87853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D1239-8D7A-4357-BB9E-90549CEB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B75B-FFBF-4145-BD3B-F9847F420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F491F-BFA6-4647-A73C-ED419C11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4FC0-22E4-4D84-9A88-226CED6B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CFE2-E3F0-4FB2-88B6-F4320164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A794-9B64-40D3-8FE4-E757E5B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9BF7B-CF30-46AE-B113-6E1C32A3F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1234D-AED6-44F3-AEED-EA58F8D3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EB7B2-3B5E-4817-8EA9-AEF9DEE3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37A32-AF7B-42C7-8237-D84DC998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2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426C-7EAA-4A90-900F-8426EA5E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3437D-2A07-481C-B0D8-A504AF4C9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CE3DC-5A57-4EAF-AF53-55D5A4B0D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310B4-0711-4FE2-BEEF-C25BF696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C947F-781F-40A9-911E-A7A7AB26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20CC7-9B7B-4C49-BBD5-A2F7F4A6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20A7-6A27-4020-B19A-03BDE03E5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834E5-E5F4-4A5C-9429-C5A02B58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E7725-7EC9-4A73-847D-3FE0279FC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73FC1-66E3-4120-9DD5-7F19754DF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19998-B501-41A2-A483-B2C12D453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9BC7E-A0ED-451D-AABF-5613CCF4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BB853-1D70-40BE-B76F-43E1104C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ED35B-FDC7-49F5-BB0A-01F794649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3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D7E1-2D19-45ED-8AFC-7E7FAF74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C275C-1035-4B84-9276-BB217C3C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6BF49-C0AA-4CA3-9D92-B131F077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03770-06A9-4C3A-A669-43857544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2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0F099-25AF-4D0E-B081-7E31E2A8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598E65-1EB0-4644-A8B8-D36FC077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B6013-2235-4D14-8455-7F7EC86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7B2B-622A-4244-BC2E-2E900F16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CA233-8F4C-4ED3-AB58-902A6EEE2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D41BF-EB16-4D5E-8A2F-2ADA7D096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9A3BE-ED8A-4900-88B3-748D4931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7C9E-89FD-4BD7-BD68-EDF5502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0ED6A-D47E-424E-A24F-7B681D38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3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4A5E-EF33-4713-B032-315E23F8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85851-40D2-48E6-A019-9A5C48D64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1FC38-063B-463D-88C4-768C57DCF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28643-2027-41EF-975F-EBAF962C6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BDE3-C71A-4480-9FD6-32931152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B8F96-2ED1-4737-BAB4-4269450B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C00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8000">
              <a:srgbClr val="56B89A"/>
            </a:gs>
            <a:gs pos="88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A4EC77-83B0-4FE2-A6EF-3333B9AF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FF436-89E7-4DF7-8D0D-2FA38623C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B70C6-76DF-4505-9E39-4FD8A4C3F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CEA01-5A63-406E-8F75-2E411B7AA86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5006F-34AA-4AF0-A644-B94914A6D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E007F-20F6-4756-854D-958310881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1541-4EBA-462E-9ADC-9A608B26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2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FC694E-B665-4153-9AB8-51D9D690F56C}"/>
              </a:ext>
            </a:extLst>
          </p:cNvPr>
          <p:cNvGrpSpPr/>
          <p:nvPr/>
        </p:nvGrpSpPr>
        <p:grpSpPr>
          <a:xfrm>
            <a:off x="48491" y="27709"/>
            <a:ext cx="12143509" cy="6802582"/>
            <a:chOff x="48491" y="55418"/>
            <a:chExt cx="12143509" cy="68025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D58A9D-5381-4B3A-8073-65D286629872}"/>
                </a:ext>
              </a:extLst>
            </p:cNvPr>
            <p:cNvSpPr/>
            <p:nvPr/>
          </p:nvSpPr>
          <p:spPr>
            <a:xfrm>
              <a:off x="242453" y="277091"/>
              <a:ext cx="11804075" cy="641465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35036C-4ABF-4594-8945-56DEB0E05106}"/>
                </a:ext>
              </a:extLst>
            </p:cNvPr>
            <p:cNvSpPr/>
            <p:nvPr/>
          </p:nvSpPr>
          <p:spPr>
            <a:xfrm>
              <a:off x="48491" y="55418"/>
              <a:ext cx="12143509" cy="680258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75B3C-AFD2-4369-A1BD-2F44A2E66E16}"/>
                </a:ext>
              </a:extLst>
            </p:cNvPr>
            <p:cNvSpPr/>
            <p:nvPr/>
          </p:nvSpPr>
          <p:spPr>
            <a:xfrm>
              <a:off x="145472" y="166255"/>
              <a:ext cx="11998037" cy="658090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7EC0B5-FEEF-4FC3-94BC-80713A448189}"/>
                </a:ext>
              </a:extLst>
            </p:cNvPr>
            <p:cNvSpPr txBox="1"/>
            <p:nvPr/>
          </p:nvSpPr>
          <p:spPr>
            <a:xfrm>
              <a:off x="573437" y="221673"/>
              <a:ext cx="11158779" cy="6303818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18000" b="1" dirty="0">
                  <a:ln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8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0" name="Picture 2" descr="See the source image">
              <a:extLst>
                <a:ext uri="{FF2B5EF4-FFF2-40B4-BE49-F238E27FC236}">
                  <a16:creationId xmlns:a16="http://schemas.microsoft.com/office/drawing/2014/main" id="{C30BB8DD-002F-4EA6-BCAA-E86E0C3D92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463" y="2287149"/>
              <a:ext cx="4122295" cy="2717296"/>
            </a:xfrm>
            <a:prstGeom prst="ellipse">
              <a:avLst/>
            </a:prstGeom>
            <a:ln w="76200">
              <a:solidFill>
                <a:srgbClr val="FF0000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09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277091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FBDFC5-85C9-4BA6-9A30-825D499FF3D1}"/>
              </a:ext>
            </a:extLst>
          </p:cNvPr>
          <p:cNvGraphicFramePr>
            <a:graphicFrameLocks noGrp="1"/>
          </p:cNvGraphicFramePr>
          <p:nvPr/>
        </p:nvGraphicFramePr>
        <p:xfrm>
          <a:off x="529342" y="361180"/>
          <a:ext cx="11230296" cy="6219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7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3304">
                <a:tc>
                  <a:txBody>
                    <a:bodyPr/>
                    <a:lstStyle/>
                    <a:p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5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অসুর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IN" sz="4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দৈত্য</a:t>
                      </a:r>
                      <a:r>
                        <a:rPr lang="bn-IN" sz="4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 দানব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800">
                <a:tc>
                  <a:txBody>
                    <a:bodyPr/>
                    <a:lstStyle/>
                    <a:p>
                      <a:r>
                        <a:rPr lang="bn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রক্তাক্ত</a:t>
                      </a:r>
                      <a:r>
                        <a:rPr lang="bn-IN" sz="44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হাত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bn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রক্তে</a:t>
                      </a:r>
                      <a:r>
                        <a:rPr lang="bn-IN" sz="44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রঞ্জিত হাত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454">
                <a:tc>
                  <a:txBody>
                    <a:bodyPr/>
                    <a:lstStyle/>
                    <a:p>
                      <a:r>
                        <a:rPr lang="bn-IN" sz="4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অনার্য</a:t>
                      </a:r>
                      <a:r>
                        <a:rPr lang="bn-IN" sz="4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জাতি 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4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আর্যগণের পূর্বে</a:t>
                      </a:r>
                      <a:r>
                        <a:rPr lang="bn-IN" sz="40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এদেশে যারা বসবাস করত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171">
                <a:tc>
                  <a:txBody>
                    <a:bodyPr/>
                    <a:lstStyle/>
                    <a:p>
                      <a:r>
                        <a:rPr lang="bn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অ,</a:t>
                      </a:r>
                      <a:r>
                        <a:rPr lang="bn-IN" sz="44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আ, ক, খ বর্ণমালা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IN" sz="4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১৯৫২ সালের ভাষা</a:t>
                      </a:r>
                      <a:r>
                        <a:rPr lang="bn-IN" sz="40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আন্দোলন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B89DD893-07D4-46CB-9381-AD1F38583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" b="13246"/>
          <a:stretch/>
        </p:blipFill>
        <p:spPr bwMode="auto">
          <a:xfrm>
            <a:off x="3695758" y="650929"/>
            <a:ext cx="3539103" cy="1255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49E114-6FFD-4965-AE5B-814C3B3D96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87" t="10047" r="11888" b="6967"/>
          <a:stretch/>
        </p:blipFill>
        <p:spPr>
          <a:xfrm>
            <a:off x="3695758" y="2196040"/>
            <a:ext cx="3539103" cy="1232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No description available.">
            <a:extLst>
              <a:ext uri="{FF2B5EF4-FFF2-40B4-BE49-F238E27FC236}">
                <a16:creationId xmlns:a16="http://schemas.microsoft.com/office/drawing/2014/main" id="{0B6CAF56-5288-435B-B47A-EC707ACD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57" y="3771994"/>
            <a:ext cx="3539103" cy="1232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E9CCFDC-B00E-4CCF-BC26-5E03563F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57" y="5294701"/>
            <a:ext cx="3539102" cy="1232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ED17E2-BA07-4673-A516-9A93B7A73C93}"/>
              </a:ext>
            </a:extLst>
          </p:cNvPr>
          <p:cNvGrpSpPr/>
          <p:nvPr/>
        </p:nvGrpSpPr>
        <p:grpSpPr>
          <a:xfrm>
            <a:off x="48491" y="55418"/>
            <a:ext cx="12143509" cy="6802582"/>
            <a:chOff x="48491" y="55418"/>
            <a:chExt cx="12143509" cy="68025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D58A9D-5381-4B3A-8073-65D286629872}"/>
                </a:ext>
              </a:extLst>
            </p:cNvPr>
            <p:cNvSpPr/>
            <p:nvPr/>
          </p:nvSpPr>
          <p:spPr>
            <a:xfrm>
              <a:off x="242453" y="277091"/>
              <a:ext cx="11804075" cy="641465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35036C-4ABF-4594-8945-56DEB0E05106}"/>
                </a:ext>
              </a:extLst>
            </p:cNvPr>
            <p:cNvSpPr/>
            <p:nvPr/>
          </p:nvSpPr>
          <p:spPr>
            <a:xfrm>
              <a:off x="48491" y="55418"/>
              <a:ext cx="12143509" cy="680258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75B3C-AFD2-4369-A1BD-2F44A2E66E16}"/>
                </a:ext>
              </a:extLst>
            </p:cNvPr>
            <p:cNvSpPr/>
            <p:nvPr/>
          </p:nvSpPr>
          <p:spPr>
            <a:xfrm>
              <a:off x="145472" y="166255"/>
              <a:ext cx="11998037" cy="658090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5C1948-2301-4D5B-AB82-4582A4D78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5851" y="411306"/>
              <a:ext cx="3967565" cy="9830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757201-233C-4C89-8873-5F5FD4149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2374" y="1657261"/>
              <a:ext cx="2799293" cy="4771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2C77D8-7206-4047-9E1E-52A309967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2" t="24426" b="5998"/>
            <a:stretch/>
          </p:blipFill>
          <p:spPr>
            <a:xfrm>
              <a:off x="387309" y="543717"/>
              <a:ext cx="3126460" cy="4771600"/>
            </a:xfrm>
            <a:prstGeom prst="rect">
              <a:avLst/>
            </a:prstGeom>
          </p:spPr>
        </p:pic>
        <p:pic>
          <p:nvPicPr>
            <p:cNvPr id="10" name="সাহসী জননী বাংলা">
              <a:hlinkClick r:id="" action="ppaction://media"/>
              <a:extLst>
                <a:ext uri="{FF2B5EF4-FFF2-40B4-BE49-F238E27FC236}">
                  <a16:creationId xmlns:a16="http://schemas.microsoft.com/office/drawing/2014/main" id="{DE6457D1-D6C5-4602-A5CE-5B397EAE3BB0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42722" y="1829119"/>
              <a:ext cx="5075559" cy="3664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28416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D72352-E4F4-462D-A52E-3393DFB6E268}"/>
              </a:ext>
            </a:extLst>
          </p:cNvPr>
          <p:cNvGrpSpPr/>
          <p:nvPr/>
        </p:nvGrpSpPr>
        <p:grpSpPr>
          <a:xfrm>
            <a:off x="0" y="55418"/>
            <a:ext cx="12143509" cy="6802582"/>
            <a:chOff x="48491" y="55418"/>
            <a:chExt cx="12143509" cy="68025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D58A9D-5381-4B3A-8073-65D286629872}"/>
                </a:ext>
              </a:extLst>
            </p:cNvPr>
            <p:cNvSpPr/>
            <p:nvPr/>
          </p:nvSpPr>
          <p:spPr>
            <a:xfrm>
              <a:off x="242453" y="277091"/>
              <a:ext cx="11804075" cy="641465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35036C-4ABF-4594-8945-56DEB0E05106}"/>
                </a:ext>
              </a:extLst>
            </p:cNvPr>
            <p:cNvSpPr/>
            <p:nvPr/>
          </p:nvSpPr>
          <p:spPr>
            <a:xfrm>
              <a:off x="48491" y="55418"/>
              <a:ext cx="12143509" cy="680258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75B3C-AFD2-4369-A1BD-2F44A2E66E16}"/>
                </a:ext>
              </a:extLst>
            </p:cNvPr>
            <p:cNvSpPr/>
            <p:nvPr/>
          </p:nvSpPr>
          <p:spPr>
            <a:xfrm>
              <a:off x="145472" y="166255"/>
              <a:ext cx="11998037" cy="658090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15397D-27C2-44DE-A782-3D7442D52638}"/>
                </a:ext>
              </a:extLst>
            </p:cNvPr>
            <p:cNvSpPr txBox="1"/>
            <p:nvPr/>
          </p:nvSpPr>
          <p:spPr>
            <a:xfrm>
              <a:off x="4268369" y="3520322"/>
              <a:ext cx="7681178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তোদের রক্তাক্ত হাত মুচড়ে দিয়েছি নয় মাসে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68D1C3-463B-4CA0-9740-71BB5DAF25E6}"/>
                </a:ext>
              </a:extLst>
            </p:cNvPr>
            <p:cNvSpPr txBox="1"/>
            <p:nvPr/>
          </p:nvSpPr>
          <p:spPr>
            <a:xfrm>
              <a:off x="404710" y="301654"/>
              <a:ext cx="8630802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তোদের অসুর নৃত্য...ঠা ঠা হাসি...ফিরিয়ে দিয়েছি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59AC92D-EB44-41E3-AD92-1942EF8F3560}"/>
                </a:ext>
              </a:extLst>
            </p:cNvPr>
            <p:cNvGrpSpPr/>
            <p:nvPr/>
          </p:nvGrpSpPr>
          <p:grpSpPr>
            <a:xfrm>
              <a:off x="3603606" y="4544983"/>
              <a:ext cx="8144463" cy="2035926"/>
              <a:chOff x="3603606" y="4544983"/>
              <a:chExt cx="8144463" cy="2035926"/>
            </a:xfrm>
          </p:grpSpPr>
          <p:pic>
            <p:nvPicPr>
              <p:cNvPr id="6146" name="Picture 2" descr="No description available.">
                <a:extLst>
                  <a:ext uri="{FF2B5EF4-FFF2-40B4-BE49-F238E27FC236}">
                    <a16:creationId xmlns:a16="http://schemas.microsoft.com/office/drawing/2014/main" id="{A6ACF619-7033-436E-9FAA-862801D941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9193" y="4612067"/>
                <a:ext cx="3988876" cy="1968842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8" name="Picture 4" descr="No description available.">
                <a:extLst>
                  <a:ext uri="{FF2B5EF4-FFF2-40B4-BE49-F238E27FC236}">
                    <a16:creationId xmlns:a16="http://schemas.microsoft.com/office/drawing/2014/main" id="{1BF71D99-8AD4-4DFC-A513-5EBDED5F8C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3606" y="4544983"/>
                <a:ext cx="3773839" cy="1968842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0" name="Picture 6">
              <a:extLst>
                <a:ext uri="{FF2B5EF4-FFF2-40B4-BE49-F238E27FC236}">
                  <a16:creationId xmlns:a16="http://schemas.microsoft.com/office/drawing/2014/main" id="{BC674586-778E-49A9-BBB2-CD92D01F02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3" b="24609"/>
            <a:stretch/>
          </p:blipFill>
          <p:spPr bwMode="auto">
            <a:xfrm>
              <a:off x="565131" y="1297200"/>
              <a:ext cx="6076950" cy="199701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380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277091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1E86F-7E68-4B48-B070-D8983B6F9B09}"/>
              </a:ext>
            </a:extLst>
          </p:cNvPr>
          <p:cNvSpPr txBox="1"/>
          <p:nvPr/>
        </p:nvSpPr>
        <p:spPr>
          <a:xfrm>
            <a:off x="193962" y="183650"/>
            <a:ext cx="88185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চির কবিতার দেশ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…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ভেবেছিলি অস্ত্রে মাত হবে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BAF85-17C3-4F2A-A3DB-EFBADD9BA343}"/>
              </a:ext>
            </a:extLst>
          </p:cNvPr>
          <p:cNvSpPr txBox="1"/>
          <p:nvPr/>
        </p:nvSpPr>
        <p:spPr>
          <a:xfrm>
            <a:off x="5158120" y="3429000"/>
            <a:ext cx="66329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বাঙালি অনার্য জাতি, খর্বদেহ...ভাত খায়, ভীতু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B08D1-16FD-4C5C-B4B0-F0869FEC6C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85" y="4327985"/>
            <a:ext cx="3976206" cy="2232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 descr="No description available.">
            <a:extLst>
              <a:ext uri="{FF2B5EF4-FFF2-40B4-BE49-F238E27FC236}">
                <a16:creationId xmlns:a16="http://schemas.microsoft.com/office/drawing/2014/main" id="{410CE8DA-F57C-4BCA-B948-3AC2C476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97" y="1074910"/>
            <a:ext cx="4299972" cy="2101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o description available.">
            <a:extLst>
              <a:ext uri="{FF2B5EF4-FFF2-40B4-BE49-F238E27FC236}">
                <a16:creationId xmlns:a16="http://schemas.microsoft.com/office/drawing/2014/main" id="{2C765F2F-26E3-4F20-883D-6D3D4A03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3" y="1016860"/>
            <a:ext cx="5286375" cy="22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6C657A-D339-4F9A-A8CB-0176C2849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27" y="4327984"/>
            <a:ext cx="4379115" cy="222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19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0C80CC-E385-475B-9D2F-C731BE7A04C4}"/>
              </a:ext>
            </a:extLst>
          </p:cNvPr>
          <p:cNvGrpSpPr/>
          <p:nvPr/>
        </p:nvGrpSpPr>
        <p:grpSpPr>
          <a:xfrm>
            <a:off x="48491" y="55418"/>
            <a:ext cx="12143509" cy="6802582"/>
            <a:chOff x="48491" y="55418"/>
            <a:chExt cx="12143509" cy="68025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D58A9D-5381-4B3A-8073-65D286629872}"/>
                </a:ext>
              </a:extLst>
            </p:cNvPr>
            <p:cNvSpPr/>
            <p:nvPr/>
          </p:nvSpPr>
          <p:spPr>
            <a:xfrm>
              <a:off x="242453" y="277091"/>
              <a:ext cx="11804075" cy="641465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35036C-4ABF-4594-8945-56DEB0E05106}"/>
                </a:ext>
              </a:extLst>
            </p:cNvPr>
            <p:cNvSpPr/>
            <p:nvPr/>
          </p:nvSpPr>
          <p:spPr>
            <a:xfrm>
              <a:off x="48491" y="55418"/>
              <a:ext cx="12143509" cy="680258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75B3C-AFD2-4369-A1BD-2F44A2E66E16}"/>
                </a:ext>
              </a:extLst>
            </p:cNvPr>
            <p:cNvSpPr/>
            <p:nvPr/>
          </p:nvSpPr>
          <p:spPr>
            <a:xfrm>
              <a:off x="145472" y="166255"/>
              <a:ext cx="11998037" cy="658090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4423F1-03CE-44E3-8C79-9444132EEE71}"/>
                </a:ext>
              </a:extLst>
            </p:cNvPr>
            <p:cNvSpPr txBox="1"/>
            <p:nvPr/>
          </p:nvSpPr>
          <p:spPr>
            <a:xfrm>
              <a:off x="242453" y="277091"/>
              <a:ext cx="6669791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কিন্তু কী ঘটল শেষে, কে দেখাল মহা প্রতিরোধ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4BBFD7-B4EB-4B7F-A146-8785472B4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72" y="1228353"/>
              <a:ext cx="3735092" cy="217897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194" name="Picture 2" descr="No description available.">
              <a:extLst>
                <a:ext uri="{FF2B5EF4-FFF2-40B4-BE49-F238E27FC236}">
                  <a16:creationId xmlns:a16="http://schemas.microsoft.com/office/drawing/2014/main" id="{587CAFB1-7253-4F98-B616-8536101BFF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383" y="1228353"/>
              <a:ext cx="3735092" cy="217897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421E5A-54F8-40A9-A21D-EED4076B88AC}"/>
                </a:ext>
              </a:extLst>
            </p:cNvPr>
            <p:cNvSpPr txBox="1"/>
            <p:nvPr/>
          </p:nvSpPr>
          <p:spPr>
            <a:xfrm>
              <a:off x="4273464" y="3592874"/>
              <a:ext cx="7524427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অ আ ক খ বর্ণমালা পথে পথে তেপান্তরে ঘুরে</a:t>
              </a:r>
            </a:p>
          </p:txBody>
        </p:sp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id="{05434103-CDFF-40F6-BD74-D8D7EE6CE1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95" b="12271"/>
            <a:stretch/>
          </p:blipFill>
          <p:spPr bwMode="auto">
            <a:xfrm>
              <a:off x="5007033" y="4520488"/>
              <a:ext cx="3186032" cy="20322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>
              <a:extLst>
                <a:ext uri="{FF2B5EF4-FFF2-40B4-BE49-F238E27FC236}">
                  <a16:creationId xmlns:a16="http://schemas.microsoft.com/office/drawing/2014/main" id="{F3446D37-10EE-45BB-A99C-83464CF0E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780" y="4548652"/>
              <a:ext cx="3186032" cy="20322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209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FA49CC-61DE-4A78-8A59-80D34ACAF11B}"/>
              </a:ext>
            </a:extLst>
          </p:cNvPr>
          <p:cNvGrpSpPr/>
          <p:nvPr/>
        </p:nvGrpSpPr>
        <p:grpSpPr>
          <a:xfrm>
            <a:off x="0" y="55418"/>
            <a:ext cx="12143509" cy="6802582"/>
            <a:chOff x="48491" y="55418"/>
            <a:chExt cx="12143509" cy="68025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D58A9D-5381-4B3A-8073-65D286629872}"/>
                </a:ext>
              </a:extLst>
            </p:cNvPr>
            <p:cNvSpPr/>
            <p:nvPr/>
          </p:nvSpPr>
          <p:spPr>
            <a:xfrm>
              <a:off x="242453" y="277091"/>
              <a:ext cx="11804075" cy="641465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35036C-4ABF-4594-8945-56DEB0E05106}"/>
                </a:ext>
              </a:extLst>
            </p:cNvPr>
            <p:cNvSpPr/>
            <p:nvPr/>
          </p:nvSpPr>
          <p:spPr>
            <a:xfrm>
              <a:off x="48491" y="55418"/>
              <a:ext cx="12143509" cy="680258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75B3C-AFD2-4369-A1BD-2F44A2E66E16}"/>
                </a:ext>
              </a:extLst>
            </p:cNvPr>
            <p:cNvSpPr/>
            <p:nvPr/>
          </p:nvSpPr>
          <p:spPr>
            <a:xfrm>
              <a:off x="145472" y="166255"/>
              <a:ext cx="11998037" cy="658090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AF5FE3-FA09-4D41-B80E-3DE3D436C1BD}"/>
                </a:ext>
              </a:extLst>
            </p:cNvPr>
            <p:cNvSpPr txBox="1"/>
            <p:nvPr/>
          </p:nvSpPr>
          <p:spPr>
            <a:xfrm>
              <a:off x="4285635" y="3429000"/>
              <a:ext cx="7663912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কার রক্ত ছুঁয়ে শেষে হয়ে গেল ঘৃণার কার্তুজ।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8034C5-8C7F-4C0E-A4BC-8E2925087A2D}"/>
                </a:ext>
              </a:extLst>
            </p:cNvPr>
            <p:cNvSpPr txBox="1"/>
            <p:nvPr/>
          </p:nvSpPr>
          <p:spPr>
            <a:xfrm>
              <a:off x="242453" y="405576"/>
              <a:ext cx="8624219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উ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দ্বা</a:t>
              </a:r>
              <a:r>
                <a:rPr kumimoji="0" lang="bn-IN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স্ত আশ্রয়হীন ... পোড়াগ্রাম ... মাতৃ অপমানে</a:t>
              </a:r>
            </a:p>
          </p:txBody>
        </p:sp>
        <p:pic>
          <p:nvPicPr>
            <p:cNvPr id="9218" name="Picture 2" descr="No description available.">
              <a:extLst>
                <a:ext uri="{FF2B5EF4-FFF2-40B4-BE49-F238E27FC236}">
                  <a16:creationId xmlns:a16="http://schemas.microsoft.com/office/drawing/2014/main" id="{888C8CE6-9A9A-4C19-9193-403390121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32" y="1383750"/>
              <a:ext cx="2887851" cy="18428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No description available.">
              <a:extLst>
                <a:ext uri="{FF2B5EF4-FFF2-40B4-BE49-F238E27FC236}">
                  <a16:creationId xmlns:a16="http://schemas.microsoft.com/office/drawing/2014/main" id="{8003986D-BF23-4216-89B8-8666E5744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755" y="1405179"/>
              <a:ext cx="2887851" cy="18428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No description available.">
              <a:extLst>
                <a:ext uri="{FF2B5EF4-FFF2-40B4-BE49-F238E27FC236}">
                  <a16:creationId xmlns:a16="http://schemas.microsoft.com/office/drawing/2014/main" id="{47647BF0-38D7-4E21-AE06-DF780E739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378" y="1441899"/>
              <a:ext cx="2774560" cy="18428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No description available.">
              <a:extLst>
                <a:ext uri="{FF2B5EF4-FFF2-40B4-BE49-F238E27FC236}">
                  <a16:creationId xmlns:a16="http://schemas.microsoft.com/office/drawing/2014/main" id="{7B984A11-737F-4C44-A79F-C2D8AF5F0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705" y="4393439"/>
              <a:ext cx="3792115" cy="218747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No description available.">
              <a:extLst>
                <a:ext uri="{FF2B5EF4-FFF2-40B4-BE49-F238E27FC236}">
                  <a16:creationId xmlns:a16="http://schemas.microsoft.com/office/drawing/2014/main" id="{C6D31ECE-16B0-4AEE-9685-2F38EE7C1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610" y="4379375"/>
              <a:ext cx="3792114" cy="218747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628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277091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DBB3A-20E8-433F-8FAE-E95987E24710}"/>
              </a:ext>
            </a:extLst>
          </p:cNvPr>
          <p:cNvSpPr txBox="1"/>
          <p:nvPr/>
        </p:nvSpPr>
        <p:spPr>
          <a:xfrm>
            <a:off x="1169558" y="3110541"/>
            <a:ext cx="8878115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কামাল চৌধুরী-এর গ্রামের বাড়ি কোথায়?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কামাল চৌধুরী কোন বিষয়ের উপর পিএইচ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ডিগ্রি   অর্জন করেন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অনার্য জাতি শব্দের অর্থ কী?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৪।মধ্যরাতে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866E8-FEC2-4552-9947-84984A5C31BD}"/>
              </a:ext>
            </a:extLst>
          </p:cNvPr>
          <p:cNvSpPr txBox="1"/>
          <p:nvPr/>
        </p:nvSpPr>
        <p:spPr>
          <a:xfrm>
            <a:off x="1169558" y="810623"/>
            <a:ext cx="612183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 কাজ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A789B-9CAC-43EC-8EC8-01E92B2DD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10" y="577360"/>
            <a:ext cx="2676525" cy="20609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18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F1375F-B670-414E-98FE-7D1BCF4E5181}"/>
              </a:ext>
            </a:extLst>
          </p:cNvPr>
          <p:cNvSpPr/>
          <p:nvPr/>
        </p:nvSpPr>
        <p:spPr>
          <a:xfrm>
            <a:off x="24245" y="62710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7651B9-E12A-466C-B61C-2054DFEC3D4B}"/>
              </a:ext>
            </a:extLst>
          </p:cNvPr>
          <p:cNvGrpSpPr/>
          <p:nvPr/>
        </p:nvGrpSpPr>
        <p:grpSpPr>
          <a:xfrm>
            <a:off x="94430" y="70002"/>
            <a:ext cx="11998037" cy="6795290"/>
            <a:chOff x="145472" y="166255"/>
            <a:chExt cx="11998037" cy="65809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E0DFF4-C59E-4400-872A-4F9718317CAF}"/>
                </a:ext>
              </a:extLst>
            </p:cNvPr>
            <p:cNvSpPr/>
            <p:nvPr/>
          </p:nvSpPr>
          <p:spPr>
            <a:xfrm>
              <a:off x="145472" y="166255"/>
              <a:ext cx="11998037" cy="658090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3255CA-C74A-4744-910A-7490B9226845}"/>
                </a:ext>
              </a:extLst>
            </p:cNvPr>
            <p:cNvSpPr/>
            <p:nvPr/>
          </p:nvSpPr>
          <p:spPr>
            <a:xfrm>
              <a:off x="242453" y="277091"/>
              <a:ext cx="11804075" cy="641465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35ADBF7-FAB3-43AE-9AC8-CD0BF574A771}"/>
                </a:ext>
              </a:extLst>
            </p:cNvPr>
            <p:cNvGrpSpPr/>
            <p:nvPr/>
          </p:nvGrpSpPr>
          <p:grpSpPr>
            <a:xfrm>
              <a:off x="2378243" y="392340"/>
              <a:ext cx="5988442" cy="4344109"/>
              <a:chOff x="2618874" y="320683"/>
              <a:chExt cx="5988442" cy="434410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CF4F49B-A88D-4C6E-87BD-8E228113B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6722" y="1565452"/>
                <a:ext cx="4520594" cy="309934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8" name="12-Point Star 6">
                <a:extLst>
                  <a:ext uri="{FF2B5EF4-FFF2-40B4-BE49-F238E27FC236}">
                    <a16:creationId xmlns:a16="http://schemas.microsoft.com/office/drawing/2014/main" id="{40602BA0-0DDF-4A9F-AEA2-5474E1AF3CB0}"/>
                  </a:ext>
                </a:extLst>
              </p:cNvPr>
              <p:cNvSpPr/>
              <p:nvPr/>
            </p:nvSpPr>
            <p:spPr>
              <a:xfrm>
                <a:off x="2618874" y="320683"/>
                <a:ext cx="5988442" cy="990600"/>
              </a:xfrm>
              <a:prstGeom prst="star12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দলগত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AF960FF-0337-41A9-86CB-210E507558EB}"/>
              </a:ext>
            </a:extLst>
          </p:cNvPr>
          <p:cNvSpPr txBox="1"/>
          <p:nvPr/>
        </p:nvSpPr>
        <p:spPr>
          <a:xfrm>
            <a:off x="1782677" y="5324436"/>
            <a:ext cx="7888705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kumimoji="0" lang="bn-IN" sz="4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কবি বাঙালীদের কী বলে অভিহিত করেছেন?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42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277091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F946E-323E-4686-8ABC-35CF9E1EFA17}"/>
              </a:ext>
            </a:extLst>
          </p:cNvPr>
          <p:cNvSpPr txBox="1"/>
          <p:nvPr/>
        </p:nvSpPr>
        <p:spPr>
          <a:xfrm>
            <a:off x="1221783" y="2809751"/>
            <a:ext cx="9748433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নীলকম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–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২.বাংলাকে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’ 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যুগিয়েছে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 বাংলা’ কোন কাব্যগ্রস্থের অন্তগর্ত?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46BDF-3D7A-431F-B5D3-33DD15F34F00}"/>
              </a:ext>
            </a:extLst>
          </p:cNvPr>
          <p:cNvSpPr txBox="1"/>
          <p:nvPr/>
        </p:nvSpPr>
        <p:spPr>
          <a:xfrm>
            <a:off x="3316637" y="707082"/>
            <a:ext cx="506794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6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277091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7B077-3088-4AEC-B929-5D495D458071}"/>
              </a:ext>
            </a:extLst>
          </p:cNvPr>
          <p:cNvSpPr txBox="1"/>
          <p:nvPr/>
        </p:nvSpPr>
        <p:spPr>
          <a:xfrm>
            <a:off x="1062617" y="3150078"/>
            <a:ext cx="9846394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কোন প্রেরণার পথ ধরে এ দেশ স্বাধীন হয়েছে?</a:t>
            </a:r>
          </a:p>
          <a:p>
            <a:pPr defTabSz="457200"/>
            <a:r>
              <a:rPr lang="bn-IN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‘সাহসী জননী বাংলা’ কোন কাব্যগ্রস্থের অন্তগর্ত?</a:t>
            </a:r>
          </a:p>
          <a:p>
            <a:pPr defTabSz="457200"/>
            <a:r>
              <a:rPr lang="bn-IN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কবি বাঙালীদের কী বলে অভিহিত করেছেন?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875AD-1EBF-492C-AA17-F3D617DB0DAE}"/>
              </a:ext>
            </a:extLst>
          </p:cNvPr>
          <p:cNvSpPr txBox="1"/>
          <p:nvPr/>
        </p:nvSpPr>
        <p:spPr>
          <a:xfrm>
            <a:off x="3083575" y="1030266"/>
            <a:ext cx="6121830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6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277091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824F6-E921-4E29-A81E-6C0ABAEC66EE}"/>
              </a:ext>
            </a:extLst>
          </p:cNvPr>
          <p:cNvSpPr txBox="1"/>
          <p:nvPr/>
        </p:nvSpPr>
        <p:spPr>
          <a:xfrm>
            <a:off x="251876" y="77962"/>
            <a:ext cx="5900807" cy="589123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80975"/>
                <a:gd name="adj2" fmla="val 56147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032F3-AECC-4594-BCA6-6199951D15A4}"/>
              </a:ext>
            </a:extLst>
          </p:cNvPr>
          <p:cNvSpPr txBox="1"/>
          <p:nvPr/>
        </p:nvSpPr>
        <p:spPr>
          <a:xfrm>
            <a:off x="7059212" y="1269262"/>
            <a:ext cx="522976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/>
                <a:solidFill>
                  <a:srgbClr val="FFFF00"/>
                </a:solidFill>
              </a:rPr>
              <a:t>রেহানা</a:t>
            </a:r>
            <a:r>
              <a:rPr lang="en-US" sz="4000" b="1" dirty="0">
                <a:ln/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ln/>
                <a:solidFill>
                  <a:srgbClr val="FFFF00"/>
                </a:solidFill>
              </a:rPr>
              <a:t>পারভিন</a:t>
            </a:r>
            <a:endParaRPr lang="bn-IN" sz="4000" b="1" dirty="0">
              <a:ln/>
              <a:solidFill>
                <a:srgbClr val="FFFF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n/>
                <a:solidFill>
                  <a:srgbClr val="FFFF00"/>
                </a:solidFill>
              </a:rPr>
              <a:t>সহকারী শিক্ষক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n/>
                <a:solidFill>
                  <a:srgbClr val="FFFF00"/>
                </a:solidFill>
              </a:rPr>
              <a:t>জামতলা দাখিল মাদ্রাসা।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n/>
                <a:solidFill>
                  <a:srgbClr val="FFFF00"/>
                </a:solidFill>
              </a:rPr>
              <a:t>গোয়ালন্দ,রাজবাড়ী</a:t>
            </a:r>
            <a:r>
              <a:rPr lang="bn-IN" sz="4000" b="1" dirty="0">
                <a:ln/>
                <a:solidFill>
                  <a:schemeClr val="accent3"/>
                </a:solidFill>
              </a:rPr>
              <a:t>। 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D208D-F788-4C84-9CE8-0B7A68AF0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3" t="26669" r="20270" b="41592"/>
          <a:stretch/>
        </p:blipFill>
        <p:spPr>
          <a:xfrm>
            <a:off x="1376634" y="1762377"/>
            <a:ext cx="3549514" cy="4497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507562-3ECA-4CDC-821A-80FAEE65B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66" y="2873305"/>
            <a:ext cx="1914525" cy="3464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75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E123C59-7946-4296-8EE5-6CD0C7546762}"/>
              </a:ext>
            </a:extLst>
          </p:cNvPr>
          <p:cNvGrpSpPr/>
          <p:nvPr/>
        </p:nvGrpSpPr>
        <p:grpSpPr>
          <a:xfrm>
            <a:off x="48491" y="55418"/>
            <a:ext cx="12143509" cy="6802582"/>
            <a:chOff x="48491" y="55418"/>
            <a:chExt cx="12143509" cy="6802582"/>
          </a:xfrm>
        </p:grpSpPr>
        <p:sp>
          <p:nvSpPr>
            <p:cNvPr id="4" name="TextBox 3"/>
            <p:cNvSpPr txBox="1"/>
            <p:nvPr/>
          </p:nvSpPr>
          <p:spPr>
            <a:xfrm>
              <a:off x="1042738" y="5091650"/>
              <a:ext cx="10095868" cy="14465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এলাকার মুক্তিযোদ্ধাদের সম্পর্কে  </a:t>
              </a:r>
            </a:p>
            <a:p>
              <a:pPr algn="ctr"/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একটি প্রবন্ধ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5F06AA-5310-42EC-ACF4-2499235833C9}"/>
                </a:ext>
              </a:extLst>
            </p:cNvPr>
            <p:cNvSpPr txBox="1"/>
            <p:nvPr/>
          </p:nvSpPr>
          <p:spPr>
            <a:xfrm>
              <a:off x="2864603" y="244398"/>
              <a:ext cx="6183822" cy="11079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>
              <a:prstTxWarp prst="textChevronInverted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বা</a:t>
              </a:r>
              <a:r>
                <a:rPr kumimoji="0" lang="bn-I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ড়ির কা</a:t>
              </a:r>
              <a:r>
                <a:rPr kumimoji="0" lang="bn-IN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জ</a:t>
              </a:r>
              <a:endPara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CAF488-B727-4F41-A817-E6F205EEC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153" y="1490379"/>
              <a:ext cx="7361693" cy="33253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010171F-E33F-478C-BA58-5B264F7110CD}"/>
                </a:ext>
              </a:extLst>
            </p:cNvPr>
            <p:cNvSpPr/>
            <p:nvPr/>
          </p:nvSpPr>
          <p:spPr>
            <a:xfrm>
              <a:off x="48491" y="55418"/>
              <a:ext cx="12143509" cy="680258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C66082-1A5A-4EEC-8931-16BCC504C37E}"/>
                </a:ext>
              </a:extLst>
            </p:cNvPr>
            <p:cNvSpPr/>
            <p:nvPr/>
          </p:nvSpPr>
          <p:spPr>
            <a:xfrm>
              <a:off x="145472" y="166255"/>
              <a:ext cx="11998037" cy="658090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0D2616-FCC0-4258-8815-D2E901F1F825}"/>
                </a:ext>
              </a:extLst>
            </p:cNvPr>
            <p:cNvSpPr/>
            <p:nvPr/>
          </p:nvSpPr>
          <p:spPr>
            <a:xfrm>
              <a:off x="242453" y="277091"/>
              <a:ext cx="11804075" cy="641465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2894C2-4101-4A8E-BC83-1DD759A9ADA2}"/>
              </a:ext>
            </a:extLst>
          </p:cNvPr>
          <p:cNvGrpSpPr/>
          <p:nvPr/>
        </p:nvGrpSpPr>
        <p:grpSpPr>
          <a:xfrm>
            <a:off x="48491" y="55418"/>
            <a:ext cx="12143509" cy="6802582"/>
            <a:chOff x="48491" y="55418"/>
            <a:chExt cx="12143509" cy="68025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D58A9D-5381-4B3A-8073-65D286629872}"/>
                </a:ext>
              </a:extLst>
            </p:cNvPr>
            <p:cNvSpPr/>
            <p:nvPr/>
          </p:nvSpPr>
          <p:spPr>
            <a:xfrm>
              <a:off x="242453" y="277091"/>
              <a:ext cx="11804075" cy="641465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35036C-4ABF-4594-8945-56DEB0E05106}"/>
                </a:ext>
              </a:extLst>
            </p:cNvPr>
            <p:cNvSpPr/>
            <p:nvPr/>
          </p:nvSpPr>
          <p:spPr>
            <a:xfrm>
              <a:off x="48491" y="55418"/>
              <a:ext cx="12143509" cy="680258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75B3C-AFD2-4369-A1BD-2F44A2E66E16}"/>
                </a:ext>
              </a:extLst>
            </p:cNvPr>
            <p:cNvSpPr/>
            <p:nvPr/>
          </p:nvSpPr>
          <p:spPr>
            <a:xfrm>
              <a:off x="145472" y="166255"/>
              <a:ext cx="11998037" cy="658090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D87782-0647-41A9-9284-699E2E6E2D84}"/>
                </a:ext>
              </a:extLst>
            </p:cNvPr>
            <p:cNvSpPr txBox="1"/>
            <p:nvPr/>
          </p:nvSpPr>
          <p:spPr>
            <a:xfrm>
              <a:off x="1554176" y="246915"/>
              <a:ext cx="10492352" cy="5854837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r>
                <a:rPr lang="en-US" sz="18000" b="1" dirty="0">
                  <a:solidFill>
                    <a:srgbClr val="FFFF00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18000" b="1" dirty="0">
                  <a:solidFill>
                    <a:srgbClr val="FFFF00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80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883CA4-8E65-42ED-909C-376CA4F4C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7" y="1686640"/>
            <a:ext cx="6599582" cy="508823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997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277091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E1B56-BCAB-41FE-AFE1-B68034D38148}"/>
              </a:ext>
            </a:extLst>
          </p:cNvPr>
          <p:cNvSpPr txBox="1"/>
          <p:nvPr/>
        </p:nvSpPr>
        <p:spPr>
          <a:xfrm>
            <a:off x="4878916" y="1509500"/>
            <a:ext cx="5187826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tabLst>
                <a:tab pos="3086100" algn="l"/>
              </a:tabLst>
            </a:pPr>
            <a:r>
              <a:rPr lang="en-US" sz="9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A6840-430A-4460-8C07-C34B0AE64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36" y="3373580"/>
            <a:ext cx="3483449" cy="21093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1AD6D5-BF6D-430E-A559-403DAFF3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551" y="2380617"/>
            <a:ext cx="3151432" cy="3772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94709E-5555-4DD3-8AAB-B77AA823F489}"/>
              </a:ext>
            </a:extLst>
          </p:cNvPr>
          <p:cNvSpPr txBox="1"/>
          <p:nvPr/>
        </p:nvSpPr>
        <p:spPr>
          <a:xfrm>
            <a:off x="746388" y="779024"/>
            <a:ext cx="10796204" cy="59127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3802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3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13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13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3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3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বাঙ্গলা</a:t>
            </a:r>
            <a:r>
              <a:rPr lang="en-US" sz="13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13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13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38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166255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F2909-9E94-4545-B7CC-B2DD54ACE021}"/>
              </a:ext>
            </a:extLst>
          </p:cNvPr>
          <p:cNvSpPr/>
          <p:nvPr/>
        </p:nvSpPr>
        <p:spPr>
          <a:xfrm>
            <a:off x="798572" y="210646"/>
            <a:ext cx="9869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I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freedom fighters">
            <a:extLst>
              <a:ext uri="{FF2B5EF4-FFF2-40B4-BE49-F238E27FC236}">
                <a16:creationId xmlns:a16="http://schemas.microsoft.com/office/drawing/2014/main" id="{E615BD7F-50E7-43C9-B549-FD268FB9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71" y="1133976"/>
            <a:ext cx="3085909" cy="2456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reedom fighters">
            <a:extLst>
              <a:ext uri="{FF2B5EF4-FFF2-40B4-BE49-F238E27FC236}">
                <a16:creationId xmlns:a16="http://schemas.microsoft.com/office/drawing/2014/main" id="{1A6D4551-58F4-4971-A745-20427089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77" y="1178367"/>
            <a:ext cx="3426587" cy="2456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6F4745-711F-4D67-A371-F379B57F0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2" y="1102015"/>
            <a:ext cx="2969500" cy="2658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70E02F-FFB6-47B9-A162-23C1EB192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6" y="4070639"/>
            <a:ext cx="3085909" cy="2234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EF61B-024C-4CB7-A688-E2B4CE3B8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71" y="4057643"/>
            <a:ext cx="3189939" cy="2355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E4569D-0B61-42C3-88D4-EDA96B47F2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77" y="4057642"/>
            <a:ext cx="3426588" cy="2355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44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277091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619E8-C326-4FBD-831B-09AA454D746C}"/>
              </a:ext>
            </a:extLst>
          </p:cNvPr>
          <p:cNvSpPr txBox="1"/>
          <p:nvPr/>
        </p:nvSpPr>
        <p:spPr>
          <a:xfrm>
            <a:off x="3604081" y="533333"/>
            <a:ext cx="4766861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8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86D7C-CC34-40A9-B204-17846A79C1F9}"/>
              </a:ext>
            </a:extLst>
          </p:cNvPr>
          <p:cNvSpPr txBox="1"/>
          <p:nvPr/>
        </p:nvSpPr>
        <p:spPr>
          <a:xfrm>
            <a:off x="8370942" y="4299603"/>
            <a:ext cx="3318495" cy="707886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কামাল চৌধুরী  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E5B75833-F8E0-4AB4-AC95-BBCBB5F9F5D7}"/>
              </a:ext>
            </a:extLst>
          </p:cNvPr>
          <p:cNvSpPr/>
          <p:nvPr/>
        </p:nvSpPr>
        <p:spPr>
          <a:xfrm>
            <a:off x="7570282" y="3030811"/>
            <a:ext cx="4379265" cy="907213"/>
          </a:xfrm>
          <a:prstGeom prst="roundRect">
            <a:avLst>
              <a:gd name="adj" fmla="val 272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8862"/>
              </a:avLst>
            </a:prstTxWarp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  জননী বাংলা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(১ম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45B4383E-F526-4D6E-8287-47BB25C4E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r="10193"/>
          <a:stretch/>
        </p:blipFill>
        <p:spPr bwMode="auto">
          <a:xfrm>
            <a:off x="609609" y="2231757"/>
            <a:ext cx="3034146" cy="38330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80F93B-B79E-4642-B8E1-31A11FAD3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r="21305" b="6465"/>
          <a:stretch/>
        </p:blipFill>
        <p:spPr>
          <a:xfrm>
            <a:off x="4043342" y="2113014"/>
            <a:ext cx="3318495" cy="4102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9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1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277091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AC66E-C855-4A02-946D-4F0DC62308F0}"/>
              </a:ext>
            </a:extLst>
          </p:cNvPr>
          <p:cNvSpPr txBox="1"/>
          <p:nvPr/>
        </p:nvSpPr>
        <p:spPr>
          <a:xfrm>
            <a:off x="1541141" y="2332879"/>
            <a:ext cx="9158207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পাঠ থেকে শিক্ষার্থীরা------------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agara Solid" panose="04020502070702020202" pitchFamily="82" charset="0"/>
                <a:ea typeface="+mn-ea"/>
                <a:cs typeface="SutonnyMJ" pitchFamily="2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কবির পরিচিতি বলতে পারবে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কবিতায় নতুন শব্দের অর্থ বলতে পারবে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E3810-8FA7-4AC4-835C-CB1BF3B9CC23}"/>
              </a:ext>
            </a:extLst>
          </p:cNvPr>
          <p:cNvSpPr txBox="1"/>
          <p:nvPr/>
        </p:nvSpPr>
        <p:spPr>
          <a:xfrm>
            <a:off x="2665708" y="406981"/>
            <a:ext cx="5052447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6299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সাহসী জননী বাংলা">
            <a:hlinkClick r:id="" action="ppaction://media"/>
            <a:extLst>
              <a:ext uri="{FF2B5EF4-FFF2-40B4-BE49-F238E27FC236}">
                <a16:creationId xmlns:a16="http://schemas.microsoft.com/office/drawing/2014/main" id="{4C5B2A42-AC40-4100-AA36-603D9B4F74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3478" y="1912684"/>
            <a:ext cx="5300663" cy="3260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3BD4AE-379B-4FF1-89B4-73F1B160626A}"/>
              </a:ext>
            </a:extLst>
          </p:cNvPr>
          <p:cNvSpPr txBox="1"/>
          <p:nvPr/>
        </p:nvSpPr>
        <p:spPr>
          <a:xfrm>
            <a:off x="934577" y="449578"/>
            <a:ext cx="8397793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আবৃত্তি শুনি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A8A85-C652-4653-8BEC-223C9A1F13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2" t="21365" r="7271" b="6556"/>
          <a:stretch/>
        </p:blipFill>
        <p:spPr>
          <a:xfrm>
            <a:off x="653811" y="1682590"/>
            <a:ext cx="3031958" cy="4725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203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277091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A5A1F-08FE-4DD4-ABDB-D7110FE31BB6}"/>
              </a:ext>
            </a:extLst>
          </p:cNvPr>
          <p:cNvSpPr txBox="1"/>
          <p:nvPr/>
        </p:nvSpPr>
        <p:spPr>
          <a:xfrm>
            <a:off x="4122549" y="465912"/>
            <a:ext cx="3726976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316FD-510D-48FD-ABFE-E53CF87F2CC8}"/>
              </a:ext>
            </a:extLst>
          </p:cNvPr>
          <p:cNvSpPr txBox="1"/>
          <p:nvPr/>
        </p:nvSpPr>
        <p:spPr>
          <a:xfrm>
            <a:off x="4594858" y="5325628"/>
            <a:ext cx="317120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কামাল চৌধুরী  </a:t>
            </a:r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10C17290-062B-494D-BDC4-4D71468D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7" y="1846676"/>
            <a:ext cx="2649404" cy="3159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D5216-0F2B-4546-9634-1F4756F3C306}"/>
              </a:ext>
            </a:extLst>
          </p:cNvPr>
          <p:cNvSpPr txBox="1"/>
          <p:nvPr/>
        </p:nvSpPr>
        <p:spPr>
          <a:xfrm>
            <a:off x="8704238" y="822014"/>
            <a:ext cx="2974089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২৮ জানুয়ারী ১৯৫৭ খ্রিঃ,কুমিল্লা জেলার চৌদ্দগ্রাম 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উপজেলার বিজয়করা গ্রামে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EB1EA-4E36-4E40-94BC-B8E2B9C928AE}"/>
              </a:ext>
            </a:extLst>
          </p:cNvPr>
          <p:cNvSpPr txBox="1"/>
          <p:nvPr/>
        </p:nvSpPr>
        <p:spPr>
          <a:xfrm>
            <a:off x="8721564" y="2365797"/>
            <a:ext cx="288004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মাতাঃ আহমদ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হোসেন চৌধুরী ও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বেগম তাহেরা হোসেন।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EBDDE-A51A-4382-BB47-95A0EDEF303C}"/>
              </a:ext>
            </a:extLst>
          </p:cNvPr>
          <p:cNvSpPr txBox="1"/>
          <p:nvPr/>
        </p:nvSpPr>
        <p:spPr>
          <a:xfrm>
            <a:off x="8779435" y="4036456"/>
            <a:ext cx="289889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াত্ত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মাতৃসূত্রীয়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এইচডি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2026FC-06FC-491D-8AAC-F422B86C3612}"/>
              </a:ext>
            </a:extLst>
          </p:cNvPr>
          <p:cNvSpPr txBox="1"/>
          <p:nvPr/>
        </p:nvSpPr>
        <p:spPr>
          <a:xfrm>
            <a:off x="651736" y="2921167"/>
            <a:ext cx="2873312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কাব্যগ্রস্থঃ মিছিলের সমান বয়সী,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ধূলি ও সাগর দৃশ্য, </a:t>
            </a:r>
          </a:p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এসেছি নিজের ভোরে।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FB59FB-6D23-41CA-918F-431B83E408F8}"/>
              </a:ext>
            </a:extLst>
          </p:cNvPr>
          <p:cNvSpPr txBox="1"/>
          <p:nvPr/>
        </p:nvSpPr>
        <p:spPr>
          <a:xfrm>
            <a:off x="651736" y="4318827"/>
            <a:ext cx="286464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পুরষ্কারঃ বাংলা একাডেমীসহ অনেক পুরষ্কার ও সম্মাননা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7B2A5-6B87-4521-879F-FB3F3D33EF79}"/>
              </a:ext>
            </a:extLst>
          </p:cNvPr>
          <p:cNvSpPr txBox="1"/>
          <p:nvPr/>
        </p:nvSpPr>
        <p:spPr>
          <a:xfrm>
            <a:off x="890521" y="5528377"/>
            <a:ext cx="2595075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কবিতাঃ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আপন মনের পাঠশালাতে।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929885-B280-4375-980F-93D2128500D0}"/>
              </a:ext>
            </a:extLst>
          </p:cNvPr>
          <p:cNvSpPr/>
          <p:nvPr/>
        </p:nvSpPr>
        <p:spPr>
          <a:xfrm>
            <a:off x="590835" y="1452956"/>
            <a:ext cx="2934213" cy="939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চাকুরীতে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59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58A9D-5381-4B3A-8073-65D286629872}"/>
              </a:ext>
            </a:extLst>
          </p:cNvPr>
          <p:cNvSpPr/>
          <p:nvPr/>
        </p:nvSpPr>
        <p:spPr>
          <a:xfrm>
            <a:off x="242453" y="277091"/>
            <a:ext cx="11804075" cy="64146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5036C-4ABF-4594-8945-56DEB0E05106}"/>
              </a:ext>
            </a:extLst>
          </p:cNvPr>
          <p:cNvSpPr/>
          <p:nvPr/>
        </p:nvSpPr>
        <p:spPr>
          <a:xfrm>
            <a:off x="48491" y="55418"/>
            <a:ext cx="12143509" cy="680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75B3C-AFD2-4369-A1BD-2F44A2E66E16}"/>
              </a:ext>
            </a:extLst>
          </p:cNvPr>
          <p:cNvSpPr/>
          <p:nvPr/>
        </p:nvSpPr>
        <p:spPr>
          <a:xfrm>
            <a:off x="145472" y="166255"/>
            <a:ext cx="11998037" cy="658090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327827B-639F-4CB3-8606-98633840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05" y="2092271"/>
            <a:ext cx="3201370" cy="41747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11BA7-2360-4559-8F40-DAA1A7CC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42" y="277091"/>
            <a:ext cx="1059375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459</Words>
  <Application>Microsoft Office PowerPoint</Application>
  <PresentationFormat>Widescreen</PresentationFormat>
  <Paragraphs>68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Niagara Solid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7</cp:revision>
  <dcterms:created xsi:type="dcterms:W3CDTF">2020-07-23T04:21:55Z</dcterms:created>
  <dcterms:modified xsi:type="dcterms:W3CDTF">2020-07-23T05:37:15Z</dcterms:modified>
</cp:coreProperties>
</file>