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8"/>
  </p:notesMasterIdLst>
  <p:sldIdLst>
    <p:sldId id="450" r:id="rId2"/>
    <p:sldId id="454" r:id="rId3"/>
    <p:sldId id="256" r:id="rId4"/>
    <p:sldId id="452" r:id="rId5"/>
    <p:sldId id="453" r:id="rId6"/>
    <p:sldId id="455" r:id="rId7"/>
    <p:sldId id="429" r:id="rId8"/>
    <p:sldId id="465" r:id="rId9"/>
    <p:sldId id="487" r:id="rId10"/>
    <p:sldId id="458" r:id="rId11"/>
    <p:sldId id="459" r:id="rId12"/>
    <p:sldId id="466" r:id="rId13"/>
    <p:sldId id="467" r:id="rId14"/>
    <p:sldId id="468" r:id="rId15"/>
    <p:sldId id="469" r:id="rId16"/>
    <p:sldId id="485" r:id="rId17"/>
    <p:sldId id="470" r:id="rId18"/>
    <p:sldId id="472" r:id="rId19"/>
    <p:sldId id="475" r:id="rId20"/>
    <p:sldId id="484" r:id="rId21"/>
    <p:sldId id="476" r:id="rId22"/>
    <p:sldId id="479" r:id="rId23"/>
    <p:sldId id="480" r:id="rId24"/>
    <p:sldId id="482" r:id="rId25"/>
    <p:sldId id="486" r:id="rId26"/>
    <p:sldId id="4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D4201"/>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85078" autoAdjust="0"/>
  </p:normalViewPr>
  <p:slideViewPr>
    <p:cSldViewPr snapToGrid="0">
      <p:cViewPr varScale="1">
        <p:scale>
          <a:sx n="63" d="100"/>
          <a:sy n="63" d="100"/>
        </p:scale>
        <p:origin x="8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56B1A-CCC9-4C0E-97AF-56F67D95C835}" type="datetimeFigureOut">
              <a:rPr lang="en-SG" smtClean="0"/>
              <a:pPr/>
              <a:t>23/7/2020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E5F4E-7965-4214-9805-230C65D001E4}" type="slidenum">
              <a:rPr lang="en-SG" smtClean="0"/>
              <a:pPr/>
              <a:t>‹#›</a:t>
            </a:fld>
            <a:endParaRPr lang="en-SG"/>
          </a:p>
        </p:txBody>
      </p:sp>
    </p:spTree>
    <p:extLst>
      <p:ext uri="{BB962C8B-B14F-4D97-AF65-F5344CB8AC3E}">
        <p14:creationId xmlns:p14="http://schemas.microsoft.com/office/powerpoint/2010/main" val="266818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5F4E-7965-4214-9805-230C65D001E4}" type="slidenum">
              <a:rPr lang="en-SG" smtClean="0"/>
              <a:pPr/>
              <a:t>13</a:t>
            </a:fld>
            <a:endParaRPr lang="en-SG"/>
          </a:p>
        </p:txBody>
      </p:sp>
    </p:spTree>
    <p:extLst>
      <p:ext uri="{BB962C8B-B14F-4D97-AF65-F5344CB8AC3E}">
        <p14:creationId xmlns:p14="http://schemas.microsoft.com/office/powerpoint/2010/main" val="179688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5F4E-7965-4214-9805-230C65D001E4}" type="slidenum">
              <a:rPr lang="en-SG" smtClean="0"/>
              <a:pPr/>
              <a:t>14</a:t>
            </a:fld>
            <a:endParaRPr lang="en-SG"/>
          </a:p>
        </p:txBody>
      </p:sp>
    </p:spTree>
    <p:extLst>
      <p:ext uri="{BB962C8B-B14F-4D97-AF65-F5344CB8AC3E}">
        <p14:creationId xmlns:p14="http://schemas.microsoft.com/office/powerpoint/2010/main" val="187654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5F4E-7965-4214-9805-230C65D001E4}" type="slidenum">
              <a:rPr lang="en-SG" smtClean="0"/>
              <a:pPr/>
              <a:t>17</a:t>
            </a:fld>
            <a:endParaRPr lang="en-SG"/>
          </a:p>
        </p:txBody>
      </p:sp>
    </p:spTree>
    <p:extLst>
      <p:ext uri="{BB962C8B-B14F-4D97-AF65-F5344CB8AC3E}">
        <p14:creationId xmlns:p14="http://schemas.microsoft.com/office/powerpoint/2010/main" val="80327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5F4E-7965-4214-9805-230C65D001E4}" type="slidenum">
              <a:rPr lang="en-SG" smtClean="0"/>
              <a:pPr/>
              <a:t>21</a:t>
            </a:fld>
            <a:endParaRPr lang="en-SG"/>
          </a:p>
        </p:txBody>
      </p:sp>
    </p:spTree>
    <p:extLst>
      <p:ext uri="{BB962C8B-B14F-4D97-AF65-F5344CB8AC3E}">
        <p14:creationId xmlns:p14="http://schemas.microsoft.com/office/powerpoint/2010/main" val="138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5F4E-7965-4214-9805-230C65D001E4}" type="slidenum">
              <a:rPr lang="en-SG" smtClean="0"/>
              <a:pPr/>
              <a:t>24</a:t>
            </a:fld>
            <a:endParaRPr lang="en-SG"/>
          </a:p>
        </p:txBody>
      </p:sp>
    </p:spTree>
    <p:extLst>
      <p:ext uri="{BB962C8B-B14F-4D97-AF65-F5344CB8AC3E}">
        <p14:creationId xmlns:p14="http://schemas.microsoft.com/office/powerpoint/2010/main" val="267289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C5EE92-9738-453F-BBB8-09E9A5018142}" type="datetimeFigureOut">
              <a:rPr lang="en-SG" smtClean="0"/>
              <a:pPr/>
              <a:t>23/7/2020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288427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5EE92-9738-453F-BBB8-09E9A5018142}" type="datetimeFigureOut">
              <a:rPr lang="en-SG" smtClean="0"/>
              <a:pPr/>
              <a:t>23/7/2020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320257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5EE92-9738-453F-BBB8-09E9A5018142}" type="datetimeFigureOut">
              <a:rPr lang="en-SG" smtClean="0"/>
              <a:pPr/>
              <a:t>23/7/2020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248063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5EE92-9738-453F-BBB8-09E9A5018142}" type="datetimeFigureOut">
              <a:rPr lang="en-SG" smtClean="0"/>
              <a:pPr/>
              <a:t>23/7/2020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3428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5EE92-9738-453F-BBB8-09E9A5018142}" type="datetimeFigureOut">
              <a:rPr lang="en-SG" smtClean="0"/>
              <a:pPr/>
              <a:t>23/7/2020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330435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C5EE92-9738-453F-BBB8-09E9A5018142}" type="datetimeFigureOut">
              <a:rPr lang="en-SG" smtClean="0"/>
              <a:pPr/>
              <a:t>23/7/2020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196984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C5EE92-9738-453F-BBB8-09E9A5018142}" type="datetimeFigureOut">
              <a:rPr lang="en-SG" smtClean="0"/>
              <a:pPr/>
              <a:t>23/7/2020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423233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C5EE92-9738-453F-BBB8-09E9A5018142}" type="datetimeFigureOut">
              <a:rPr lang="en-SG" smtClean="0"/>
              <a:pPr/>
              <a:t>23/7/2020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366649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5EE92-9738-453F-BBB8-09E9A5018142}" type="datetimeFigureOut">
              <a:rPr lang="en-SG" smtClean="0"/>
              <a:pPr/>
              <a:t>23/7/2020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132759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5EE92-9738-453F-BBB8-09E9A5018142}" type="datetimeFigureOut">
              <a:rPr lang="en-SG" smtClean="0"/>
              <a:pPr/>
              <a:t>23/7/2020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218908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5EE92-9738-453F-BBB8-09E9A5018142}" type="datetimeFigureOut">
              <a:rPr lang="en-SG" smtClean="0"/>
              <a:pPr/>
              <a:t>23/7/2020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999FC-BBB2-4C3B-B9D8-FA7981814714}" type="slidenum">
              <a:rPr lang="en-SG" smtClean="0"/>
              <a:pPr/>
              <a:t>‹#›</a:t>
            </a:fld>
            <a:endParaRPr lang="en-SG"/>
          </a:p>
        </p:txBody>
      </p:sp>
    </p:spTree>
    <p:extLst>
      <p:ext uri="{BB962C8B-B14F-4D97-AF65-F5344CB8AC3E}">
        <p14:creationId xmlns:p14="http://schemas.microsoft.com/office/powerpoint/2010/main" val="342286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5EE92-9738-453F-BBB8-09E9A5018142}" type="datetimeFigureOut">
              <a:rPr lang="en-SG" smtClean="0"/>
              <a:pPr/>
              <a:t>23/7/2020</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999FC-BBB2-4C3B-B9D8-FA7981814714}" type="slidenum">
              <a:rPr lang="en-SG" smtClean="0"/>
              <a:pPr/>
              <a:t>‹#›</a:t>
            </a:fld>
            <a:endParaRPr lang="en-SG"/>
          </a:p>
        </p:txBody>
      </p:sp>
    </p:spTree>
    <p:extLst>
      <p:ext uri="{BB962C8B-B14F-4D97-AF65-F5344CB8AC3E}">
        <p14:creationId xmlns:p14="http://schemas.microsoft.com/office/powerpoint/2010/main" val="38604853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072"/>
            <a:ext cx="12192000" cy="546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621131" y="183192"/>
            <a:ext cx="4335514" cy="923330"/>
          </a:xfrm>
          <a:prstGeom prst="rect">
            <a:avLst/>
          </a:prstGeom>
          <a:solidFill>
            <a:srgbClr val="002060"/>
          </a:solidFill>
        </p:spPr>
        <p:txBody>
          <a:bodyPr wrap="squar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2157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p:cNvSpPr/>
          <p:nvPr/>
        </p:nvSpPr>
        <p:spPr>
          <a:xfrm>
            <a:off x="7957978" y="2518898"/>
            <a:ext cx="4005938" cy="1981144"/>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rgbClr val="7030A0"/>
                </a:solidFill>
                <a:latin typeface="Times New Roman" panose="02020603050405020304" pitchFamily="18" charset="0"/>
                <a:cs typeface="NikoshBAN" panose="02000000000000000000" pitchFamily="2" charset="0"/>
              </a:rPr>
              <a:t>A person who is trained to travel in spacecraft</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6" name="Left Arrow 5"/>
          <p:cNvSpPr/>
          <p:nvPr/>
        </p:nvSpPr>
        <p:spPr>
          <a:xfrm>
            <a:off x="7957978" y="329917"/>
            <a:ext cx="3915201" cy="1667749"/>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rgbClr val="7030A0"/>
                </a:solidFill>
                <a:latin typeface="Times New Roman" panose="02020603050405020304" pitchFamily="18" charset="0"/>
                <a:cs typeface="NikoshBAN" panose="02000000000000000000" pitchFamily="2" charset="0"/>
              </a:rPr>
              <a:t>Misfortune</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713336" y="4602018"/>
            <a:ext cx="2254396" cy="117343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latin typeface="Times New Roman" panose="02020603050405020304" pitchFamily="18" charset="0"/>
                <a:cs typeface="Times New Roman" panose="02020603050405020304" pitchFamily="18" charset="0"/>
              </a:rPr>
              <a:t>Weightless</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Left Arrow 9"/>
          <p:cNvSpPr/>
          <p:nvPr/>
        </p:nvSpPr>
        <p:spPr>
          <a:xfrm>
            <a:off x="8003346" y="4808321"/>
            <a:ext cx="3915201" cy="1667749"/>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rgbClr val="7030A0"/>
                </a:solidFill>
                <a:latin typeface="Times New Roman" panose="02020603050405020304" pitchFamily="18" charset="0"/>
                <a:cs typeface="NikoshBAN" panose="02000000000000000000" pitchFamily="2" charset="0"/>
              </a:rPr>
              <a:t>Feeling light in the space</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114" y="2397804"/>
            <a:ext cx="3780713" cy="2089020"/>
          </a:xfrm>
          <a:prstGeom prst="ellipse">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494" y="289920"/>
            <a:ext cx="3767740" cy="1977451"/>
          </a:xfrm>
          <a:prstGeom prst="ellipse">
            <a:avLst/>
          </a:prstGeom>
          <a:ln>
            <a:noFill/>
          </a:ln>
          <a:effectLst>
            <a:softEdge rad="11250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493" y="4602017"/>
            <a:ext cx="3767741" cy="2080359"/>
          </a:xfrm>
          <a:prstGeom prst="ellipse">
            <a:avLst/>
          </a:prstGeom>
          <a:ln>
            <a:noFill/>
          </a:ln>
          <a:effectLst>
            <a:softEdge rad="112500"/>
          </a:effectLst>
        </p:spPr>
      </p:pic>
      <p:sp>
        <p:nvSpPr>
          <p:cNvPr id="14" name="Right Arrow 13"/>
          <p:cNvSpPr/>
          <p:nvPr/>
        </p:nvSpPr>
        <p:spPr>
          <a:xfrm>
            <a:off x="921287" y="2590369"/>
            <a:ext cx="2254396" cy="117343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latin typeface="Times New Roman" panose="02020603050405020304" pitchFamily="18" charset="0"/>
                <a:cs typeface="Times New Roman" panose="02020603050405020304" pitchFamily="18" charset="0"/>
              </a:rPr>
              <a:t>Astronaut</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890339" y="305160"/>
            <a:ext cx="2254396" cy="117343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latin typeface="Times New Roman" panose="02020603050405020304" pitchFamily="18" charset="0"/>
                <a:cs typeface="Times New Roman" panose="02020603050405020304" pitchFamily="18" charset="0"/>
              </a:rPr>
              <a:t>Disaster</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49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943508" y="5037398"/>
            <a:ext cx="2254396" cy="11734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Satellite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908462" y="420709"/>
            <a:ext cx="2254396" cy="11734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Shuttle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Left Arrow 5"/>
          <p:cNvSpPr/>
          <p:nvPr/>
        </p:nvSpPr>
        <p:spPr>
          <a:xfrm>
            <a:off x="8049999" y="5140065"/>
            <a:ext cx="3863384" cy="154192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anose="02020603050405020304" pitchFamily="18" charset="0"/>
                <a:cs typeface="NikoshBAN" panose="02000000000000000000" pitchFamily="2" charset="0"/>
              </a:rPr>
              <a:t>Source of trouble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Left Arrow 6"/>
          <p:cNvSpPr/>
          <p:nvPr/>
        </p:nvSpPr>
        <p:spPr>
          <a:xfrm>
            <a:off x="8128439" y="173553"/>
            <a:ext cx="3706504" cy="166774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anose="02020603050405020304" pitchFamily="18" charset="0"/>
                <a:cs typeface="NikoshBAN" panose="02000000000000000000" pitchFamily="2" charset="0"/>
              </a:rPr>
              <a:t>Budge horn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908462" y="2729053"/>
            <a:ext cx="2254396" cy="11734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Accident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Left Arrow 11"/>
          <p:cNvSpPr/>
          <p:nvPr/>
        </p:nvSpPr>
        <p:spPr>
          <a:xfrm>
            <a:off x="8049999" y="2426463"/>
            <a:ext cx="3706504" cy="166774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anose="02020603050405020304" pitchFamily="18" charset="0"/>
                <a:cs typeface="NikoshBAN" panose="02000000000000000000" pitchFamily="2" charset="0"/>
              </a:rPr>
              <a:t>Misadventure</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342" y="4566241"/>
            <a:ext cx="3831753" cy="2115752"/>
          </a:xfrm>
          <a:prstGeom prst="rect">
            <a:avLst/>
          </a:prstGeom>
          <a:ln w="38100">
            <a:solidFill>
              <a:srgbClr val="00B050"/>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42" y="2426463"/>
            <a:ext cx="3831753" cy="1995374"/>
          </a:xfrm>
          <a:prstGeom prst="rect">
            <a:avLst/>
          </a:prstGeom>
          <a:ln w="38100">
            <a:solidFill>
              <a:srgbClr val="00B050"/>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342" y="277072"/>
            <a:ext cx="3831753" cy="2004987"/>
          </a:xfrm>
          <a:prstGeom prst="rect">
            <a:avLst/>
          </a:prstGeom>
          <a:ln w="38100">
            <a:solidFill>
              <a:srgbClr val="00B050"/>
            </a:solidFill>
          </a:ln>
        </p:spPr>
      </p:pic>
    </p:spTree>
    <p:extLst>
      <p:ext uri="{BB962C8B-B14F-4D97-AF65-F5344CB8AC3E}">
        <p14:creationId xmlns:p14="http://schemas.microsoft.com/office/powerpoint/2010/main" val="94750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963399" cy="6720840"/>
            <a:chOff x="0" y="0"/>
            <a:chExt cx="11963399" cy="672084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63399" cy="6720840"/>
            </a:xfrm>
            <a:prstGeom prst="rect">
              <a:avLst/>
            </a:prstGeom>
            <a:ln w="38100">
              <a:solidFill>
                <a:srgbClr val="00B050"/>
              </a:solidFill>
            </a:ln>
          </p:spPr>
        </p:pic>
        <p:sp>
          <p:nvSpPr>
            <p:cNvPr id="3" name="TextBox 2"/>
            <p:cNvSpPr txBox="1"/>
            <p:nvPr/>
          </p:nvSpPr>
          <p:spPr>
            <a:xfrm>
              <a:off x="670560" y="2221617"/>
              <a:ext cx="10607040" cy="2800767"/>
            </a:xfrm>
            <a:prstGeom prst="rect">
              <a:avLst/>
            </a:prstGeom>
            <a:noFill/>
          </p:spPr>
          <p:txBody>
            <a:bodyPr wrap="square" rtlCol="0">
              <a:spAutoFit/>
            </a:bodyPr>
            <a:lstStyle/>
            <a:p>
              <a:pPr algn="ctr"/>
              <a:r>
                <a:rPr lang="en-US" sz="8800" dirty="0" smtClean="0">
                  <a:ln>
                    <a:solidFill>
                      <a:schemeClr val="tx1"/>
                    </a:solidFill>
                    <a:prstDash val="sysDash"/>
                  </a:ln>
                  <a:solidFill>
                    <a:srgbClr val="FFFF00"/>
                  </a:solidFill>
                  <a:latin typeface="Snap ITC" panose="04040A07060A02020202" pitchFamily="82" charset="0"/>
                </a:rPr>
                <a:t>Tagore Ball </a:t>
              </a:r>
              <a:r>
                <a:rPr lang="en-US" sz="8800" dirty="0" err="1" smtClean="0">
                  <a:ln>
                    <a:solidFill>
                      <a:schemeClr val="tx1"/>
                    </a:solidFill>
                    <a:prstDash val="sysDash"/>
                  </a:ln>
                  <a:solidFill>
                    <a:srgbClr val="FFFF00"/>
                  </a:solidFill>
                  <a:latin typeface="Snap ITC" panose="04040A07060A02020202" pitchFamily="82" charset="0"/>
                </a:rPr>
                <a:t>Niketan</a:t>
              </a:r>
              <a:endParaRPr lang="en-US" sz="8800" dirty="0">
                <a:ln>
                  <a:solidFill>
                    <a:schemeClr val="tx1"/>
                  </a:solidFill>
                  <a:prstDash val="sysDash"/>
                </a:ln>
                <a:solidFill>
                  <a:srgbClr val="FFFF00"/>
                </a:solidFill>
                <a:latin typeface="Snap ITC" panose="04040A07060A02020202" pitchFamily="82" charset="0"/>
              </a:endParaRPr>
            </a:p>
          </p:txBody>
        </p:sp>
      </p:grpSp>
    </p:spTree>
    <p:extLst>
      <p:ext uri="{BB962C8B-B14F-4D97-AF65-F5344CB8AC3E}">
        <p14:creationId xmlns:p14="http://schemas.microsoft.com/office/powerpoint/2010/main" val="899783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963400" cy="6751320"/>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121920" y="2712720"/>
            <a:ext cx="11506200" cy="2308324"/>
          </a:xfrm>
          <a:prstGeom prst="rect">
            <a:avLst/>
          </a:prstGeom>
          <a:noFill/>
        </p:spPr>
        <p:txBody>
          <a:bodyPr wrap="square" rtlCol="0">
            <a:spAutoFit/>
          </a:bodyPr>
          <a:lstStyle/>
          <a:p>
            <a:pPr algn="ctr"/>
            <a:r>
              <a:rPr lang="en-US" sz="7200" dirty="0" err="1" smtClean="0">
                <a:solidFill>
                  <a:srgbClr val="FF0066"/>
                </a:solidFill>
                <a:latin typeface="Jokerman" panose="04090605060D06020702" pitchFamily="82" charset="0"/>
              </a:rPr>
              <a:t>Panjab</a:t>
            </a:r>
            <a:r>
              <a:rPr lang="en-US" sz="7200" dirty="0" smtClean="0">
                <a:solidFill>
                  <a:srgbClr val="FF0066"/>
                </a:solidFill>
                <a:latin typeface="Jokerman" panose="04090605060D06020702" pitchFamily="82" charset="0"/>
              </a:rPr>
              <a:t> Engineering College</a:t>
            </a:r>
            <a:endParaRPr lang="en-US" sz="7200" dirty="0">
              <a:solidFill>
                <a:srgbClr val="FF0066"/>
              </a:solidFill>
              <a:latin typeface="Jokerman" panose="04090605060D06020702" pitchFamily="82" charset="0"/>
            </a:endParaRPr>
          </a:p>
        </p:txBody>
      </p:sp>
    </p:spTree>
    <p:extLst>
      <p:ext uri="{BB962C8B-B14F-4D97-AF65-F5344CB8AC3E}">
        <p14:creationId xmlns:p14="http://schemas.microsoft.com/office/powerpoint/2010/main" val="12243851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331647"/>
            <a:ext cx="11658600" cy="6236793"/>
            <a:chOff x="350520" y="1363040"/>
            <a:chExt cx="11841480" cy="649587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363040"/>
              <a:ext cx="11841480" cy="6495873"/>
            </a:xfrm>
            <a:prstGeom prst="ellipse">
              <a:avLst/>
            </a:prstGeom>
            <a:ln>
              <a:noFill/>
            </a:ln>
            <a:effectLst>
              <a:softEdge rad="112500"/>
            </a:effectLst>
          </p:spPr>
        </p:pic>
        <p:sp>
          <p:nvSpPr>
            <p:cNvPr id="5" name="Rectangle 4"/>
            <p:cNvSpPr/>
            <p:nvPr/>
          </p:nvSpPr>
          <p:spPr>
            <a:xfrm>
              <a:off x="1706880" y="2144375"/>
              <a:ext cx="9601199" cy="2308324"/>
            </a:xfrm>
            <a:prstGeom prst="rect">
              <a:avLst/>
            </a:prstGeom>
            <a:noFill/>
          </p:spPr>
          <p:txBody>
            <a:bodyPr wrap="square" lIns="91440" tIns="45720" rIns="91440" bIns="45720">
              <a:spAutoFit/>
            </a:bodyPr>
            <a:lstStyle/>
            <a:p>
              <a:pPr algn="ctr"/>
              <a:r>
                <a:rPr lang="en-US" sz="7200" b="1" dirty="0" smtClean="0">
                  <a:ln w="6600">
                    <a:solidFill>
                      <a:schemeClr val="accent2"/>
                    </a:solidFill>
                    <a:prstDash val="solid"/>
                  </a:ln>
                  <a:solidFill>
                    <a:srgbClr val="FFFFFF"/>
                  </a:solidFill>
                  <a:effectLst>
                    <a:outerShdw dist="38100" dir="2700000" algn="tl" rotWithShape="0">
                      <a:schemeClr val="accent2"/>
                    </a:outerShdw>
                  </a:effectLst>
                  <a:latin typeface="Lucida Handwriting" panose="03010101010101010101" pitchFamily="66" charset="0"/>
                </a:rPr>
                <a:t>University Of Texas</a:t>
              </a: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Lucida Handwriting" panose="03010101010101010101" pitchFamily="66" charset="0"/>
              </a:endParaRPr>
            </a:p>
          </p:txBody>
        </p:sp>
      </p:grpSp>
    </p:spTree>
    <p:extLst>
      <p:ext uri="{BB962C8B-B14F-4D97-AF65-F5344CB8AC3E}">
        <p14:creationId xmlns:p14="http://schemas.microsoft.com/office/powerpoint/2010/main" val="17213060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14000" fill="hold" nodeType="clickEffect" p14:presetBounceEnd="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
                                          <p:cBhvr additive="base">
                                            <p:cTn id="7" dur="2000" fill="hold"/>
                                            <p:tgtEl>
                                              <p:spTgt spid="3"/>
                                            </p:tgtEl>
                                            <p:attrNameLst>
                                              <p:attrName>ppt_x</p:attrName>
                                            </p:attrNameLst>
                                          </p:cBhvr>
                                          <p:tavLst>
                                            <p:tav tm="0">
                                              <p:val>
                                                <p:strVal val="0-#ppt_w/2"/>
                                              </p:val>
                                            </p:tav>
                                            <p:tav tm="100000">
                                              <p:val>
                                                <p:strVal val="#ppt_x"/>
                                              </p:val>
                                            </p:tav>
                                          </p:tavLst>
                                        </p:anim>
                                        <p:anim calcmode="lin" valueType="num" p14:bounceEnd="4000">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14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3840" y="198119"/>
            <a:ext cx="11704320" cy="6470433"/>
            <a:chOff x="121920" y="106680"/>
            <a:chExt cx="11948160" cy="662729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06680"/>
              <a:ext cx="11948160" cy="6627298"/>
            </a:xfrm>
            <a:prstGeom prst="ellipse">
              <a:avLst/>
            </a:prstGeom>
            <a:ln w="190500" cap="rnd">
              <a:solidFill>
                <a:srgbClr val="00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2864877" y="864215"/>
              <a:ext cx="6675610"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00FF00"/>
                  </a:solidFill>
                  <a:effectLst>
                    <a:outerShdw dist="38100" dir="2700000" algn="tl" rotWithShape="0">
                      <a:schemeClr val="accent2"/>
                    </a:outerShdw>
                  </a:effectLst>
                </a:rPr>
                <a:t>University Of </a:t>
              </a:r>
              <a:r>
                <a:rPr lang="en-US" sz="5400" b="1" dirty="0" err="1" smtClean="0">
                  <a:ln w="6600">
                    <a:solidFill>
                      <a:schemeClr val="accent2"/>
                    </a:solidFill>
                    <a:prstDash val="solid"/>
                  </a:ln>
                  <a:solidFill>
                    <a:srgbClr val="00FF00"/>
                  </a:solidFill>
                  <a:effectLst>
                    <a:outerShdw dist="38100" dir="2700000" algn="tl" rotWithShape="0">
                      <a:schemeClr val="accent2"/>
                    </a:outerShdw>
                  </a:effectLst>
                </a:rPr>
                <a:t>Colorade</a:t>
              </a:r>
              <a:endParaRPr lang="en-US" sz="5400" b="1" dirty="0">
                <a:ln w="6600">
                  <a:solidFill>
                    <a:schemeClr val="accent2"/>
                  </a:solidFill>
                  <a:prstDash val="solid"/>
                </a:ln>
                <a:solidFill>
                  <a:srgbClr val="00FF00"/>
                </a:solidFill>
                <a:effectLst>
                  <a:outerShdw dist="38100" dir="2700000" algn="tl" rotWithShape="0">
                    <a:schemeClr val="accent2"/>
                  </a:outerShdw>
                </a:effectLst>
              </a:endParaRPr>
            </a:p>
          </p:txBody>
        </p:sp>
      </p:grpSp>
    </p:spTree>
    <p:extLst>
      <p:ext uri="{BB962C8B-B14F-4D97-AF65-F5344CB8AC3E}">
        <p14:creationId xmlns:p14="http://schemas.microsoft.com/office/powerpoint/2010/main" val="116104539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948160" cy="5767030"/>
          </a:xfrm>
          <a:prstGeom prst="rect">
            <a:avLst/>
          </a:prstGeom>
          <a:ln>
            <a:noFill/>
          </a:ln>
          <a:effectLst>
            <a:softEdge rad="112500"/>
          </a:effectLst>
        </p:spPr>
      </p:pic>
      <p:sp>
        <p:nvSpPr>
          <p:cNvPr id="3" name="Rectangle 2"/>
          <p:cNvSpPr/>
          <p:nvPr/>
        </p:nvSpPr>
        <p:spPr>
          <a:xfrm>
            <a:off x="1" y="5864780"/>
            <a:ext cx="11948159" cy="923330"/>
          </a:xfrm>
          <a:prstGeom prst="rect">
            <a:avLst/>
          </a:prstGeom>
          <a:solidFill>
            <a:schemeClr val="accent4">
              <a:lumMod val="60000"/>
              <a:lumOff val="40000"/>
            </a:schemeClr>
          </a:solidFill>
        </p:spPr>
        <p:txBody>
          <a:bodyPr wrap="square" lIns="91440" tIns="45720" rIns="91440" bIns="45720">
            <a:spAutoFit/>
          </a:bodyPr>
          <a:lstStyle/>
          <a:p>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4800" b="1" dirty="0" smtClean="0">
                <a:ln w="12700" cmpd="sng">
                  <a:solidFill>
                    <a:schemeClr val="accent4"/>
                  </a:solidFill>
                  <a:prstDash val="solid"/>
                </a:ln>
                <a:solidFill>
                  <a:srgbClr val="0070C0"/>
                </a:solidFill>
                <a:latin typeface="Algerian" panose="04020705040A02060702" pitchFamily="82" charset="0"/>
              </a:rPr>
              <a:t>Chawla joined NASA in 1988</a:t>
            </a:r>
            <a:r>
              <a:rPr lang="en-US" sz="5400" b="1" dirty="0" smtClean="0">
                <a:ln w="12700" cmpd="sng">
                  <a:solidFill>
                    <a:schemeClr val="accent4"/>
                  </a:solidFill>
                  <a:prstDash val="solid"/>
                </a:ln>
                <a:solidFill>
                  <a:srgbClr val="0070C0"/>
                </a:solidFill>
              </a:rPr>
              <a:t>.</a:t>
            </a:r>
            <a:endParaRPr lang="en-US" sz="5400" b="1" cap="none" spc="0" dirty="0">
              <a:ln w="12700" cmpd="sng">
                <a:solidFill>
                  <a:schemeClr val="accent4"/>
                </a:solidFill>
                <a:prstDash val="solid"/>
              </a:ln>
              <a:solidFill>
                <a:srgbClr val="0070C0"/>
              </a:solidFill>
              <a:effectLst/>
            </a:endParaRPr>
          </a:p>
        </p:txBody>
      </p:sp>
    </p:spTree>
    <p:extLst>
      <p:ext uri="{BB962C8B-B14F-4D97-AF65-F5344CB8AC3E}">
        <p14:creationId xmlns:p14="http://schemas.microsoft.com/office/powerpoint/2010/main" val="33748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40" y="46941"/>
            <a:ext cx="5501640" cy="923330"/>
          </a:xfrm>
          <a:prstGeom prst="rect">
            <a:avLst/>
          </a:prstGeom>
          <a:solidFill>
            <a:srgbClr val="00B0F0"/>
          </a:solidFill>
        </p:spPr>
        <p:txBody>
          <a:bodyPr wrap="square" rtlCol="0">
            <a:spAutoFit/>
          </a:bodyPr>
          <a:lstStyle/>
          <a:p>
            <a:pPr algn="ctr"/>
            <a:r>
              <a:rPr lang="en-US" sz="5400" b="1" dirty="0" smtClean="0">
                <a:ln w="10160">
                  <a:solidFill>
                    <a:schemeClr val="accent5"/>
                  </a:solidFill>
                  <a:prstDash val="solid"/>
                </a:ln>
                <a:solidFill>
                  <a:schemeClr val="accent4">
                    <a:lumMod val="20000"/>
                    <a:lumOff val="80000"/>
                  </a:schemeClr>
                </a:solidFill>
                <a:effectLst>
                  <a:outerShdw blurRad="38100" dist="22860" dir="5400000" algn="tl" rotWithShape="0">
                    <a:srgbClr val="000000">
                      <a:alpha val="30000"/>
                    </a:srgbClr>
                  </a:outerShdw>
                </a:effectLst>
                <a:latin typeface="Algerian" panose="04020705040A02060702" pitchFamily="82" charset="0"/>
              </a:rPr>
              <a:t>Pair work </a:t>
            </a:r>
            <a:endParaRPr lang="en-US" sz="5400" b="1" dirty="0">
              <a:ln w="10160">
                <a:solidFill>
                  <a:schemeClr val="accent5"/>
                </a:solidFill>
                <a:prstDash val="solid"/>
              </a:ln>
              <a:solidFill>
                <a:schemeClr val="accent4">
                  <a:lumMod val="20000"/>
                  <a:lumOff val="80000"/>
                </a:schemeClr>
              </a:solidFill>
              <a:effectLst>
                <a:outerShdw blurRad="38100" dist="22860" dir="5400000" algn="tl" rotWithShape="0">
                  <a:srgbClr val="000000">
                    <a:alpha val="30000"/>
                  </a:srgbClr>
                </a:outerShdw>
              </a:effectLst>
              <a:latin typeface="Algerian" panose="04020705040A02060702" pitchFamily="82" charset="0"/>
            </a:endParaRPr>
          </a:p>
        </p:txBody>
      </p:sp>
      <p:grpSp>
        <p:nvGrpSpPr>
          <p:cNvPr id="5" name="Group 4"/>
          <p:cNvGrpSpPr/>
          <p:nvPr/>
        </p:nvGrpSpPr>
        <p:grpSpPr>
          <a:xfrm>
            <a:off x="44388" y="896462"/>
            <a:ext cx="12085320" cy="5645110"/>
            <a:chOff x="152401" y="953810"/>
            <a:chExt cx="12192000" cy="5827990"/>
          </a:xfrm>
        </p:grpSpPr>
        <p:sp>
          <p:nvSpPr>
            <p:cNvPr id="3" name="Rectangle 2"/>
            <p:cNvSpPr/>
            <p:nvPr/>
          </p:nvSpPr>
          <p:spPr>
            <a:xfrm>
              <a:off x="152401" y="953810"/>
              <a:ext cx="12192000" cy="582799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p:cNvSpPr txBox="1"/>
            <p:nvPr/>
          </p:nvSpPr>
          <p:spPr>
            <a:xfrm>
              <a:off x="304801" y="960417"/>
              <a:ext cx="11887200" cy="5814776"/>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1.Kalpana Chawla completed her earlier schooling at ………. </a:t>
              </a:r>
            </a:p>
            <a:p>
              <a:r>
                <a:rPr lang="en-US" sz="2400" dirty="0" smtClean="0">
                  <a:solidFill>
                    <a:srgbClr val="002060"/>
                  </a:solidFill>
                  <a:latin typeface="Times New Roman" panose="02020603050405020304" pitchFamily="18" charset="0"/>
                  <a:cs typeface="Times New Roman" panose="02020603050405020304" pitchFamily="18" charset="0"/>
                </a:rPr>
                <a:t>    (a) Tagore Ball </a:t>
              </a:r>
              <a:r>
                <a:rPr lang="en-US" sz="2400" dirty="0" err="1" smtClean="0">
                  <a:solidFill>
                    <a:srgbClr val="002060"/>
                  </a:solidFill>
                  <a:latin typeface="Times New Roman" panose="02020603050405020304" pitchFamily="18" charset="0"/>
                  <a:cs typeface="Times New Roman" panose="02020603050405020304" pitchFamily="18" charset="0"/>
                </a:rPr>
                <a:t>Niketan</a:t>
              </a:r>
              <a:r>
                <a:rPr lang="en-US" sz="2400" dirty="0" smtClean="0">
                  <a:solidFill>
                    <a:srgbClr val="002060"/>
                  </a:solidFill>
                  <a:latin typeface="Times New Roman" panose="02020603050405020304" pitchFamily="18" charset="0"/>
                  <a:cs typeface="Times New Roman" panose="02020603050405020304" pitchFamily="18" charset="0"/>
                </a:rPr>
                <a:t> (b) </a:t>
              </a:r>
              <a:r>
                <a:rPr lang="en-US" sz="2400" dirty="0" err="1" smtClean="0">
                  <a:solidFill>
                    <a:srgbClr val="002060"/>
                  </a:solidFill>
                  <a:latin typeface="Times New Roman" panose="02020603050405020304" pitchFamily="18" charset="0"/>
                  <a:cs typeface="Times New Roman" panose="02020603050405020304" pitchFamily="18" charset="0"/>
                </a:rPr>
                <a:t>colorado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school. (c) Texas (d) </a:t>
              </a:r>
              <a:r>
                <a:rPr lang="en-US" sz="2400" dirty="0" err="1" smtClean="0">
                  <a:solidFill>
                    <a:srgbClr val="002060"/>
                  </a:solidFill>
                  <a:latin typeface="Times New Roman" panose="02020603050405020304" pitchFamily="18" charset="0"/>
                  <a:cs typeface="Times New Roman" panose="02020603050405020304" pitchFamily="18" charset="0"/>
                </a:rPr>
                <a:t>kalkata</a:t>
              </a:r>
              <a:r>
                <a:rPr lang="en-US" sz="2400" dirty="0" smtClean="0">
                  <a:solidFill>
                    <a:srgbClr val="002060"/>
                  </a:solidFill>
                  <a:latin typeface="Times New Roman" panose="02020603050405020304" pitchFamily="18" charset="0"/>
                  <a:cs typeface="Times New Roman" panose="02020603050405020304" pitchFamily="18" charset="0"/>
                </a:rPr>
                <a:t> college .                                             </a:t>
              </a:r>
            </a:p>
            <a:p>
              <a:r>
                <a:rPr lang="en-US" sz="2400" b="1" i="1" dirty="0" smtClean="0">
                  <a:latin typeface="Times New Roman" panose="02020603050405020304" pitchFamily="18" charset="0"/>
                  <a:cs typeface="Times New Roman" panose="02020603050405020304" pitchFamily="18" charset="0"/>
                </a:rPr>
                <a:t>           </a:t>
              </a:r>
            </a:p>
            <a:p>
              <a:r>
                <a:rPr lang="en-US" sz="2400" b="1" i="1" dirty="0" smtClean="0">
                  <a:latin typeface="Times New Roman" panose="02020603050405020304" pitchFamily="18" charset="0"/>
                  <a:cs typeface="Times New Roman" panose="02020603050405020304" pitchFamily="18" charset="0"/>
                </a:rPr>
                <a:t>2.Chawla moved to the United States in ………. </a:t>
              </a:r>
            </a:p>
            <a:p>
              <a:r>
                <a:rPr lang="en-US" sz="2400" dirty="0">
                  <a:solidFill>
                    <a:srgbClr val="FF0066"/>
                  </a:solidFill>
                  <a:latin typeface="Times New Roman" panose="02020603050405020304" pitchFamily="18" charset="0"/>
                  <a:cs typeface="Times New Roman" panose="02020603050405020304" pitchFamily="18" charset="0"/>
                </a:rPr>
                <a:t> </a:t>
              </a:r>
              <a:r>
                <a:rPr lang="en-US" sz="2400" dirty="0" smtClean="0">
                  <a:solidFill>
                    <a:srgbClr val="FF0066"/>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(a) 1980 (b) 1981 (c) 1981 (d) 1982  </a:t>
              </a:r>
            </a:p>
            <a:p>
              <a:endParaRPr lang="en-US" sz="2400" b="1" i="1"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3.In 1984, from the university of Texas , Chawla got her ………… degree. </a:t>
              </a:r>
            </a:p>
            <a:p>
              <a:r>
                <a:rPr lang="en-US" sz="2400" dirty="0" smtClean="0">
                  <a:solidFill>
                    <a:srgbClr val="002060"/>
                  </a:solidFill>
                  <a:latin typeface="Times New Roman" panose="02020603050405020304" pitchFamily="18" charset="0"/>
                  <a:cs typeface="Times New Roman" panose="02020603050405020304" pitchFamily="18" charset="0"/>
                </a:rPr>
                <a:t>    (a) </a:t>
              </a:r>
              <a:r>
                <a:rPr lang="en-US" sz="2400" dirty="0" err="1" smtClean="0">
                  <a:solidFill>
                    <a:srgbClr val="002060"/>
                  </a:solidFill>
                  <a:latin typeface="Times New Roman" panose="02020603050405020304" pitchFamily="18" charset="0"/>
                  <a:cs typeface="Times New Roman" panose="02020603050405020304" pitchFamily="18" charset="0"/>
                </a:rPr>
                <a:t>Ph.D</a:t>
              </a:r>
              <a:r>
                <a:rPr lang="en-US" sz="2400" dirty="0" smtClean="0">
                  <a:solidFill>
                    <a:srgbClr val="002060"/>
                  </a:solidFill>
                  <a:latin typeface="Times New Roman" panose="02020603050405020304" pitchFamily="18" charset="0"/>
                  <a:cs typeface="Times New Roman" panose="02020603050405020304" pitchFamily="18" charset="0"/>
                </a:rPr>
                <a:t> (b) B.sc(c) Master’s (d) B.A </a:t>
              </a:r>
            </a:p>
            <a:p>
              <a:endParaRPr lang="en-US" sz="2400" b="1" i="1"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4.She got her </a:t>
              </a:r>
              <a:r>
                <a:rPr lang="en-US" sz="2400" b="1" i="1" dirty="0" err="1" smtClean="0">
                  <a:latin typeface="Times New Roman" panose="02020603050405020304" pitchFamily="18" charset="0"/>
                  <a:cs typeface="Times New Roman" panose="02020603050405020304" pitchFamily="18" charset="0"/>
                </a:rPr>
                <a:t>Ph.D</a:t>
              </a:r>
              <a:r>
                <a:rPr lang="en-US" sz="2400" b="1" i="1" dirty="0" smtClean="0">
                  <a:latin typeface="Times New Roman" panose="02020603050405020304" pitchFamily="18" charset="0"/>
                  <a:cs typeface="Times New Roman" panose="02020603050405020304" pitchFamily="18" charset="0"/>
                </a:rPr>
                <a:t> degree from ………… </a:t>
              </a:r>
            </a:p>
            <a:p>
              <a:r>
                <a:rPr lang="en-US" sz="2400" dirty="0" smtClean="0">
                  <a:solidFill>
                    <a:srgbClr val="002060"/>
                  </a:solidFill>
                  <a:latin typeface="Times New Roman" panose="02020603050405020304" pitchFamily="18" charset="0"/>
                  <a:cs typeface="Times New Roman" panose="02020603050405020304" pitchFamily="18" charset="0"/>
                </a:rPr>
                <a:t>   (a) University of Texas (b) Cambridge university(c) Dhaka university (d) University of Colorado</a:t>
              </a:r>
              <a:r>
                <a:rPr lang="en-US" sz="2400" dirty="0" smtClean="0">
                  <a:solidFill>
                    <a:srgbClr val="FF0066"/>
                  </a:solidFill>
                  <a:latin typeface="Times New Roman" panose="02020603050405020304" pitchFamily="18" charset="0"/>
                  <a:cs typeface="Times New Roman" panose="02020603050405020304" pitchFamily="18" charset="0"/>
                </a:rPr>
                <a:t>. </a:t>
              </a:r>
            </a:p>
            <a:p>
              <a:endParaRPr lang="en-US" sz="2400" b="1" i="1"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5. Chawla did her </a:t>
              </a:r>
              <a:r>
                <a:rPr lang="en-US" sz="2400" b="1" i="1" dirty="0" err="1" smtClean="0">
                  <a:latin typeface="Times New Roman" panose="02020603050405020304" pitchFamily="18" charset="0"/>
                  <a:cs typeface="Times New Roman" panose="02020603050405020304" pitchFamily="18" charset="0"/>
                </a:rPr>
                <a:t>Ph.D</a:t>
              </a:r>
              <a:r>
                <a:rPr lang="en-US" sz="2400" b="1" i="1" dirty="0" smtClean="0">
                  <a:latin typeface="Times New Roman" panose="02020603050405020304" pitchFamily="18" charset="0"/>
                  <a:cs typeface="Times New Roman" panose="02020603050405020304" pitchFamily="18" charset="0"/>
                </a:rPr>
                <a:t> in ………  </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   (a) Aerospace Engineering (b) civil Engineering (c) Philosophy (d) literature .</a:t>
              </a:r>
            </a:p>
          </p:txBody>
        </p:sp>
      </p:grpSp>
    </p:spTree>
    <p:extLst>
      <p:ext uri="{BB962C8B-B14F-4D97-AF65-F5344CB8AC3E}">
        <p14:creationId xmlns:p14="http://schemas.microsoft.com/office/powerpoint/2010/main" val="20443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32191"/>
            <a:ext cx="12034345" cy="754227"/>
          </a:xfrm>
          <a:solidFill>
            <a:srgbClr val="00FF00"/>
          </a:solidFill>
        </p:spPr>
        <p:txBody>
          <a:bodyPr>
            <a:normAutofit/>
          </a:bodyPr>
          <a:lstStyle/>
          <a:p>
            <a:r>
              <a:rPr lang="en-US" sz="3600" b="1" i="1" dirty="0" err="1" smtClean="0">
                <a:latin typeface="Times New Roman" panose="02020603050405020304" pitchFamily="18" charset="0"/>
                <a:cs typeface="Times New Roman" panose="02020603050405020304" pitchFamily="18" charset="0"/>
              </a:rPr>
              <a:t>Kalpana</a:t>
            </a:r>
            <a:r>
              <a:rPr lang="en-US" sz="3600" b="1" i="1" dirty="0" smtClean="0">
                <a:latin typeface="Times New Roman" panose="02020603050405020304" pitchFamily="18" charset="0"/>
                <a:cs typeface="Times New Roman" panose="02020603050405020304" pitchFamily="18" charset="0"/>
              </a:rPr>
              <a:t> Chawla was selected for her first flight in 1996.  </a:t>
            </a:r>
            <a:endParaRPr lang="en-US" sz="36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83" y="189186"/>
            <a:ext cx="6579477" cy="5423338"/>
          </a:xfrm>
          <a:prstGeom prst="rect">
            <a:avLst/>
          </a:prstGeom>
          <a:ln w="38100">
            <a:solidFill>
              <a:srgbClr val="00B050"/>
            </a:solidFill>
          </a:ln>
        </p:spPr>
      </p:pic>
      <p:sp>
        <p:nvSpPr>
          <p:cNvPr id="3" name="TextBox 2"/>
          <p:cNvSpPr txBox="1"/>
          <p:nvPr/>
        </p:nvSpPr>
        <p:spPr>
          <a:xfrm>
            <a:off x="6898466" y="155350"/>
            <a:ext cx="5135879" cy="5509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endParaRPr lang="en-US" sz="4400" b="1" i="1" dirty="0" smtClean="0">
              <a:solidFill>
                <a:srgbClr val="7030A0"/>
              </a:solidFill>
              <a:latin typeface="Century Schoolbook" panose="02040604050505020304" pitchFamily="18" charset="0"/>
              <a:cs typeface="Times New Roman" panose="02020603050405020304" pitchFamily="18" charset="0"/>
            </a:endParaRPr>
          </a:p>
          <a:p>
            <a:r>
              <a:rPr lang="en-US" sz="4400" b="1" i="1" dirty="0" smtClean="0">
                <a:solidFill>
                  <a:srgbClr val="7030A0"/>
                </a:solidFill>
                <a:latin typeface="Century Schoolbook" panose="02040604050505020304" pitchFamily="18" charset="0"/>
                <a:cs typeface="Times New Roman" panose="02020603050405020304" pitchFamily="18" charset="0"/>
              </a:rPr>
              <a:t>It </a:t>
            </a:r>
            <a:endParaRPr lang="en-US" sz="4400" b="1" i="1" dirty="0">
              <a:solidFill>
                <a:srgbClr val="7030A0"/>
              </a:solidFill>
              <a:latin typeface="Century Schoolbook" panose="02040604050505020304" pitchFamily="18" charset="0"/>
              <a:cs typeface="Times New Roman" panose="02020603050405020304" pitchFamily="18" charset="0"/>
            </a:endParaRPr>
          </a:p>
          <a:p>
            <a:r>
              <a:rPr lang="en-US" sz="4400" b="1" i="1" dirty="0" smtClean="0">
                <a:solidFill>
                  <a:srgbClr val="7030A0"/>
                </a:solidFill>
                <a:latin typeface="Century Schoolbook" panose="02040604050505020304" pitchFamily="18" charset="0"/>
                <a:cs typeface="Times New Roman" panose="02020603050405020304" pitchFamily="18" charset="0"/>
              </a:rPr>
              <a:t>  was </a:t>
            </a:r>
            <a:endParaRPr lang="en-US" sz="4400" b="1" i="1" dirty="0">
              <a:solidFill>
                <a:srgbClr val="7030A0"/>
              </a:solidFill>
              <a:latin typeface="Century Schoolbook" panose="02040604050505020304" pitchFamily="18" charset="0"/>
              <a:cs typeface="Times New Roman" panose="02020603050405020304" pitchFamily="18" charset="0"/>
            </a:endParaRPr>
          </a:p>
          <a:p>
            <a:r>
              <a:rPr lang="en-US" sz="4400" b="1" i="1" dirty="0" smtClean="0">
                <a:solidFill>
                  <a:srgbClr val="7030A0"/>
                </a:solidFill>
                <a:latin typeface="Century Schoolbook" panose="02040604050505020304" pitchFamily="18" charset="0"/>
                <a:cs typeface="Times New Roman" panose="02020603050405020304" pitchFamily="18" charset="0"/>
              </a:rPr>
              <a:t>        her </a:t>
            </a:r>
          </a:p>
          <a:p>
            <a:pPr algn="ctr"/>
            <a:r>
              <a:rPr lang="en-US" sz="4400" b="1" i="1" dirty="0" smtClean="0">
                <a:solidFill>
                  <a:srgbClr val="7030A0"/>
                </a:solidFill>
                <a:latin typeface="Century Schoolbook" panose="02040604050505020304" pitchFamily="18" charset="0"/>
                <a:cs typeface="Times New Roman" panose="02020603050405020304" pitchFamily="18" charset="0"/>
              </a:rPr>
              <a:t>    first</a:t>
            </a:r>
          </a:p>
          <a:p>
            <a:pPr algn="ctr"/>
            <a:r>
              <a:rPr lang="en-US" sz="4400" b="1" i="1" dirty="0" smtClean="0">
                <a:solidFill>
                  <a:srgbClr val="7030A0"/>
                </a:solidFill>
                <a:latin typeface="Century Schoolbook" panose="02040604050505020304" pitchFamily="18" charset="0"/>
                <a:cs typeface="Times New Roman" panose="02020603050405020304" pitchFamily="18" charset="0"/>
              </a:rPr>
              <a:t>                   flight.</a:t>
            </a:r>
          </a:p>
          <a:p>
            <a:pPr algn="ctr"/>
            <a:endParaRPr lang="en-US" sz="4400" dirty="0" smtClean="0">
              <a:latin typeface="Times New Roman" panose="02020603050405020304" pitchFamily="18" charset="0"/>
              <a:cs typeface="Times New Roman" panose="02020603050405020304" pitchFamily="18" charset="0"/>
            </a:endParaRPr>
          </a:p>
          <a:p>
            <a:pPr algn="ctr"/>
            <a:endParaRPr lang="en-US" sz="4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883920"/>
            <a:ext cx="10149840" cy="4832187"/>
          </a:xfrm>
          <a:prstGeom prst="rect">
            <a:avLst/>
          </a:prstGeom>
          <a:solidFill>
            <a:srgbClr val="FFFFFF">
              <a:shade val="85000"/>
            </a:srgbClr>
          </a:solidFill>
          <a:ln w="88900" cap="sq">
            <a:solidFill>
              <a:srgbClr val="00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12720" y="54709"/>
            <a:ext cx="531876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FF00"/>
            </a:solidFill>
          </a:ln>
        </p:spPr>
        <p:txBody>
          <a:bodyPr wrap="square" rtlCol="0">
            <a:spAutoFit/>
          </a:bodyPr>
          <a:lstStyle/>
          <a:p>
            <a:pPr algn="ctr"/>
            <a:r>
              <a:rPr lang="en-US" sz="3600" b="1" i="1" dirty="0" smtClean="0">
                <a:solidFill>
                  <a:srgbClr val="002060"/>
                </a:solidFill>
                <a:latin typeface="Agency FB" panose="020B0503020202020204" pitchFamily="34" charset="0"/>
              </a:rPr>
              <a:t>Spartan Satellite</a:t>
            </a:r>
            <a:endParaRPr lang="en-US" sz="3600" b="1" i="1" dirty="0">
              <a:solidFill>
                <a:srgbClr val="002060"/>
              </a:solidFill>
              <a:latin typeface="Agency FB" panose="020B0503020202020204" pitchFamily="34" charset="0"/>
            </a:endParaRPr>
          </a:p>
        </p:txBody>
      </p:sp>
      <p:sp>
        <p:nvSpPr>
          <p:cNvPr id="4" name="TextBox 3"/>
          <p:cNvSpPr txBox="1"/>
          <p:nvPr/>
        </p:nvSpPr>
        <p:spPr>
          <a:xfrm>
            <a:off x="533400" y="5838027"/>
            <a:ext cx="11186160" cy="830997"/>
          </a:xfrm>
          <a:prstGeom prst="rect">
            <a:avLst/>
          </a:prstGeom>
          <a:solidFill>
            <a:srgbClr val="00FF00"/>
          </a:solidFill>
        </p:spPr>
        <p:txBody>
          <a:bodyPr wrap="square" rtlCol="0">
            <a:spAutoFit/>
          </a:bodyPr>
          <a:lstStyle/>
          <a:p>
            <a:r>
              <a:rPr lang="en-US" sz="2400" dirty="0" smtClean="0"/>
              <a:t>In her first space mission, Chawla was responsible for deploying the Spartan satellite.</a:t>
            </a:r>
          </a:p>
          <a:p>
            <a:endParaRPr lang="en-US" sz="2400" dirty="0"/>
          </a:p>
        </p:txBody>
      </p:sp>
    </p:spTree>
    <p:extLst>
      <p:ext uri="{BB962C8B-B14F-4D97-AF65-F5344CB8AC3E}">
        <p14:creationId xmlns:p14="http://schemas.microsoft.com/office/powerpoint/2010/main" val="21132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05" y="-15240"/>
            <a:ext cx="5459104"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26640" y="0"/>
            <a:ext cx="6732896"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94178" y="1438786"/>
            <a:ext cx="6597821" cy="34778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5400" b="1" dirty="0" err="1" smtClean="0">
                <a:ln/>
                <a:solidFill>
                  <a:schemeClr val="tx2"/>
                </a:solidFill>
                <a:latin typeface="Times New Roman" panose="02020603050405020304" pitchFamily="18" charset="0"/>
                <a:cs typeface="Times New Roman" panose="02020603050405020304" pitchFamily="18" charset="0"/>
              </a:rPr>
              <a:t>Md.Saifuddin</a:t>
            </a:r>
            <a:r>
              <a:rPr lang="en-US" sz="5400" b="1" dirty="0" smtClean="0">
                <a:ln/>
                <a:solidFill>
                  <a:schemeClr val="tx2"/>
                </a:solidFill>
                <a:latin typeface="Times New Roman" panose="02020603050405020304" pitchFamily="18" charset="0"/>
                <a:cs typeface="Times New Roman" panose="02020603050405020304" pitchFamily="18" charset="0"/>
              </a:rPr>
              <a:t> Khan</a:t>
            </a:r>
          </a:p>
          <a:p>
            <a:r>
              <a:rPr lang="en-US" sz="5400" b="1" cap="none" spc="0" dirty="0" smtClean="0">
                <a:ln/>
                <a:solidFill>
                  <a:schemeClr val="tx2"/>
                </a:solidFill>
                <a:effectLst/>
                <a:latin typeface="Times New Roman" panose="02020603050405020304" pitchFamily="18" charset="0"/>
                <a:cs typeface="Times New Roman" panose="02020603050405020304" pitchFamily="18" charset="0"/>
              </a:rPr>
              <a:t>Lecturer in English </a:t>
            </a:r>
          </a:p>
          <a:p>
            <a:r>
              <a:rPr lang="en-US" sz="2800" b="1" dirty="0" smtClean="0">
                <a:ln/>
                <a:solidFill>
                  <a:schemeClr val="tx2"/>
                </a:solidFill>
                <a:latin typeface="Times New Roman" panose="02020603050405020304" pitchFamily="18" charset="0"/>
                <a:cs typeface="Times New Roman" panose="02020603050405020304" pitchFamily="18" charset="0"/>
              </a:rPr>
              <a:t>Haji </a:t>
            </a:r>
            <a:r>
              <a:rPr lang="en-US" sz="2800" b="1" dirty="0" err="1" smtClean="0">
                <a:ln/>
                <a:solidFill>
                  <a:schemeClr val="tx2"/>
                </a:solidFill>
                <a:latin typeface="Times New Roman" panose="02020603050405020304" pitchFamily="18" charset="0"/>
                <a:cs typeface="Times New Roman" panose="02020603050405020304" pitchFamily="18" charset="0"/>
              </a:rPr>
              <a:t>Goyes</a:t>
            </a:r>
            <a:r>
              <a:rPr lang="en-US" sz="2800" b="1" dirty="0" smtClean="0">
                <a:ln/>
                <a:solidFill>
                  <a:schemeClr val="tx2"/>
                </a:solidFill>
                <a:latin typeface="Times New Roman" panose="02020603050405020304" pitchFamily="18" charset="0"/>
                <a:cs typeface="Times New Roman" panose="02020603050405020304" pitchFamily="18" charset="0"/>
              </a:rPr>
              <a:t> Uddin </a:t>
            </a:r>
            <a:r>
              <a:rPr lang="en-US" sz="2800" b="1" dirty="0" err="1" smtClean="0">
                <a:ln/>
                <a:solidFill>
                  <a:schemeClr val="tx2"/>
                </a:solidFill>
                <a:latin typeface="Times New Roman" panose="02020603050405020304" pitchFamily="18" charset="0"/>
                <a:cs typeface="Times New Roman" panose="02020603050405020304" pitchFamily="18" charset="0"/>
              </a:rPr>
              <a:t>Mohila</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Fajil</a:t>
            </a:r>
            <a:r>
              <a:rPr lang="en-US" sz="2800" b="1" dirty="0" smtClean="0">
                <a:ln/>
                <a:solidFill>
                  <a:schemeClr val="tx2"/>
                </a:solidFill>
                <a:latin typeface="Times New Roman" panose="02020603050405020304" pitchFamily="18" charset="0"/>
                <a:cs typeface="Times New Roman" panose="02020603050405020304" pitchFamily="18" charset="0"/>
              </a:rPr>
              <a:t> Madrasah</a:t>
            </a:r>
          </a:p>
          <a:p>
            <a:r>
              <a:rPr lang="en-US" sz="2800" b="1" cap="none" spc="0" dirty="0" err="1" smtClean="0">
                <a:ln/>
                <a:solidFill>
                  <a:schemeClr val="tx2"/>
                </a:solidFill>
                <a:effectLst/>
                <a:latin typeface="Times New Roman" panose="02020603050405020304" pitchFamily="18" charset="0"/>
                <a:cs typeface="Times New Roman" panose="02020603050405020304" pitchFamily="18" charset="0"/>
              </a:rPr>
              <a:t>Bhangura</a:t>
            </a:r>
            <a:r>
              <a:rPr lang="en-US" sz="2800" b="1" dirty="0">
                <a:ln/>
                <a:solidFill>
                  <a:schemeClr val="tx2"/>
                </a:solidFill>
                <a:latin typeface="Times New Roman" panose="02020603050405020304" pitchFamily="18" charset="0"/>
                <a:cs typeface="Times New Roman" panose="02020603050405020304" pitchFamily="18" charset="0"/>
              </a:rPr>
              <a:t> </a:t>
            </a:r>
            <a:r>
              <a:rPr lang="en-US" sz="2800" b="1" dirty="0" smtClean="0">
                <a:ln/>
                <a:solidFill>
                  <a:schemeClr val="tx2"/>
                </a:solidFill>
                <a:latin typeface="Times New Roman" panose="02020603050405020304" pitchFamily="18" charset="0"/>
                <a:cs typeface="Times New Roman" panose="02020603050405020304" pitchFamily="18" charset="0"/>
              </a:rPr>
              <a:t>,</a:t>
            </a:r>
            <a:r>
              <a:rPr lang="en-US" sz="2800" b="1" dirty="0" err="1" smtClean="0">
                <a:ln/>
                <a:solidFill>
                  <a:schemeClr val="tx2"/>
                </a:solidFill>
                <a:latin typeface="Times New Roman" panose="02020603050405020304" pitchFamily="18" charset="0"/>
                <a:cs typeface="Times New Roman" panose="02020603050405020304" pitchFamily="18" charset="0"/>
              </a:rPr>
              <a:t>Pabna</a:t>
            </a:r>
            <a:r>
              <a:rPr lang="en-US" sz="2800" b="1" dirty="0" smtClean="0">
                <a:ln/>
                <a:solidFill>
                  <a:schemeClr val="tx2"/>
                </a:solidFill>
                <a:latin typeface="Times New Roman" panose="02020603050405020304" pitchFamily="18" charset="0"/>
                <a:cs typeface="Times New Roman" panose="02020603050405020304" pitchFamily="18" charset="0"/>
              </a:rPr>
              <a:t> .</a:t>
            </a:r>
          </a:p>
          <a:p>
            <a:r>
              <a:rPr lang="en-US" sz="2800" b="1" cap="none" spc="0" dirty="0" smtClean="0">
                <a:ln/>
                <a:solidFill>
                  <a:schemeClr val="tx2"/>
                </a:solidFill>
                <a:effectLst/>
                <a:latin typeface="Times New Roman" panose="02020603050405020304" pitchFamily="18" charset="0"/>
                <a:cs typeface="Times New Roman" panose="02020603050405020304" pitchFamily="18" charset="0"/>
              </a:rPr>
              <a:t>Mobile :01710449379 .</a:t>
            </a:r>
          </a:p>
          <a:p>
            <a:r>
              <a:rPr lang="en-US" sz="2800" b="1" dirty="0" smtClean="0">
                <a:ln/>
                <a:solidFill>
                  <a:schemeClr val="tx2"/>
                </a:solidFill>
                <a:latin typeface="Times New Roman" panose="02020603050405020304" pitchFamily="18" charset="0"/>
                <a:cs typeface="Times New Roman" panose="02020603050405020304" pitchFamily="18" charset="0"/>
              </a:rPr>
              <a:t>Email :skhan84bd@gmail.com .</a:t>
            </a:r>
            <a:endParaRPr lang="en-US" sz="2800" b="1" cap="none" spc="0" dirty="0">
              <a:ln/>
              <a:solidFill>
                <a:schemeClr val="tx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26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0"/>
            <a:ext cx="5684520" cy="1046440"/>
          </a:xfrm>
          <a:prstGeom prst="rect">
            <a:avLst/>
          </a:prstGeom>
          <a:solidFill>
            <a:schemeClr val="accent2"/>
          </a:solidFill>
        </p:spPr>
        <p:txBody>
          <a:bodyPr wrap="square" rtlCol="0">
            <a:spAutoFit/>
          </a:bodyPr>
          <a:lstStyle/>
          <a:p>
            <a:pPr algn="ctr"/>
            <a:r>
              <a:rPr lang="en-US" sz="4400" dirty="0" smtClean="0"/>
              <a:t>Group Work </a:t>
            </a:r>
            <a:endParaRPr lang="en-US" sz="2400" dirty="0" smtClean="0"/>
          </a:p>
          <a:p>
            <a:pPr algn="ctr"/>
            <a:endParaRPr lang="en-US" dirty="0"/>
          </a:p>
        </p:txBody>
      </p:sp>
      <p:sp>
        <p:nvSpPr>
          <p:cNvPr id="3" name="Rectangle 2"/>
          <p:cNvSpPr/>
          <p:nvPr/>
        </p:nvSpPr>
        <p:spPr>
          <a:xfrm>
            <a:off x="0" y="2433935"/>
            <a:ext cx="12192000" cy="25853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lIns="91440" tIns="45720" rIns="91440" bIns="45720">
            <a:spAutoFit/>
          </a:bodyPr>
          <a:lstStyle/>
          <a:p>
            <a:pPr algn="ctr"/>
            <a:r>
              <a:rPr lang="en-US" sz="5400" b="1" dirty="0" smtClean="0">
                <a:ln w="10160">
                  <a:solidFill>
                    <a:schemeClr val="accent5"/>
                  </a:solidFill>
                  <a:prstDash val="solid"/>
                </a:ln>
                <a:solidFill>
                  <a:srgbClr val="2D4201"/>
                </a:solidFill>
                <a:effectLst>
                  <a:outerShdw blurRad="38100" dist="22860" dir="5400000" algn="tl" rotWithShape="0">
                    <a:srgbClr val="000000">
                      <a:alpha val="30000"/>
                    </a:srgbClr>
                  </a:outerShdw>
                </a:effectLst>
              </a:rPr>
              <a:t>Write the responsibility of Chawla </a:t>
            </a:r>
          </a:p>
          <a:p>
            <a:pPr algn="ctr"/>
            <a:r>
              <a:rPr lang="en-US" sz="5400" b="1" dirty="0">
                <a:ln w="10160">
                  <a:solidFill>
                    <a:schemeClr val="accent5"/>
                  </a:solidFill>
                  <a:prstDash val="solid"/>
                </a:ln>
                <a:solidFill>
                  <a:srgbClr val="2D4201"/>
                </a:solidFill>
                <a:effectLst>
                  <a:outerShdw blurRad="38100" dist="22860" dir="5400000" algn="tl" rotWithShape="0">
                    <a:srgbClr val="000000">
                      <a:alpha val="30000"/>
                    </a:srgbClr>
                  </a:outerShdw>
                </a:effectLst>
              </a:rPr>
              <a:t>i</a:t>
            </a:r>
            <a:r>
              <a:rPr lang="en-US" sz="5400" b="1" dirty="0" smtClean="0">
                <a:ln w="10160">
                  <a:solidFill>
                    <a:schemeClr val="accent5"/>
                  </a:solidFill>
                  <a:prstDash val="solid"/>
                </a:ln>
                <a:solidFill>
                  <a:srgbClr val="2D4201"/>
                </a:solidFill>
                <a:effectLst>
                  <a:outerShdw blurRad="38100" dist="22860" dir="5400000" algn="tl" rotWithShape="0">
                    <a:srgbClr val="000000">
                      <a:alpha val="30000"/>
                    </a:srgbClr>
                  </a:outerShdw>
                </a:effectLst>
              </a:rPr>
              <a:t>n  her  first  space  mission.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262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91" t="22713" r="1068" b="280"/>
          <a:stretch/>
        </p:blipFill>
        <p:spPr>
          <a:xfrm>
            <a:off x="2164080" y="1163774"/>
            <a:ext cx="7863839" cy="5328465"/>
          </a:xfrm>
          <a:prstGeom prst="rect">
            <a:avLst/>
          </a:prstGeom>
          <a:ln w="228600" cap="sq" cmpd="thickThin">
            <a:solidFill>
              <a:srgbClr val="FFC000"/>
            </a:solidFill>
            <a:prstDash val="solid"/>
            <a:miter lim="800000"/>
          </a:ln>
          <a:effectLst>
            <a:innerShdw blurRad="76200">
              <a:srgbClr val="000000"/>
            </a:innerShdw>
          </a:effectLst>
        </p:spPr>
      </p:pic>
      <p:sp>
        <p:nvSpPr>
          <p:cNvPr id="4" name="TextBox 3"/>
          <p:cNvSpPr txBox="1"/>
          <p:nvPr/>
        </p:nvSpPr>
        <p:spPr>
          <a:xfrm>
            <a:off x="2392680" y="230386"/>
            <a:ext cx="2697480" cy="701040"/>
          </a:xfrm>
          <a:prstGeom prst="rect">
            <a:avLst/>
          </a:prstGeom>
          <a:noFill/>
        </p:spPr>
        <p:txBody>
          <a:bodyPr wrap="square" rtlCol="0">
            <a:spAutoFit/>
          </a:bodyPr>
          <a:lstStyle/>
          <a:p>
            <a:endParaRPr lang="en-US" dirty="0"/>
          </a:p>
        </p:txBody>
      </p:sp>
      <p:grpSp>
        <p:nvGrpSpPr>
          <p:cNvPr id="3" name="Group 2"/>
          <p:cNvGrpSpPr/>
          <p:nvPr/>
        </p:nvGrpSpPr>
        <p:grpSpPr>
          <a:xfrm>
            <a:off x="2392680" y="121183"/>
            <a:ext cx="3078480" cy="1196394"/>
            <a:chOff x="2392680" y="121183"/>
            <a:chExt cx="3078480" cy="1196394"/>
          </a:xfrm>
        </p:grpSpPr>
        <p:sp>
          <p:nvSpPr>
            <p:cNvPr id="14" name="Up Arrow Callout 13"/>
            <p:cNvSpPr/>
            <p:nvPr/>
          </p:nvSpPr>
          <p:spPr>
            <a:xfrm rot="10800000">
              <a:off x="2392680" y="121183"/>
              <a:ext cx="3078480" cy="1196394"/>
            </a:xfrm>
            <a:prstGeom prst="upArrow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2636520" y="169426"/>
              <a:ext cx="2697480" cy="584775"/>
            </a:xfrm>
            <a:prstGeom prst="rect">
              <a:avLst/>
            </a:prstGeom>
            <a:noFill/>
          </p:spPr>
          <p:txBody>
            <a:bodyPr wrap="square" rtlCol="0">
              <a:spAutoFit/>
            </a:bodyPr>
            <a:lstStyle/>
            <a:p>
              <a:pPr algn="ctr"/>
              <a:r>
                <a:rPr lang="en-US" sz="3200" dirty="0" smtClean="0">
                  <a:solidFill>
                    <a:srgbClr val="FF0066"/>
                  </a:solidFill>
                  <a:latin typeface="Blackadder ITC" panose="04020505051007020D02" pitchFamily="82" charset="0"/>
                </a:rPr>
                <a:t>Winston Scott</a:t>
              </a:r>
              <a:endParaRPr lang="en-US" sz="3200" dirty="0">
                <a:solidFill>
                  <a:srgbClr val="FF0066"/>
                </a:solidFill>
                <a:latin typeface="Blackadder ITC" panose="04020505051007020D02" pitchFamily="82" charset="0"/>
              </a:endParaRPr>
            </a:p>
          </p:txBody>
        </p:sp>
      </p:grpSp>
      <p:grpSp>
        <p:nvGrpSpPr>
          <p:cNvPr id="5" name="Group 4"/>
          <p:cNvGrpSpPr/>
          <p:nvPr/>
        </p:nvGrpSpPr>
        <p:grpSpPr>
          <a:xfrm>
            <a:off x="6688455" y="121183"/>
            <a:ext cx="3078480" cy="1196394"/>
            <a:chOff x="6688455" y="121183"/>
            <a:chExt cx="3078480" cy="1196394"/>
          </a:xfrm>
        </p:grpSpPr>
        <p:sp>
          <p:nvSpPr>
            <p:cNvPr id="15" name="Up Arrow Callout 14"/>
            <p:cNvSpPr/>
            <p:nvPr/>
          </p:nvSpPr>
          <p:spPr>
            <a:xfrm rot="10800000">
              <a:off x="6688455" y="121183"/>
              <a:ext cx="3078480" cy="1196394"/>
            </a:xfrm>
            <a:prstGeom prst="upArrow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54215" y="307812"/>
              <a:ext cx="2484120" cy="584775"/>
            </a:xfrm>
            <a:prstGeom prst="rect">
              <a:avLst/>
            </a:prstGeom>
            <a:noFill/>
          </p:spPr>
          <p:txBody>
            <a:bodyPr wrap="square" rtlCol="0">
              <a:spAutoFit/>
            </a:bodyPr>
            <a:lstStyle/>
            <a:p>
              <a:pPr algn="ctr"/>
              <a:r>
                <a:rPr lang="en-US" sz="3200" dirty="0" err="1" smtClean="0">
                  <a:solidFill>
                    <a:srgbClr val="FF0066"/>
                  </a:solidFill>
                  <a:latin typeface="Blackadder ITC" panose="04020505051007020D02" pitchFamily="82" charset="0"/>
                </a:rPr>
                <a:t>Tako</a:t>
              </a:r>
              <a:r>
                <a:rPr lang="en-US" sz="3200" dirty="0" smtClean="0">
                  <a:solidFill>
                    <a:srgbClr val="FF0066"/>
                  </a:solidFill>
                  <a:latin typeface="Blackadder ITC" panose="04020505051007020D02" pitchFamily="82" charset="0"/>
                </a:rPr>
                <a:t> </a:t>
              </a:r>
              <a:r>
                <a:rPr lang="en-US" sz="3200" dirty="0" err="1" smtClean="0">
                  <a:solidFill>
                    <a:srgbClr val="FF0066"/>
                  </a:solidFill>
                  <a:latin typeface="Blackadder ITC" panose="04020505051007020D02" pitchFamily="82" charset="0"/>
                </a:rPr>
                <a:t>Doi</a:t>
              </a:r>
              <a:endParaRPr lang="en-US" sz="3200" dirty="0">
                <a:solidFill>
                  <a:srgbClr val="FF0066"/>
                </a:solidFill>
                <a:latin typeface="Blackadder ITC" panose="04020505051007020D02" pitchFamily="82" charset="0"/>
              </a:endParaRPr>
            </a:p>
          </p:txBody>
        </p:sp>
      </p:grpSp>
    </p:spTree>
    <p:extLst>
      <p:ext uri="{BB962C8B-B14F-4D97-AF65-F5344CB8AC3E}">
        <p14:creationId xmlns:p14="http://schemas.microsoft.com/office/powerpoint/2010/main" val="17199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778" y="198120"/>
            <a:ext cx="8136142" cy="4587240"/>
          </a:xfrm>
          <a:prstGeom prst="rect">
            <a:avLst/>
          </a:prstGeom>
          <a:solidFill>
            <a:srgbClr val="FFFFFF">
              <a:shade val="85000"/>
            </a:srgbClr>
          </a:solidFill>
          <a:ln w="190500" cap="rnd">
            <a:solidFill>
              <a:srgbClr val="00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2148840" y="4918055"/>
            <a:ext cx="8368778" cy="1815882"/>
          </a:xfrm>
          <a:prstGeom prst="rect">
            <a:avLst/>
          </a:prstGeom>
          <a:solidFill>
            <a:srgbClr val="00FF00"/>
          </a:solidFill>
        </p:spPr>
        <p:txBody>
          <a:bodyPr wrap="square" lIns="91440" tIns="45720" rIns="91440" bIns="45720">
            <a:spAutoFit/>
          </a:bodyPr>
          <a:lstStyle/>
          <a:p>
            <a:pPr algn="ctr"/>
            <a:r>
              <a:rPr lang="en-US" sz="4000" b="0" cap="none" spc="0" dirty="0" smtClean="0">
                <a:ln w="0"/>
                <a:solidFill>
                  <a:srgbClr val="2D4201"/>
                </a:solidFill>
                <a:effectLst>
                  <a:outerShdw blurRad="38100" dist="25400" dir="5400000" algn="ctr" rotWithShape="0">
                    <a:srgbClr val="6E747A">
                      <a:alpha val="43000"/>
                    </a:srgbClr>
                  </a:outerShdw>
                </a:effectLst>
              </a:rPr>
              <a:t>In 2000 Chawla was selected for her </a:t>
            </a:r>
          </a:p>
          <a:p>
            <a:pPr algn="ctr"/>
            <a:r>
              <a:rPr lang="en-US" sz="4000" b="0" cap="none" spc="0" dirty="0" smtClean="0">
                <a:ln w="0"/>
                <a:solidFill>
                  <a:srgbClr val="2D4201"/>
                </a:solidFill>
                <a:effectLst>
                  <a:outerShdw blurRad="38100" dist="25400" dir="5400000" algn="ctr" rotWithShape="0">
                    <a:srgbClr val="6E747A">
                      <a:alpha val="43000"/>
                    </a:srgbClr>
                  </a:outerShdw>
                </a:effectLst>
              </a:rPr>
              <a:t>second space mission STS 107.</a:t>
            </a:r>
          </a:p>
          <a:p>
            <a:pPr algn="ctr"/>
            <a:endParaRPr lang="en-US"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6765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2080" y="152399"/>
            <a:ext cx="4512888" cy="4429526"/>
            <a:chOff x="28633" y="0"/>
            <a:chExt cx="4512888" cy="538115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3" y="0"/>
              <a:ext cx="4512888" cy="5176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onut 3"/>
            <p:cNvSpPr/>
            <p:nvPr/>
          </p:nvSpPr>
          <p:spPr>
            <a:xfrm>
              <a:off x="1770389" y="772918"/>
              <a:ext cx="1062010" cy="1326968"/>
            </a:xfrm>
            <a:prstGeom prst="donut">
              <a:avLst>
                <a:gd name="adj" fmla="val 6401"/>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Left Arrow 4"/>
            <p:cNvSpPr/>
            <p:nvPr/>
          </p:nvSpPr>
          <p:spPr>
            <a:xfrm rot="5400000">
              <a:off x="662735" y="3584958"/>
              <a:ext cx="3241327" cy="351064"/>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759169" y="4479471"/>
            <a:ext cx="3124200" cy="1384995"/>
          </a:xfrm>
          <a:prstGeom prst="rect">
            <a:avLst/>
          </a:prstGeom>
          <a:blipFill>
            <a:blip r:embed="rId3"/>
            <a:tile tx="0" ty="0" sx="100000" sy="100000" flip="none" algn="tl"/>
          </a:blipFill>
        </p:spPr>
        <p:txBody>
          <a:bodyPr wrap="square" rtlCol="0">
            <a:spAutoFit/>
          </a:bodyPr>
          <a:lstStyle/>
          <a:p>
            <a:pPr algn="ctr"/>
            <a:endParaRPr lang="en-US" sz="2800" dirty="0" smtClean="0">
              <a:solidFill>
                <a:schemeClr val="accent5">
                  <a:lumMod val="50000"/>
                </a:schemeClr>
              </a:solidFill>
            </a:endParaRPr>
          </a:p>
          <a:p>
            <a:pPr algn="ctr"/>
            <a:r>
              <a:rPr lang="en-US" sz="2800" dirty="0" err="1" smtClean="0">
                <a:solidFill>
                  <a:schemeClr val="accent5">
                    <a:lumMod val="50000"/>
                  </a:schemeClr>
                </a:solidFill>
              </a:rPr>
              <a:t>Kalpana</a:t>
            </a:r>
            <a:r>
              <a:rPr lang="en-US" sz="2800" dirty="0" smtClean="0">
                <a:solidFill>
                  <a:schemeClr val="accent5">
                    <a:lumMod val="50000"/>
                  </a:schemeClr>
                </a:solidFill>
              </a:rPr>
              <a:t> Chawla</a:t>
            </a:r>
          </a:p>
          <a:p>
            <a:r>
              <a:rPr lang="en-US" sz="2800" dirty="0" smtClean="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676" y="181273"/>
            <a:ext cx="3520713" cy="4113709"/>
          </a:xfrm>
          <a:prstGeom prst="roundRect">
            <a:avLst>
              <a:gd name="adj" fmla="val 11111"/>
            </a:avLst>
          </a:prstGeom>
          <a:ln w="190500" cap="rnd">
            <a:solidFill>
              <a:schemeClr val="accent1">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0695" y="152399"/>
            <a:ext cx="3447415" cy="4142583"/>
          </a:xfrm>
          <a:prstGeom prst="roundRect">
            <a:avLst>
              <a:gd name="adj" fmla="val 11111"/>
            </a:avLst>
          </a:prstGeom>
          <a:ln w="190500" cap="rnd">
            <a:solidFill>
              <a:schemeClr val="accent1">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Box 8"/>
          <p:cNvSpPr txBox="1"/>
          <p:nvPr/>
        </p:nvSpPr>
        <p:spPr>
          <a:xfrm>
            <a:off x="4937760" y="4876800"/>
            <a:ext cx="7152271" cy="1384995"/>
          </a:xfrm>
          <a:prstGeom prst="rect">
            <a:avLst/>
          </a:prstGeom>
          <a:gradFill>
            <a:gsLst>
              <a:gs pos="0">
                <a:schemeClr val="accent1">
                  <a:lumMod val="5000"/>
                  <a:lumOff val="95000"/>
                </a:schemeClr>
              </a:gs>
              <a:gs pos="98000">
                <a:schemeClr val="accent1">
                  <a:lumMod val="45000"/>
                  <a:lumOff val="55000"/>
                </a:schemeClr>
              </a:gs>
              <a:gs pos="0">
                <a:schemeClr val="accent1">
                  <a:lumMod val="45000"/>
                  <a:lumOff val="55000"/>
                </a:schemeClr>
              </a:gs>
              <a:gs pos="54000">
                <a:schemeClr val="accent4">
                  <a:lumMod val="20000"/>
                  <a:lumOff val="80000"/>
                </a:schemeClr>
              </a:gs>
            </a:gsLst>
            <a:lin ang="5400000" scaled="1"/>
          </a:gradFill>
        </p:spPr>
        <p:txBody>
          <a:bodyPr wrap="square" rtlCol="0">
            <a:spAutoFit/>
          </a:bodyPr>
          <a:lstStyle/>
          <a:p>
            <a:r>
              <a:rPr lang="en-US" sz="2800" dirty="0" smtClean="0">
                <a:solidFill>
                  <a:srgbClr val="7030A0"/>
                </a:solidFill>
                <a:latin typeface="Bahnschrift Condensed" panose="020B0502040204020203" pitchFamily="34" charset="0"/>
              </a:rPr>
              <a:t>On 16 January 2003 , </a:t>
            </a:r>
            <a:r>
              <a:rPr lang="en-US" sz="2800" dirty="0" err="1" smtClean="0">
                <a:solidFill>
                  <a:srgbClr val="7030A0"/>
                </a:solidFill>
                <a:latin typeface="Bahnschrift Condensed" panose="020B0502040204020203" pitchFamily="34" charset="0"/>
              </a:rPr>
              <a:t>kalpana</a:t>
            </a:r>
            <a:r>
              <a:rPr lang="en-US" sz="2800" dirty="0" smtClean="0">
                <a:solidFill>
                  <a:srgbClr val="7030A0"/>
                </a:solidFill>
                <a:latin typeface="Bahnschrift Condensed" panose="020B0502040204020203" pitchFamily="34" charset="0"/>
              </a:rPr>
              <a:t> Chawla  finally started her new mission with six other space crew on the ill fated space shuttle Colombia .</a:t>
            </a:r>
            <a:endParaRPr lang="en-US" sz="2800" dirty="0">
              <a:solidFill>
                <a:srgbClr val="7030A0"/>
              </a:solidFill>
              <a:latin typeface="Bahnschrift Condensed" panose="020B0502040204020203" pitchFamily="34" charset="0"/>
            </a:endParaRPr>
          </a:p>
        </p:txBody>
      </p:sp>
    </p:spTree>
    <p:extLst>
      <p:ext uri="{BB962C8B-B14F-4D97-AF65-F5344CB8AC3E}">
        <p14:creationId xmlns:p14="http://schemas.microsoft.com/office/powerpoint/2010/main" val="34795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45721" y="45004"/>
            <a:ext cx="12146279" cy="92333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ctr"/>
            <a:r>
              <a:rPr lang="en-US" sz="5400" dirty="0" smtClean="0"/>
              <a:t>What do the pictures remind us. </a:t>
            </a:r>
            <a:endParaRPr lang="en-US" sz="5400" dirty="0"/>
          </a:p>
        </p:txBody>
      </p:sp>
      <p:grpSp>
        <p:nvGrpSpPr>
          <p:cNvPr id="7" name="Group 6"/>
          <p:cNvGrpSpPr/>
          <p:nvPr/>
        </p:nvGrpSpPr>
        <p:grpSpPr>
          <a:xfrm>
            <a:off x="231721" y="1060848"/>
            <a:ext cx="11887753" cy="4302978"/>
            <a:chOff x="304247" y="1030010"/>
            <a:chExt cx="11887753" cy="430297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47" y="1030010"/>
              <a:ext cx="3757117" cy="4272140"/>
            </a:xfrm>
            <a:prstGeom prst="rect">
              <a:avLst/>
            </a:prstGeom>
            <a:ln w="127000" cap="rnd">
              <a:solidFill>
                <a:schemeClr val="accent2">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23" y="1060848"/>
              <a:ext cx="3754121" cy="4272140"/>
            </a:xfrm>
            <a:prstGeom prst="rect">
              <a:avLst/>
            </a:prstGeom>
            <a:ln w="127000" cap="rnd">
              <a:solidFill>
                <a:schemeClr val="accent2">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403" y="1100936"/>
              <a:ext cx="3450597" cy="4232052"/>
            </a:xfrm>
            <a:prstGeom prst="rect">
              <a:avLst/>
            </a:prstGeom>
            <a:ln w="127000" cap="rnd">
              <a:solidFill>
                <a:schemeClr val="accent2">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6" name="TextBox 5"/>
          <p:cNvSpPr txBox="1"/>
          <p:nvPr/>
        </p:nvSpPr>
        <p:spPr>
          <a:xfrm>
            <a:off x="304247" y="5363826"/>
            <a:ext cx="11815227" cy="1323439"/>
          </a:xfrm>
          <a:prstGeom prst="rect">
            <a:avLst/>
          </a:prstGeom>
          <a:gradFill flip="none" rotWithShape="1">
            <a:gsLst>
              <a:gs pos="15000">
                <a:srgbClr val="FFE080"/>
              </a:gs>
              <a:gs pos="51000">
                <a:schemeClr val="bg1"/>
              </a:gs>
              <a:gs pos="100000">
                <a:schemeClr val="accent4">
                  <a:lumMod val="100000"/>
                </a:schemeClr>
              </a:gs>
            </a:gsLst>
            <a:path path="circle">
              <a:fillToRect l="50000" t="-80000" r="50000" b="180000"/>
            </a:path>
            <a:tileRect/>
          </a:gradFill>
        </p:spPr>
        <p:txBody>
          <a:bodyPr wrap="square" rtlCol="0">
            <a:spAutoFit/>
          </a:bodyPr>
          <a:lstStyle/>
          <a:p>
            <a:r>
              <a:rPr lang="en-US" sz="4000" dirty="0" smtClean="0">
                <a:latin typeface="Bahnschrift Light" panose="020B0502040204020203" pitchFamily="34" charset="0"/>
              </a:rPr>
              <a:t>All the crew in Columbia including Chawla died only 16 minutes prior to their </a:t>
            </a:r>
            <a:r>
              <a:rPr lang="en-US" sz="4000" dirty="0" err="1" smtClean="0">
                <a:latin typeface="Bahnschrift Light" panose="020B0502040204020203" pitchFamily="34" charset="0"/>
              </a:rPr>
              <a:t>scheduied</a:t>
            </a:r>
            <a:r>
              <a:rPr lang="en-US" sz="4000" dirty="0" smtClean="0">
                <a:latin typeface="Bahnschrift Light" panose="020B0502040204020203" pitchFamily="34" charset="0"/>
              </a:rPr>
              <a:t> landing.  </a:t>
            </a:r>
            <a:endParaRPr lang="en-US" sz="4000" dirty="0">
              <a:latin typeface="Bahnschrift Light" panose="020B0502040204020203" pitchFamily="34" charset="0"/>
            </a:endParaRPr>
          </a:p>
        </p:txBody>
      </p:sp>
    </p:spTree>
    <p:extLst>
      <p:ext uri="{BB962C8B-B14F-4D97-AF65-F5344CB8AC3E}">
        <p14:creationId xmlns:p14="http://schemas.microsoft.com/office/powerpoint/2010/main" val="34946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9100" y="-79355"/>
            <a:ext cx="11567160" cy="1033165"/>
            <a:chOff x="419100" y="-79355"/>
            <a:chExt cx="11567160" cy="1033165"/>
          </a:xfrm>
        </p:grpSpPr>
        <p:sp>
          <p:nvSpPr>
            <p:cNvPr id="5" name="Curved Down Ribbon 4"/>
            <p:cNvSpPr/>
            <p:nvPr/>
          </p:nvSpPr>
          <p:spPr>
            <a:xfrm>
              <a:off x="419100" y="-79355"/>
              <a:ext cx="11567160" cy="1033165"/>
            </a:xfrm>
            <a:prstGeom prst="ellipseRibbon">
              <a:avLst>
                <a:gd name="adj1" fmla="val 16801"/>
                <a:gd name="adj2" fmla="val 5000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2178" y="30480"/>
              <a:ext cx="4041043"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rgbClr val="7030A0"/>
                  </a:solidFill>
                  <a:effectLst>
                    <a:outerShdw dist="38100" dir="2700000" algn="bl" rotWithShape="0">
                      <a:schemeClr val="accent5"/>
                    </a:outerShdw>
                  </a:effectLst>
                  <a:latin typeface="Cooper Black" panose="0208090404030B020404" pitchFamily="18" charset="0"/>
                </a:rPr>
                <a:t>Evaluation</a:t>
              </a:r>
              <a:endParaRPr lang="en-US" sz="5400" b="1" cap="none" spc="0" dirty="0">
                <a:ln w="13462">
                  <a:solidFill>
                    <a:schemeClr val="bg1"/>
                  </a:solidFill>
                  <a:prstDash val="solid"/>
                </a:ln>
                <a:solidFill>
                  <a:srgbClr val="7030A0"/>
                </a:solidFill>
                <a:effectLst>
                  <a:outerShdw dist="38100" dir="2700000" algn="bl" rotWithShape="0">
                    <a:schemeClr val="accent5"/>
                  </a:outerShdw>
                </a:effectLst>
                <a:latin typeface="Cooper Black" panose="0208090404030B020404" pitchFamily="18" charset="0"/>
              </a:endParaRPr>
            </a:p>
          </p:txBody>
        </p:sp>
      </p:grpSp>
      <p:grpSp>
        <p:nvGrpSpPr>
          <p:cNvPr id="11" name="Group 10"/>
          <p:cNvGrpSpPr/>
          <p:nvPr/>
        </p:nvGrpSpPr>
        <p:grpSpPr>
          <a:xfrm>
            <a:off x="198120" y="1134249"/>
            <a:ext cx="11788140" cy="5632311"/>
            <a:chOff x="198120" y="1134249"/>
            <a:chExt cx="11788140" cy="5632311"/>
          </a:xfrm>
        </p:grpSpPr>
        <p:sp>
          <p:nvSpPr>
            <p:cNvPr id="20" name="TextBox 19"/>
            <p:cNvSpPr txBox="1"/>
            <p:nvPr/>
          </p:nvSpPr>
          <p:spPr>
            <a:xfrm>
              <a:off x="198120" y="1134249"/>
              <a:ext cx="11788140" cy="5632311"/>
            </a:xfrm>
            <a:prstGeom prst="rect">
              <a:avLst/>
            </a:prstGeom>
            <a:solidFill>
              <a:schemeClr val="accent2">
                <a:lumMod val="60000"/>
                <a:lumOff val="40000"/>
              </a:schemeClr>
            </a:solidFill>
          </p:spPr>
          <p:txBody>
            <a:bodyPr wrap="square" rtlCol="0">
              <a:spAutoFit/>
            </a:bodyPr>
            <a:lstStyle/>
            <a:p>
              <a:r>
                <a:rPr lang="en-US" sz="3600" b="1" i="1" dirty="0" smtClean="0">
                  <a:solidFill>
                    <a:schemeClr val="tx1">
                      <a:lumMod val="95000"/>
                      <a:lumOff val="5000"/>
                    </a:schemeClr>
                  </a:solidFill>
                </a:rPr>
                <a:t>    What do you know about Chawla’s first space mission ?</a:t>
              </a:r>
            </a:p>
            <a:p>
              <a:endParaRPr lang="en-US" sz="3600" b="1" i="1" dirty="0" smtClean="0">
                <a:solidFill>
                  <a:schemeClr val="tx1">
                    <a:lumMod val="95000"/>
                    <a:lumOff val="5000"/>
                  </a:schemeClr>
                </a:solidFill>
              </a:endParaRPr>
            </a:p>
            <a:p>
              <a:r>
                <a:rPr lang="en-US" sz="3600" b="1" i="1" dirty="0" smtClean="0">
                  <a:solidFill>
                    <a:schemeClr val="tx1">
                      <a:lumMod val="95000"/>
                      <a:lumOff val="5000"/>
                    </a:schemeClr>
                  </a:solidFill>
                </a:rPr>
                <a:t>    Why was Chawla’s second space mission delayed?</a:t>
              </a:r>
            </a:p>
            <a:p>
              <a:endParaRPr lang="en-US" sz="3600" b="1" i="1" dirty="0" smtClean="0">
                <a:solidFill>
                  <a:schemeClr val="tx1">
                    <a:lumMod val="95000"/>
                    <a:lumOff val="5000"/>
                  </a:schemeClr>
                </a:solidFill>
              </a:endParaRPr>
            </a:p>
            <a:p>
              <a:r>
                <a:rPr lang="en-US" sz="3600" b="1" i="1" dirty="0" smtClean="0">
                  <a:solidFill>
                    <a:schemeClr val="tx1">
                      <a:lumMod val="95000"/>
                      <a:lumOff val="5000"/>
                    </a:schemeClr>
                  </a:solidFill>
                </a:rPr>
                <a:t>   Why was the space shuttle termed ‘ill-fated’ by the author?</a:t>
              </a:r>
            </a:p>
            <a:p>
              <a:endParaRPr lang="en-US" sz="3600" b="1" i="1" dirty="0" smtClean="0">
                <a:solidFill>
                  <a:schemeClr val="tx1">
                    <a:lumMod val="95000"/>
                    <a:lumOff val="5000"/>
                  </a:schemeClr>
                </a:solidFill>
              </a:endParaRPr>
            </a:p>
            <a:p>
              <a:r>
                <a:rPr lang="en-US" sz="3600" b="1" i="1" dirty="0" smtClean="0">
                  <a:solidFill>
                    <a:schemeClr val="tx1">
                      <a:lumMod val="95000"/>
                      <a:lumOff val="5000"/>
                    </a:schemeClr>
                  </a:solidFill>
                </a:rPr>
                <a:t>    Explain the sentence “You are just your intelligent”.</a:t>
              </a:r>
            </a:p>
            <a:p>
              <a:endParaRPr lang="en-US" sz="3600" b="1" i="1" dirty="0" smtClean="0">
                <a:solidFill>
                  <a:schemeClr val="tx1">
                    <a:lumMod val="95000"/>
                    <a:lumOff val="5000"/>
                  </a:schemeClr>
                </a:solidFill>
              </a:endParaRPr>
            </a:p>
            <a:p>
              <a:r>
                <a:rPr lang="en-US" sz="3600" b="1" i="1" dirty="0" smtClean="0">
                  <a:solidFill>
                    <a:schemeClr val="tx1">
                      <a:lumMod val="95000"/>
                      <a:lumOff val="5000"/>
                    </a:schemeClr>
                  </a:solidFill>
                </a:rPr>
                <a:t>    When did Chawla join NASA? </a:t>
              </a:r>
            </a:p>
            <a:p>
              <a:r>
                <a:rPr lang="en-US" sz="3600" dirty="0" smtClean="0"/>
                <a:t>  </a:t>
              </a:r>
              <a:endParaRPr lang="en-US" sz="3600" dirty="0"/>
            </a:p>
          </p:txBody>
        </p:sp>
        <p:grpSp>
          <p:nvGrpSpPr>
            <p:cNvPr id="4" name="Group 3"/>
            <p:cNvGrpSpPr/>
            <p:nvPr/>
          </p:nvGrpSpPr>
          <p:grpSpPr>
            <a:xfrm>
              <a:off x="198120" y="1323439"/>
              <a:ext cx="411480" cy="4630222"/>
              <a:chOff x="198120" y="1323439"/>
              <a:chExt cx="411480" cy="4630222"/>
            </a:xfrm>
          </p:grpSpPr>
          <p:sp>
            <p:nvSpPr>
              <p:cNvPr id="2" name="5-Point Star 1"/>
              <p:cNvSpPr/>
              <p:nvPr/>
            </p:nvSpPr>
            <p:spPr>
              <a:xfrm>
                <a:off x="259080" y="1323439"/>
                <a:ext cx="35052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9080" y="2237125"/>
                <a:ext cx="35052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98120" y="3367683"/>
                <a:ext cx="35052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43840" y="4442103"/>
                <a:ext cx="35052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59080" y="5572661"/>
                <a:ext cx="35052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731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66"/>
            <a:ext cx="4556760" cy="6563053"/>
          </a:xfrm>
          <a:prstGeom prst="rect">
            <a:avLst/>
          </a:prstGeom>
        </p:spPr>
      </p:pic>
      <p:sp>
        <p:nvSpPr>
          <p:cNvPr id="4" name="Rectangle 3"/>
          <p:cNvSpPr/>
          <p:nvPr/>
        </p:nvSpPr>
        <p:spPr>
          <a:xfrm>
            <a:off x="4739640" y="112066"/>
            <a:ext cx="7452360" cy="923330"/>
          </a:xfrm>
          <a:prstGeom prst="rect">
            <a:avLst/>
          </a:prstGeom>
          <a:solidFill>
            <a:schemeClr val="accent6"/>
          </a:solidFill>
        </p:spPr>
        <p:txBody>
          <a:bodyPr wrap="square" lIns="91440" tIns="45720" rIns="91440" bIns="45720">
            <a:spAutoFit/>
          </a:bodyPr>
          <a:lstStyle/>
          <a:p>
            <a:pPr algn="ctr"/>
            <a:r>
              <a:rPr lang="en-US" sz="5400" b="1" dirty="0" smtClean="0">
                <a:ln w="12700" cmpd="sng">
                  <a:solidFill>
                    <a:schemeClr val="accent4"/>
                  </a:solidFill>
                  <a:prstDash val="solid"/>
                </a:ln>
                <a:solidFill>
                  <a:srgbClr val="FFFF00"/>
                </a:solidFill>
              </a:rPr>
              <a:t>Home task</a:t>
            </a:r>
          </a:p>
        </p:txBody>
      </p:sp>
      <p:sp>
        <p:nvSpPr>
          <p:cNvPr id="5" name="Rectangle 4"/>
          <p:cNvSpPr/>
          <p:nvPr/>
        </p:nvSpPr>
        <p:spPr>
          <a:xfrm>
            <a:off x="5034455" y="1505871"/>
            <a:ext cx="6974665" cy="5078313"/>
          </a:xfrm>
          <a:prstGeom prst="rect">
            <a:avLst/>
          </a:prstGeom>
          <a:blipFill>
            <a:blip r:embed="rId3"/>
            <a:tile tx="0" ty="0" sx="100000" sy="100000" flip="none" algn="tl"/>
          </a:blipFill>
        </p:spPr>
        <p:txBody>
          <a:bodyPr wrap="square" lIns="91440" tIns="45720" rIns="91440" bIns="45720">
            <a:spAutoFit/>
          </a:bodyPr>
          <a:lstStyle/>
          <a:p>
            <a:pPr algn="ctr"/>
            <a:r>
              <a:rPr lang="en-US" sz="5400" b="1" cap="none" spc="50" dirty="0" smtClean="0">
                <a:ln w="9525" cmpd="sng">
                  <a:solidFill>
                    <a:schemeClr val="accent1"/>
                  </a:solidFill>
                  <a:prstDash val="solid"/>
                </a:ln>
                <a:solidFill>
                  <a:srgbClr val="FFFF00"/>
                </a:solidFill>
                <a:effectLst>
                  <a:glow rad="38100">
                    <a:schemeClr val="accent1">
                      <a:alpha val="40000"/>
                    </a:schemeClr>
                  </a:glow>
                </a:effectLst>
              </a:rPr>
              <a:t>Briefly comment on</a:t>
            </a:r>
          </a:p>
          <a:p>
            <a:pPr algn="ctr"/>
            <a:endParaRPr lang="en-US" sz="5400" b="1" spc="50" dirty="0">
              <a:ln w="9525" cmpd="sng">
                <a:solidFill>
                  <a:schemeClr val="accent1"/>
                </a:solidFill>
                <a:prstDash val="solid"/>
              </a:ln>
              <a:solidFill>
                <a:srgbClr val="FFFF00"/>
              </a:solidFill>
              <a:effectLst>
                <a:glow rad="38100">
                  <a:schemeClr val="accent1">
                    <a:alpha val="40000"/>
                  </a:schemeClr>
                </a:glow>
              </a:effectLst>
            </a:endParaRPr>
          </a:p>
          <a:p>
            <a:pPr algn="ctr"/>
            <a:r>
              <a:rPr lang="en-US" sz="5400" b="1" cap="none" spc="50" dirty="0" smtClean="0">
                <a:ln w="9525" cmpd="sng">
                  <a:solidFill>
                    <a:schemeClr val="accent1"/>
                  </a:solidFill>
                  <a:prstDash val="solid"/>
                </a:ln>
                <a:solidFill>
                  <a:srgbClr val="FFFF00"/>
                </a:solidFill>
                <a:effectLst>
                  <a:glow rad="38100">
                    <a:schemeClr val="accent1">
                      <a:alpha val="40000"/>
                    </a:schemeClr>
                  </a:glow>
                </a:effectLst>
              </a:rPr>
              <a:t> the tragedy of space </a:t>
            </a:r>
          </a:p>
          <a:p>
            <a:pPr algn="ctr"/>
            <a:endParaRPr lang="en-US" sz="5400" b="1" spc="50" dirty="0">
              <a:ln w="9525" cmpd="sng">
                <a:solidFill>
                  <a:schemeClr val="accent1"/>
                </a:solidFill>
                <a:prstDash val="solid"/>
              </a:ln>
              <a:solidFill>
                <a:srgbClr val="FFFF00"/>
              </a:solidFill>
              <a:effectLst>
                <a:glow rad="38100">
                  <a:schemeClr val="accent1">
                    <a:alpha val="40000"/>
                  </a:schemeClr>
                </a:glow>
              </a:effectLst>
            </a:endParaRPr>
          </a:p>
          <a:p>
            <a:pPr algn="ctr"/>
            <a:r>
              <a:rPr lang="en-US" sz="5400" b="1" cap="none" spc="50" dirty="0" smtClean="0">
                <a:ln w="9525" cmpd="sng">
                  <a:solidFill>
                    <a:schemeClr val="accent1"/>
                  </a:solidFill>
                  <a:prstDash val="solid"/>
                </a:ln>
                <a:solidFill>
                  <a:srgbClr val="FFFF00"/>
                </a:solidFill>
                <a:effectLst>
                  <a:glow rad="38100">
                    <a:schemeClr val="accent1">
                      <a:alpha val="40000"/>
                    </a:schemeClr>
                  </a:glow>
                </a:effectLst>
              </a:rPr>
              <a:t>shuttle </a:t>
            </a:r>
            <a:r>
              <a:rPr lang="en-US" sz="5400" i="1" cap="none" spc="50" dirty="0" smtClean="0">
                <a:ln w="9525" cmpd="sng">
                  <a:solidFill>
                    <a:schemeClr val="accent1"/>
                  </a:solidFill>
                  <a:prstDash val="solid"/>
                </a:ln>
                <a:solidFill>
                  <a:srgbClr val="FFFF00"/>
                </a:solidFill>
                <a:effectLst>
                  <a:glow rad="38100">
                    <a:schemeClr val="accent1">
                      <a:alpha val="40000"/>
                    </a:schemeClr>
                  </a:glow>
                </a:effectLst>
              </a:rPr>
              <a:t>Columbia</a:t>
            </a:r>
            <a:r>
              <a:rPr lang="en-US" sz="5400" b="1" cap="none" spc="50" dirty="0" smtClean="0">
                <a:ln w="9525" cmpd="sng">
                  <a:solidFill>
                    <a:schemeClr val="accent1"/>
                  </a:solidFill>
                  <a:prstDash val="solid"/>
                </a:ln>
                <a:solidFill>
                  <a:srgbClr val="FFFF00"/>
                </a:solidFill>
                <a:effectLst>
                  <a:glow rad="38100">
                    <a:schemeClr val="accent1">
                      <a:alpha val="40000"/>
                    </a:schemeClr>
                  </a:glow>
                </a:effectLst>
              </a:rPr>
              <a:t>.</a:t>
            </a:r>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326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261"/>
            <a:ext cx="12192000" cy="6863257"/>
          </a:xfrm>
          <a:prstGeom prst="rect">
            <a:avLst/>
          </a:prstGeom>
        </p:spPr>
      </p:pic>
    </p:spTree>
    <p:extLst>
      <p:ext uri="{BB962C8B-B14F-4D97-AF65-F5344CB8AC3E}">
        <p14:creationId xmlns:p14="http://schemas.microsoft.com/office/powerpoint/2010/main" val="245554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78" y="1652745"/>
            <a:ext cx="3837296" cy="5117910"/>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096" y="1652745"/>
            <a:ext cx="4099578" cy="5117910"/>
          </a:xfrm>
          <a:prstGeom prst="ellipse">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918" y="1652745"/>
            <a:ext cx="3665998" cy="5117910"/>
          </a:xfrm>
          <a:prstGeom prst="ellipse">
            <a:avLst/>
          </a:prstGeom>
          <a:ln>
            <a:noFill/>
          </a:ln>
          <a:effectLst>
            <a:softEdge rad="112500"/>
          </a:effectLst>
        </p:spPr>
      </p:pic>
      <p:sp>
        <p:nvSpPr>
          <p:cNvPr id="11" name="Rectangle 10"/>
          <p:cNvSpPr/>
          <p:nvPr/>
        </p:nvSpPr>
        <p:spPr>
          <a:xfrm>
            <a:off x="1" y="-88255"/>
            <a:ext cx="12192000" cy="12828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043" y="138525"/>
            <a:ext cx="12091915" cy="584775"/>
          </a:xfrm>
          <a:prstGeom prst="rect">
            <a:avLst/>
          </a:prstGeom>
          <a:noFill/>
        </p:spPr>
        <p:txBody>
          <a:bodyPr wrap="square" rtlCol="0">
            <a:spAutoFit/>
          </a:bodyPr>
          <a:lstStyle/>
          <a:p>
            <a:pPr algn="ctr"/>
            <a:r>
              <a:rPr lang="en-US" sz="3200" b="1" i="1" dirty="0" smtClean="0">
                <a:latin typeface="Times New Roman" panose="02020603050405020304" pitchFamily="18" charset="0"/>
                <a:cs typeface="Times New Roman" panose="02020603050405020304" pitchFamily="18" charset="0"/>
              </a:rPr>
              <a:t>What does the following pictures remind us ?</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6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50125" y="-60959"/>
            <a:ext cx="12192000" cy="1341120"/>
          </a:xfrm>
          <a:prstGeom prst="horizontalScroll">
            <a:avLst>
              <a:gd name="adj" fmla="val 19014"/>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386624" y="207075"/>
            <a:ext cx="598118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Our Today’s Topic is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5" y="1856096"/>
            <a:ext cx="5227093" cy="5001903"/>
          </a:xfrm>
          <a:prstGeom prst="rect">
            <a:avLst/>
          </a:prstGeom>
        </p:spPr>
      </p:pic>
      <p:sp>
        <p:nvSpPr>
          <p:cNvPr id="7" name="Rectangle 6"/>
          <p:cNvSpPr/>
          <p:nvPr/>
        </p:nvSpPr>
        <p:spPr>
          <a:xfrm>
            <a:off x="5527344" y="1860815"/>
            <a:ext cx="6541826" cy="4924425"/>
          </a:xfrm>
          <a:prstGeom prst="rect">
            <a:avLst/>
          </a:prstGeom>
          <a:pattFill prst="smConfetti">
            <a:fgClr>
              <a:srgbClr val="FF0000"/>
            </a:fgClr>
            <a:bgClr>
              <a:schemeClr val="bg1"/>
            </a:bgClr>
          </a:pattFill>
        </p:spPr>
        <p:txBody>
          <a:bodyPr wrap="square" lIns="91440" tIns="45720" rIns="91440" bIns="45720">
            <a:spAutoFit/>
          </a:bodyPr>
          <a:lstStyle/>
          <a:p>
            <a:r>
              <a:rPr lang="en-US" sz="5400" b="1" cap="none" spc="0" dirty="0" smtClean="0">
                <a:ln w="12700">
                  <a:solidFill>
                    <a:schemeClr val="accent1"/>
                  </a:solidFill>
                  <a:prstDash val="solid"/>
                </a:ln>
                <a:solidFill>
                  <a:srgbClr val="C00000"/>
                </a:solidFill>
                <a:effectLst>
                  <a:outerShdw dist="38100" dir="2640000" algn="bl" rotWithShape="0">
                    <a:schemeClr val="accent1"/>
                  </a:outerShdw>
                </a:effectLst>
                <a:latin typeface="Algerian" panose="04020705040A02060702" pitchFamily="82" charset="0"/>
              </a:rPr>
              <a:t>Unit one:</a:t>
            </a:r>
          </a:p>
          <a:p>
            <a:r>
              <a:rPr lang="en-US" sz="2800" b="1" cap="none" spc="0" dirty="0" smtClean="0">
                <a:ln w="12700">
                  <a:solidFill>
                    <a:schemeClr val="accent1"/>
                  </a:solidFill>
                  <a:prstDash val="solid"/>
                </a:ln>
                <a:solidFill>
                  <a:srgbClr val="00B0F0"/>
                </a:solidFill>
                <a:effectLst>
                  <a:outerShdw dist="38100" dir="2640000" algn="bl" rotWithShape="0">
                    <a:schemeClr val="accent1"/>
                  </a:outerShdw>
                </a:effectLst>
              </a:rPr>
              <a:t>People or </a:t>
            </a:r>
            <a:r>
              <a:rPr lang="en-US" sz="2800" b="1" dirty="0">
                <a:ln w="12700">
                  <a:solidFill>
                    <a:schemeClr val="accent1"/>
                  </a:solidFill>
                  <a:prstDash val="solid"/>
                </a:ln>
                <a:solidFill>
                  <a:srgbClr val="00B0F0"/>
                </a:solidFill>
                <a:effectLst>
                  <a:outerShdw dist="38100" dir="2640000" algn="bl" rotWithShape="0">
                    <a:schemeClr val="accent1"/>
                  </a:outerShdw>
                </a:effectLst>
              </a:rPr>
              <a:t>I</a:t>
            </a:r>
            <a:r>
              <a:rPr lang="en-US" sz="2800" b="1" cap="none" spc="0" dirty="0" smtClean="0">
                <a:ln w="12700">
                  <a:solidFill>
                    <a:schemeClr val="accent1"/>
                  </a:solidFill>
                  <a:prstDash val="solid"/>
                </a:ln>
                <a:solidFill>
                  <a:srgbClr val="00B0F0"/>
                </a:solidFill>
                <a:effectLst>
                  <a:outerShdw dist="38100" dir="2640000" algn="bl" rotWithShape="0">
                    <a:schemeClr val="accent1"/>
                  </a:outerShdw>
                </a:effectLst>
              </a:rPr>
              <a:t>nstitutions </a:t>
            </a:r>
            <a:r>
              <a:rPr lang="en-US" sz="2800" b="1" dirty="0">
                <a:ln w="12700">
                  <a:solidFill>
                    <a:schemeClr val="accent1"/>
                  </a:solidFill>
                  <a:prstDash val="solid"/>
                </a:ln>
                <a:solidFill>
                  <a:srgbClr val="00B0F0"/>
                </a:solidFill>
                <a:effectLst>
                  <a:outerShdw dist="38100" dir="2640000" algn="bl" rotWithShape="0">
                    <a:schemeClr val="accent1"/>
                  </a:outerShdw>
                </a:effectLst>
              </a:rPr>
              <a:t>M</a:t>
            </a:r>
            <a:r>
              <a:rPr lang="en-US" sz="2800" b="1" cap="none" spc="0" dirty="0" smtClean="0">
                <a:ln w="12700">
                  <a:solidFill>
                    <a:schemeClr val="accent1"/>
                  </a:solidFill>
                  <a:prstDash val="solid"/>
                </a:ln>
                <a:solidFill>
                  <a:srgbClr val="00B0F0"/>
                </a:solidFill>
                <a:effectLst>
                  <a:outerShdw dist="38100" dir="2640000" algn="bl" rotWithShape="0">
                    <a:schemeClr val="accent1"/>
                  </a:outerShdw>
                </a:effectLst>
              </a:rPr>
              <a:t>aking </a:t>
            </a:r>
            <a:r>
              <a:rPr lang="en-US" sz="2800" b="1" dirty="0" smtClean="0">
                <a:ln w="12700">
                  <a:solidFill>
                    <a:schemeClr val="accent1"/>
                  </a:solidFill>
                  <a:prstDash val="solid"/>
                </a:ln>
                <a:solidFill>
                  <a:srgbClr val="00B0F0"/>
                </a:solidFill>
                <a:effectLst>
                  <a:outerShdw dist="38100" dir="2640000" algn="bl" rotWithShape="0">
                    <a:schemeClr val="accent1"/>
                  </a:outerShdw>
                </a:effectLst>
              </a:rPr>
              <a:t>H</a:t>
            </a:r>
            <a:r>
              <a:rPr lang="en-US" sz="2800" b="1" cap="none" spc="0" dirty="0" smtClean="0">
                <a:ln w="12700">
                  <a:solidFill>
                    <a:schemeClr val="accent1"/>
                  </a:solidFill>
                  <a:prstDash val="solid"/>
                </a:ln>
                <a:solidFill>
                  <a:srgbClr val="00B0F0"/>
                </a:solidFill>
                <a:effectLst>
                  <a:outerShdw dist="38100" dir="2640000" algn="bl" rotWithShape="0">
                    <a:schemeClr val="accent1"/>
                  </a:outerShdw>
                </a:effectLst>
              </a:rPr>
              <a:t>istory.</a:t>
            </a:r>
          </a:p>
          <a:p>
            <a:r>
              <a:rPr lang="en-US" sz="5400" b="1" dirty="0" smtClean="0">
                <a:ln w="12700">
                  <a:solidFill>
                    <a:schemeClr val="accent1"/>
                  </a:solidFill>
                  <a:prstDash val="solid"/>
                </a:ln>
                <a:solidFill>
                  <a:srgbClr val="C00000"/>
                </a:solidFill>
                <a:effectLst>
                  <a:outerShdw dist="38100" dir="2640000" algn="bl" rotWithShape="0">
                    <a:schemeClr val="accent1"/>
                  </a:outerShdw>
                </a:effectLst>
                <a:latin typeface="Algerian" panose="04020705040A02060702" pitchFamily="82" charset="0"/>
              </a:rPr>
              <a:t>Lesson three:</a:t>
            </a:r>
          </a:p>
          <a:p>
            <a:r>
              <a:rPr lang="en-US" sz="2800" b="1" cap="none" spc="0" dirty="0" smtClean="0">
                <a:ln w="12700">
                  <a:solidFill>
                    <a:schemeClr val="accent1"/>
                  </a:solidFill>
                  <a:prstDash val="solid"/>
                </a:ln>
                <a:solidFill>
                  <a:srgbClr val="00B0F0"/>
                </a:solidFill>
                <a:effectLst>
                  <a:outerShdw dist="38100" dir="2640000" algn="bl" rotWithShape="0">
                    <a:schemeClr val="accent1"/>
                  </a:outerShdw>
                </a:effectLst>
              </a:rPr>
              <a:t>Two Women.</a:t>
            </a:r>
          </a:p>
          <a:p>
            <a:r>
              <a:rPr lang="en-US" sz="5400" b="1" dirty="0" smtClean="0">
                <a:ln w="12700">
                  <a:solidFill>
                    <a:schemeClr val="accent1"/>
                  </a:solidFill>
                  <a:prstDash val="solid"/>
                </a:ln>
                <a:solidFill>
                  <a:srgbClr val="C00000"/>
                </a:solidFill>
                <a:effectLst>
                  <a:outerShdw dist="38100" dir="2640000" algn="bl" rotWithShape="0">
                    <a:schemeClr val="accent1"/>
                  </a:outerShdw>
                </a:effectLst>
                <a:latin typeface="Algerian" panose="04020705040A02060702" pitchFamily="82" charset="0"/>
              </a:rPr>
              <a:t>KALPANA CHAWLA </a:t>
            </a:r>
          </a:p>
          <a:p>
            <a:r>
              <a:rPr lang="en-US" sz="3200" b="1" cap="none" spc="0" dirty="0" err="1" smtClean="0">
                <a:ln w="12700">
                  <a:solidFill>
                    <a:schemeClr val="accent1"/>
                  </a:solidFill>
                  <a:prstDash val="solid"/>
                </a:ln>
                <a:solidFill>
                  <a:srgbClr val="00B0F0"/>
                </a:solidFill>
                <a:effectLst>
                  <a:outerShdw dist="38100" dir="2640000" algn="bl" rotWithShape="0">
                    <a:schemeClr val="accent1"/>
                  </a:outerShdw>
                </a:effectLst>
              </a:rPr>
              <a:t>Alim</a:t>
            </a:r>
            <a:r>
              <a:rPr lang="en-US" sz="3200" b="1" cap="none" spc="0" dirty="0" smtClean="0">
                <a:ln w="12700">
                  <a:solidFill>
                    <a:schemeClr val="accent1"/>
                  </a:solidFill>
                  <a:prstDash val="solid"/>
                </a:ln>
                <a:solidFill>
                  <a:srgbClr val="00B0F0"/>
                </a:solidFill>
                <a:effectLst>
                  <a:outerShdw dist="38100" dir="2640000" algn="bl" rotWithShape="0">
                    <a:schemeClr val="accent1"/>
                  </a:outerShdw>
                </a:effectLst>
              </a:rPr>
              <a:t> First </a:t>
            </a:r>
            <a:r>
              <a:rPr lang="en-US" sz="3200" b="1" dirty="0">
                <a:ln w="12700">
                  <a:solidFill>
                    <a:schemeClr val="accent1"/>
                  </a:solidFill>
                  <a:prstDash val="solid"/>
                </a:ln>
                <a:solidFill>
                  <a:srgbClr val="00B0F0"/>
                </a:solidFill>
                <a:effectLst>
                  <a:outerShdw dist="38100" dir="2640000" algn="bl" rotWithShape="0">
                    <a:schemeClr val="accent1"/>
                  </a:outerShdw>
                </a:effectLst>
              </a:rPr>
              <a:t>Y</a:t>
            </a:r>
            <a:r>
              <a:rPr lang="en-US" sz="3200" b="1" cap="none" spc="0" dirty="0" smtClean="0">
                <a:ln w="12700">
                  <a:solidFill>
                    <a:schemeClr val="accent1"/>
                  </a:solidFill>
                  <a:prstDash val="solid"/>
                </a:ln>
                <a:solidFill>
                  <a:srgbClr val="00B0F0"/>
                </a:solidFill>
                <a:effectLst>
                  <a:outerShdw dist="38100" dir="2640000" algn="bl" rotWithShape="0">
                    <a:schemeClr val="accent1"/>
                  </a:outerShdw>
                </a:effectLst>
              </a:rPr>
              <a:t>ear</a:t>
            </a:r>
          </a:p>
          <a:p>
            <a:r>
              <a:rPr lang="en-US" sz="3200" b="1" dirty="0" smtClean="0">
                <a:ln w="12700">
                  <a:solidFill>
                    <a:schemeClr val="accent1"/>
                  </a:solidFill>
                  <a:prstDash val="solid"/>
                </a:ln>
                <a:solidFill>
                  <a:srgbClr val="00B0F0"/>
                </a:solidFill>
                <a:effectLst>
                  <a:outerShdw dist="38100" dir="2640000" algn="bl" rotWithShape="0">
                    <a:schemeClr val="accent1"/>
                  </a:outerShdw>
                </a:effectLst>
              </a:rPr>
              <a:t>English First Paper </a:t>
            </a:r>
          </a:p>
          <a:p>
            <a:r>
              <a:rPr lang="en-US" sz="3200" b="1" cap="none" spc="0" dirty="0" smtClean="0">
                <a:ln w="12700">
                  <a:solidFill>
                    <a:schemeClr val="accent1"/>
                  </a:solidFill>
                  <a:prstDash val="solid"/>
                </a:ln>
                <a:solidFill>
                  <a:srgbClr val="00B0F0"/>
                </a:solidFill>
                <a:effectLst>
                  <a:outerShdw dist="38100" dir="2640000" algn="bl" rotWithShape="0">
                    <a:schemeClr val="accent1"/>
                  </a:outerShdw>
                </a:effectLst>
              </a:rPr>
              <a:t>Time : 45 Minutes</a:t>
            </a:r>
            <a:endParaRPr lang="en-US" sz="32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Tree>
    <p:extLst>
      <p:ext uri="{BB962C8B-B14F-4D97-AF65-F5344CB8AC3E}">
        <p14:creationId xmlns:p14="http://schemas.microsoft.com/office/powerpoint/2010/main" val="27610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2640"/>
          </a:xfrm>
          <a:prstGeom prst="rect">
            <a:avLst/>
          </a:prstGeom>
          <a:pattFill prst="trellis">
            <a:fgClr>
              <a:schemeClr val="accent2"/>
            </a:fgClr>
            <a:bgClr>
              <a:schemeClr val="bg1"/>
            </a:bgClr>
          </a:pattFill>
        </p:spPr>
        <p:txBody>
          <a:bodyPr wrap="square" lIns="91440" tIns="45720" rIns="91440" bIns="45720">
            <a:spAutoFit/>
          </a:bodyPr>
          <a:lstStyle/>
          <a:p>
            <a:pPr algn="ctr"/>
            <a:r>
              <a:rPr lang="en-US" sz="5400" b="1" dirty="0" smtClean="0">
                <a:ln w="13462">
                  <a:solidFill>
                    <a:schemeClr val="bg1"/>
                  </a:solidFill>
                  <a:prstDash val="solid"/>
                </a:ln>
                <a:solidFill>
                  <a:schemeClr val="accent6"/>
                </a:solidFill>
                <a:effectLst>
                  <a:outerShdw dist="38100" dir="2700000" algn="bl" rotWithShape="0">
                    <a:schemeClr val="accent5"/>
                  </a:outerShdw>
                </a:effectLst>
              </a:rPr>
              <a:t>Learning </a:t>
            </a:r>
            <a:r>
              <a:rPr lang="en-US" sz="5400" b="1" dirty="0" err="1" smtClean="0">
                <a:ln w="13462">
                  <a:solidFill>
                    <a:schemeClr val="bg1"/>
                  </a:solidFill>
                  <a:prstDash val="solid"/>
                </a:ln>
                <a:solidFill>
                  <a:schemeClr val="accent6"/>
                </a:solidFill>
                <a:effectLst>
                  <a:outerShdw dist="38100" dir="2700000" algn="bl" rotWithShape="0">
                    <a:schemeClr val="accent5"/>
                  </a:outerShdw>
                </a:effectLst>
              </a:rPr>
              <a:t>outomes</a:t>
            </a:r>
            <a:endParaRPr lang="en-US" sz="5400" b="1" dirty="0" smtClean="0">
              <a:ln w="13462">
                <a:solidFill>
                  <a:schemeClr val="bg1"/>
                </a:solidFill>
                <a:prstDash val="solid"/>
              </a:ln>
              <a:solidFill>
                <a:schemeClr val="accent6"/>
              </a:solidFill>
              <a:effectLst>
                <a:outerShdw dist="38100" dir="2700000" algn="bl" rotWithShape="0">
                  <a:schemeClr val="accent5"/>
                </a:outerShdw>
              </a:effectLst>
            </a:endParaRPr>
          </a:p>
          <a:p>
            <a:endParaRPr lang="en-US" sz="4800" b="1" dirty="0" smtClean="0">
              <a:ln w="13462">
                <a:solidFill>
                  <a:schemeClr val="bg1"/>
                </a:solidFill>
                <a:prstDash val="solid"/>
              </a:ln>
              <a:solidFill>
                <a:srgbClr val="00FF00"/>
              </a:solidFill>
              <a:effectLst>
                <a:outerShdw dist="38100" dir="2700000" algn="bl" rotWithShape="0">
                  <a:schemeClr val="accent5"/>
                </a:outerShdw>
              </a:effectLst>
            </a:endParaRPr>
          </a:p>
          <a:p>
            <a:r>
              <a:rPr lang="en-US" sz="4800" b="1" dirty="0" smtClean="0">
                <a:ln w="13462">
                  <a:solidFill>
                    <a:schemeClr val="bg1"/>
                  </a:solidFill>
                  <a:prstDash val="solid"/>
                </a:ln>
                <a:solidFill>
                  <a:srgbClr val="00FF00"/>
                </a:solidFill>
                <a:effectLst>
                  <a:outerShdw dist="38100" dir="2700000" algn="bl" rotWithShape="0">
                    <a:schemeClr val="accent5"/>
                  </a:outerShdw>
                </a:effectLst>
              </a:rPr>
              <a:t>After reading the text student will be able to </a:t>
            </a:r>
          </a:p>
          <a:p>
            <a:endParaRPr lang="en-US" sz="3600" b="1" dirty="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endParaRPr>
          </a:p>
          <a:p>
            <a:r>
              <a:rPr lang="en-US" sz="3600" b="1" dirty="0" err="1"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a.Tell</a:t>
            </a:r>
            <a:r>
              <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 about extraordinary achievements of </a:t>
            </a:r>
            <a:r>
              <a:rPr lang="en-US" sz="3600" b="1" dirty="0" err="1"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Kalpana</a:t>
            </a:r>
            <a:r>
              <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 Chawla.</a:t>
            </a:r>
          </a:p>
          <a:p>
            <a:endPar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endParaRPr>
          </a:p>
          <a:p>
            <a:r>
              <a:rPr lang="en-US" sz="3600" b="1" dirty="0" err="1"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b.Tell</a:t>
            </a:r>
            <a:r>
              <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 the meaning of some new words . </a:t>
            </a:r>
          </a:p>
          <a:p>
            <a:endPar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endParaRPr>
          </a:p>
          <a:p>
            <a:r>
              <a:rPr lang="en-US" sz="3600" b="1" dirty="0" err="1"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c.Tell</a:t>
            </a:r>
            <a:r>
              <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 about her education</a:t>
            </a:r>
          </a:p>
          <a:p>
            <a:endPar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endParaRPr>
          </a:p>
          <a:p>
            <a:r>
              <a:rPr lang="en-US" sz="3600" b="1" dirty="0" smtClean="0">
                <a:ln w="13462">
                  <a:solidFill>
                    <a:schemeClr val="tx2">
                      <a:lumMod val="75000"/>
                    </a:schemeClr>
                  </a:solidFill>
                  <a:prstDash val="solid"/>
                </a:ln>
                <a:solidFill>
                  <a:schemeClr val="accent5">
                    <a:lumMod val="50000"/>
                  </a:schemeClr>
                </a:solidFill>
                <a:effectLst>
                  <a:outerShdw dist="38100" dir="2700000" algn="bl" rotWithShape="0">
                    <a:schemeClr val="accent5"/>
                  </a:outerShdw>
                </a:effectLst>
              </a:rPr>
              <a:t>d. Tell about the tragedy of Columbia.</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349563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7640" y="1"/>
            <a:ext cx="12024359" cy="6714698"/>
            <a:chOff x="167640" y="1"/>
            <a:chExt cx="12024359" cy="6714698"/>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8066"/>
            <a:stretch/>
          </p:blipFill>
          <p:spPr>
            <a:xfrm>
              <a:off x="167640" y="1"/>
              <a:ext cx="6533411" cy="67146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792" y="1"/>
              <a:ext cx="5308207" cy="6714698"/>
            </a:xfrm>
            <a:prstGeom prst="rect">
              <a:avLst/>
            </a:prstGeom>
          </p:spPr>
        </p:pic>
      </p:grpSp>
    </p:spTree>
    <p:extLst>
      <p:ext uri="{BB962C8B-B14F-4D97-AF65-F5344CB8AC3E}">
        <p14:creationId xmlns:p14="http://schemas.microsoft.com/office/powerpoint/2010/main" val="247575394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1391" y="786737"/>
            <a:ext cx="4867696" cy="923330"/>
          </a:xfrm>
          <a:prstGeom prst="rect">
            <a:avLst/>
          </a:prstGeom>
          <a:solidFill>
            <a:schemeClr val="accent3">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S</a:t>
            </a:r>
            <a:r>
              <a:rPr lang="en-US" sz="5400" b="1" cap="none" spc="0" dirty="0" smtClean="0">
                <a:ln/>
                <a:solidFill>
                  <a:schemeClr val="accent4"/>
                </a:solidFill>
                <a:effectLst/>
              </a:rPr>
              <a:t>ingle work</a:t>
            </a:r>
            <a:endParaRPr lang="en-US" sz="5400" b="1" cap="none" spc="0" dirty="0">
              <a:ln/>
              <a:solidFill>
                <a:schemeClr val="accent4"/>
              </a:solidFill>
              <a:effectLst/>
            </a:endParaRPr>
          </a:p>
        </p:txBody>
      </p:sp>
      <p:sp>
        <p:nvSpPr>
          <p:cNvPr id="5" name="TextBox 4"/>
          <p:cNvSpPr txBox="1"/>
          <p:nvPr/>
        </p:nvSpPr>
        <p:spPr>
          <a:xfrm>
            <a:off x="1752376" y="1710067"/>
            <a:ext cx="8502555" cy="2308324"/>
          </a:xfrm>
          <a:prstGeom prst="rect">
            <a:avLst/>
          </a:prstGeom>
          <a:blipFill>
            <a:blip r:embed="rId2"/>
            <a:tile tx="0" ty="0" sx="100000" sy="100000" flip="none" algn="tl"/>
          </a:blip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Write the name of first </a:t>
            </a:r>
            <a:r>
              <a:rPr lang="en-US" sz="4800" dirty="0" err="1" smtClean="0">
                <a:latin typeface="Times New Roman" panose="02020603050405020304" pitchFamily="18" charset="0"/>
                <a:cs typeface="Times New Roman" panose="02020603050405020304" pitchFamily="18" charset="0"/>
              </a:rPr>
              <a:t>indian</a:t>
            </a:r>
            <a:r>
              <a:rPr lang="en-US" sz="4800" dirty="0" smtClean="0">
                <a:latin typeface="Times New Roman" panose="02020603050405020304" pitchFamily="18" charset="0"/>
                <a:cs typeface="Times New Roman" panose="02020603050405020304" pitchFamily="18" charset="0"/>
              </a:rPr>
              <a:t> born woman and second person in space from this subcontinent.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34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080" y="1"/>
            <a:ext cx="4876800" cy="707886"/>
          </a:xfrm>
          <a:prstGeom prst="rect">
            <a:avLst/>
          </a:prstGeom>
          <a:solidFill>
            <a:schemeClr val="accent4">
              <a:lumMod val="40000"/>
              <a:lumOff val="60000"/>
            </a:schemeClr>
          </a:solidFill>
        </p:spPr>
        <p:txBody>
          <a:bodyPr wrap="square" rtlCol="0">
            <a:spAutoFit/>
          </a:bodyPr>
          <a:lstStyle/>
          <a:p>
            <a:pPr algn="ctr"/>
            <a:r>
              <a:rPr lang="en-US" sz="4000" dirty="0" smtClean="0">
                <a:solidFill>
                  <a:schemeClr val="accent5">
                    <a:lumMod val="50000"/>
                  </a:schemeClr>
                </a:solidFill>
              </a:rPr>
              <a:t>Read the text silently</a:t>
            </a:r>
          </a:p>
        </p:txBody>
      </p:sp>
      <p:sp>
        <p:nvSpPr>
          <p:cNvPr id="3" name="Rectangle 2"/>
          <p:cNvSpPr/>
          <p:nvPr/>
        </p:nvSpPr>
        <p:spPr>
          <a:xfrm>
            <a:off x="0" y="856357"/>
            <a:ext cx="12192000" cy="6001643"/>
          </a:xfrm>
          <a:prstGeom prst="rect">
            <a:avLst/>
          </a:prstGeom>
        </p:spPr>
        <p:txBody>
          <a:bodyPr wrap="square">
            <a:spAutoFit/>
          </a:bodyPr>
          <a:lstStyle/>
          <a:p>
            <a:pPr algn="just"/>
            <a:r>
              <a:rPr lang="en-US" sz="2400" b="1" dirty="0" err="1">
                <a:latin typeface="Times New Roman" panose="02020603050405020304" pitchFamily="18" charset="0"/>
              </a:rPr>
              <a:t>Kalpana</a:t>
            </a:r>
            <a:r>
              <a:rPr lang="en-US" sz="2400" b="1" dirty="0">
                <a:latin typeface="Times New Roman" panose="02020603050405020304" pitchFamily="18" charset="0"/>
              </a:rPr>
              <a:t> Chawla (17 March 1962 - 1 February 2003)</a:t>
            </a:r>
          </a:p>
          <a:p>
            <a:pPr algn="just"/>
            <a:r>
              <a:rPr lang="en-US" sz="2400" dirty="0">
                <a:latin typeface="Times New Roman" panose="02020603050405020304" pitchFamily="18" charset="0"/>
              </a:rPr>
              <a:t>Chawla was born in </a:t>
            </a:r>
            <a:r>
              <a:rPr lang="en-US" sz="2400" dirty="0" err="1">
                <a:latin typeface="Times New Roman" panose="02020603050405020304" pitchFamily="18" charset="0"/>
              </a:rPr>
              <a:t>Karnal</a:t>
            </a:r>
            <a:r>
              <a:rPr lang="en-US" sz="2400" dirty="0">
                <a:latin typeface="Times New Roman" panose="02020603050405020304" pitchFamily="18" charset="0"/>
              </a:rPr>
              <a:t>, India. She completed her earlier schooling at Tagore Baal </a:t>
            </a:r>
            <a:r>
              <a:rPr lang="en-US" sz="2400" dirty="0" err="1">
                <a:latin typeface="Times New Roman" panose="02020603050405020304" pitchFamily="18" charset="0"/>
              </a:rPr>
              <a:t>Niketan</a:t>
            </a:r>
            <a:r>
              <a:rPr lang="en-US" sz="2400" dirty="0">
                <a:latin typeface="Times New Roman" panose="02020603050405020304" pitchFamily="18" charset="0"/>
              </a:rPr>
              <a:t> Senior Secondary School, </a:t>
            </a:r>
            <a:r>
              <a:rPr lang="en-US" sz="2400" dirty="0" err="1">
                <a:latin typeface="Times New Roman" panose="02020603050405020304" pitchFamily="18" charset="0"/>
              </a:rPr>
              <a:t>Karnal</a:t>
            </a:r>
            <a:r>
              <a:rPr lang="en-US" sz="2400" dirty="0">
                <a:latin typeface="Times New Roman" panose="02020603050405020304" pitchFamily="18" charset="0"/>
              </a:rPr>
              <a:t>. She is the first Indian-born woman and the second person in space from this sub-continent. After graduating in Aeronautical Engineering from Punjab Engineering College, India, in 1982, Chawla </a:t>
            </a:r>
            <a:r>
              <a:rPr lang="en-US" sz="2000" dirty="0">
                <a:latin typeface="Times New Roman" panose="02020603050405020304" pitchFamily="18" charset="0"/>
              </a:rPr>
              <a:t>moved</a:t>
            </a:r>
            <a:r>
              <a:rPr lang="en-US" sz="2400" dirty="0">
                <a:latin typeface="Times New Roman" panose="02020603050405020304" pitchFamily="18" charset="0"/>
              </a:rPr>
              <a:t> to the United States the same year. She obtained her Masters degree in  Aerospace Engineering from the University</a:t>
            </a:r>
          </a:p>
          <a:p>
            <a:pPr algn="just"/>
            <a:r>
              <a:rPr lang="en-US" sz="2400" dirty="0">
                <a:latin typeface="Times New Roman" panose="02020603050405020304" pitchFamily="18" charset="0"/>
              </a:rPr>
              <a:t>of Texas in 1984. Later she did her Ph.D. in Aerospace Engineering in 1988 from the University of Colorado.</a:t>
            </a:r>
          </a:p>
          <a:p>
            <a:pPr algn="just"/>
            <a:r>
              <a:rPr lang="en-US" sz="2400" dirty="0">
                <a:latin typeface="Times New Roman" panose="02020603050405020304" pitchFamily="18" charset="0"/>
              </a:rPr>
              <a:t>Determined to become an astronaut even in the face of the Challenger disaster 1986 that broke apart 73 seconds into its flight, leading to the deaths of its seven crew members, Chawla joined NASA in 1988. She began working as a Vice President where she did Computational Fluid Dynamics (CFD) research on vertical take-off and landing. In</a:t>
            </a:r>
          </a:p>
          <a:p>
            <a:pPr algn="just"/>
            <a:r>
              <a:rPr lang="en-US" sz="2400" dirty="0">
                <a:latin typeface="Times New Roman" panose="02020603050405020304" pitchFamily="18" charset="0"/>
              </a:rPr>
              <a:t>1991 she got U.S. citizenship and started her career as a NASA astronaut in 1995. She was selected for her first flight in 1996. She spoke the following words while travelling in the weightlessness of space, </a:t>
            </a:r>
            <a:r>
              <a:rPr lang="en-US" sz="2400" dirty="0">
                <a:latin typeface="SutonnyMJ" pitchFamily="2" charset="0"/>
              </a:rPr>
              <a:t>ÔÔ </a:t>
            </a:r>
            <a:r>
              <a:rPr lang="en-US" sz="2400" dirty="0">
                <a:latin typeface="Times New Roman" panose="02020603050405020304" pitchFamily="18" charset="0"/>
              </a:rPr>
              <a:t>You are just your intelligence”.</a:t>
            </a:r>
            <a:r>
              <a:rPr lang="en-US" sz="2400" dirty="0">
                <a:latin typeface="SutonnyMJ" pitchFamily="2" charset="0"/>
              </a:rPr>
              <a:t> </a:t>
            </a:r>
            <a:r>
              <a:rPr lang="en-US" sz="2400" dirty="0">
                <a:latin typeface="Times New Roman" panose="02020603050405020304" pitchFamily="18" charset="0"/>
              </a:rPr>
              <a:t>She had travelled 10.67 million miles, as many as 252 times around </a:t>
            </a:r>
            <a:r>
              <a:rPr lang="en-US" sz="2400" dirty="0" smtClean="0">
                <a:latin typeface="Times New Roman" panose="02020603050405020304" pitchFamily="18" charset="0"/>
              </a:rPr>
              <a:t>…………………..to break down. </a:t>
            </a:r>
            <a:endParaRPr lang="en-US" dirty="0"/>
          </a:p>
        </p:txBody>
      </p:sp>
    </p:spTree>
    <p:extLst>
      <p:ext uri="{BB962C8B-B14F-4D97-AF65-F5344CB8AC3E}">
        <p14:creationId xmlns:p14="http://schemas.microsoft.com/office/powerpoint/2010/main" val="2726105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3647</TotalTime>
  <Words>746</Words>
  <Application>Microsoft Office PowerPoint</Application>
  <PresentationFormat>Widescreen</PresentationFormat>
  <Paragraphs>112</Paragraphs>
  <Slides>26</Slides>
  <Notes>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Agency FB</vt:lpstr>
      <vt:lpstr>Algerian</vt:lpstr>
      <vt:lpstr>Arial</vt:lpstr>
      <vt:lpstr>Bahnschrift Condensed</vt:lpstr>
      <vt:lpstr>Bahnschrift Light</vt:lpstr>
      <vt:lpstr>Blackadder ITC</vt:lpstr>
      <vt:lpstr>Calibri</vt:lpstr>
      <vt:lpstr>Calibri Light</vt:lpstr>
      <vt:lpstr>Century Schoolbook</vt:lpstr>
      <vt:lpstr>Cooper Black</vt:lpstr>
      <vt:lpstr>Jokerman</vt:lpstr>
      <vt:lpstr>Lucida Handwriting</vt:lpstr>
      <vt:lpstr>NikoshBAN</vt:lpstr>
      <vt:lpstr>Snap ITC</vt:lpstr>
      <vt:lpstr>SutonnyMJ</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Kalpana Chawla was selected for her first flight in 1996.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572</cp:revision>
  <dcterms:created xsi:type="dcterms:W3CDTF">2019-04-26T03:51:14Z</dcterms:created>
  <dcterms:modified xsi:type="dcterms:W3CDTF">2020-07-23T12:14:51Z</dcterms:modified>
</cp:coreProperties>
</file>