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62" r:id="rId5"/>
    <p:sldId id="258" r:id="rId6"/>
    <p:sldId id="267" r:id="rId7"/>
    <p:sldId id="268" r:id="rId8"/>
    <p:sldId id="269" r:id="rId9"/>
    <p:sldId id="271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42485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05914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095029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141196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654336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586893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92377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608860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61291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01919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72284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86682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99955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083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19405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24166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53660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0A8447F-4754-40BA-9C73-1963A2F97C4B}" type="datetimeFigureOut">
              <a:rPr lang="en-SG" smtClean="0"/>
              <a:pPr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SG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AFBC651-F3B5-4F0F-BFA0-AD3B670D24B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67817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nizpm@gmaile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09008"/>
            <a:ext cx="12030889" cy="159924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/>
              <a:t>স্বাগতম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5931" y="2603500"/>
            <a:ext cx="5124450" cy="3416300"/>
          </a:xfrm>
        </p:spPr>
      </p:pic>
    </p:spTree>
    <p:extLst>
      <p:ext uri="{BB962C8B-B14F-4D97-AF65-F5344CB8AC3E}">
        <p14:creationId xmlns:p14="http://schemas.microsoft.com/office/powerpoint/2010/main" xmlns="" val="2513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4583" y="2664823"/>
            <a:ext cx="1149705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3200" dirty="0" smtClean="0"/>
              <a:t>প্রঃ একটি ব্যবসায় কি ধরনের প্রতিষ্ঠান ?</a:t>
            </a:r>
          </a:p>
          <a:p>
            <a:pPr marL="514350" indent="-514350">
              <a:buFont typeface="+mj-lt"/>
              <a:buAutoNum type="arabicPeriod"/>
            </a:pPr>
            <a:endParaRPr lang="bn-IN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/>
              <a:t>প্রঃ মূল্যবোধ ও নৈতিকতা বলতে কি বুঝ লিখ?</a:t>
            </a:r>
          </a:p>
          <a:p>
            <a:pPr marL="514350" indent="-514350">
              <a:buFont typeface="+mj-lt"/>
              <a:buAutoNum type="arabicPeriod"/>
            </a:pPr>
            <a:endParaRPr lang="bn-IN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/>
              <a:t>প্রঃ মুনাফা বলতে কি বুঝ?</a:t>
            </a:r>
          </a:p>
          <a:p>
            <a:pPr marL="514350" indent="-514350">
              <a:buFont typeface="+mj-lt"/>
              <a:buAutoNum type="arabicPeriod"/>
            </a:pPr>
            <a:endParaRPr lang="bn-IN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/>
              <a:t>প্রঃ একজন ব্যবসায়ী কী ধরনের পন্য সরবারহ করতে পারবেনা?</a:t>
            </a:r>
            <a:endParaRPr lang="en-SG" sz="3200" dirty="0"/>
          </a:p>
        </p:txBody>
      </p:sp>
      <p:sp>
        <p:nvSpPr>
          <p:cNvPr id="4" name="Rectangle 3"/>
          <p:cNvSpPr/>
          <p:nvPr/>
        </p:nvSpPr>
        <p:spPr>
          <a:xfrm>
            <a:off x="836023" y="731520"/>
            <a:ext cx="3827417" cy="966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একক কাজ</a:t>
            </a:r>
            <a:endParaRPr lang="en-SG" sz="4400" dirty="0"/>
          </a:p>
        </p:txBody>
      </p:sp>
    </p:spTree>
    <p:extLst>
      <p:ext uri="{BB962C8B-B14F-4D97-AF65-F5344CB8AC3E}">
        <p14:creationId xmlns:p14="http://schemas.microsoft.com/office/powerpoint/2010/main" xmlns="" val="164023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উত্তর গুলো মিলিয়ে নাও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901337" y="2743200"/>
            <a:ext cx="103588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IN" dirty="0" smtClean="0"/>
              <a:t>যে জ্ঞানবোধ এবং আচরন সমাজ মূল্যবান ও অনুকরনীয় মনে করে তাকেই মূল্যবোধ বলে। নৈতিকতা হচ্ছে মানব আচরনের মানদন্ড।</a:t>
            </a:r>
          </a:p>
          <a:p>
            <a:pPr marL="342900" indent="-342900">
              <a:buFont typeface="+mj-lt"/>
              <a:buAutoNum type="arabicPeriod"/>
            </a:pPr>
            <a:endParaRPr lang="bn-IN" dirty="0"/>
          </a:p>
          <a:p>
            <a:pPr marL="342900" indent="-342900">
              <a:buFont typeface="+mj-lt"/>
              <a:buAutoNum type="arabicPeriod"/>
            </a:pPr>
            <a:r>
              <a:rPr lang="bn-IN" dirty="0" smtClean="0"/>
              <a:t>সামাজিক প্রতিষ্ঠান।</a:t>
            </a:r>
          </a:p>
          <a:p>
            <a:pPr marL="342900" indent="-342900">
              <a:buFont typeface="+mj-lt"/>
              <a:buAutoNum type="arabicPeriod"/>
            </a:pPr>
            <a:endParaRPr lang="bn-IN" dirty="0"/>
          </a:p>
          <a:p>
            <a:pPr marL="342900" indent="-342900">
              <a:buFont typeface="+mj-lt"/>
              <a:buAutoNum type="arabicPeriod"/>
            </a:pPr>
            <a:r>
              <a:rPr lang="bn-IN" dirty="0" smtClean="0"/>
              <a:t>ক্রয়মূল্য ও বিক্রয়মূল্যের ব্যবধানই মুনাফা।</a:t>
            </a:r>
          </a:p>
          <a:p>
            <a:pPr marL="342900" indent="-342900">
              <a:buFont typeface="+mj-lt"/>
              <a:buAutoNum type="arabicPeriod"/>
            </a:pPr>
            <a:endParaRPr lang="bn-IN" dirty="0"/>
          </a:p>
          <a:p>
            <a:pPr marL="342900" indent="-342900">
              <a:buFont typeface="+mj-lt"/>
              <a:buAutoNum type="arabicPeriod"/>
            </a:pPr>
            <a:r>
              <a:rPr lang="bn-IN" dirty="0" smtClean="0"/>
              <a:t>ভেজাল বা অস্বাস্থ্যকর বিষ মিশ্রিত ক্ষতিকর খাবার ।</a:t>
            </a:r>
          </a:p>
        </p:txBody>
      </p:sp>
    </p:spTree>
    <p:extLst>
      <p:ext uri="{BB962C8B-B14F-4D97-AF65-F5344CB8AC3E}">
        <p14:creationId xmlns:p14="http://schemas.microsoft.com/office/powerpoint/2010/main" xmlns="" val="39821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18012"/>
            <a:ext cx="10515600" cy="1302340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কানিজ রাবেয়া </a:t>
            </a:r>
            <a:r>
              <a:rPr lang="en-US" dirty="0" smtClean="0"/>
              <a:t>[</a:t>
            </a:r>
            <a:r>
              <a:rPr lang="bn-IN" dirty="0" smtClean="0"/>
              <a:t>ব্যবসায় শি</a:t>
            </a:r>
            <a:r>
              <a:rPr lang="en-US" dirty="0" err="1" smtClean="0"/>
              <a:t>ক্ষা</a:t>
            </a:r>
            <a:r>
              <a:rPr lang="en-US" dirty="0" smtClean="0"/>
              <a:t>]</a:t>
            </a:r>
            <a:endParaRPr lang="bn-IN" dirty="0" smtClean="0"/>
          </a:p>
          <a:p>
            <a:r>
              <a:rPr lang="bn-IN" dirty="0" smtClean="0"/>
              <a:t>সিনিয়র সহকারী শিক্ষক</a:t>
            </a:r>
          </a:p>
          <a:p>
            <a:r>
              <a:rPr lang="bn-IN" dirty="0" smtClean="0"/>
              <a:t>বুড়িচং কালী নারায়ন বালিকা উচ্চ বিদ্যালয় ,বুড়িচং কুমিল্লা</a:t>
            </a:r>
          </a:p>
          <a:p>
            <a:r>
              <a:rPr lang="en-US" dirty="0" smtClean="0">
                <a:hlinkClick r:id="rId2"/>
              </a:rPr>
              <a:t>kanizpm@gmaile.com</a:t>
            </a:r>
            <a:endParaRPr lang="en-US" dirty="0" smtClean="0"/>
          </a:p>
          <a:p>
            <a:r>
              <a:rPr lang="en-US" dirty="0" smtClean="0"/>
              <a:t>01921906441ss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শ্রেনিঃ</a:t>
            </a:r>
            <a:r>
              <a:rPr lang="en-US" dirty="0" smtClean="0"/>
              <a:t> </a:t>
            </a:r>
            <a:r>
              <a:rPr lang="en-US" dirty="0" err="1" smtClean="0"/>
              <a:t>নবম</a:t>
            </a:r>
            <a:r>
              <a:rPr lang="en-US" dirty="0" smtClean="0"/>
              <a:t>/</a:t>
            </a:r>
            <a:r>
              <a:rPr lang="en-US" dirty="0" err="1" smtClean="0"/>
              <a:t>দশম</a:t>
            </a:r>
            <a:endParaRPr lang="en-US" dirty="0" smtClean="0"/>
          </a:p>
          <a:p>
            <a:r>
              <a:rPr lang="en-US" dirty="0" err="1" smtClean="0"/>
              <a:t>বিষয়ঃব্যবসায়</a:t>
            </a:r>
            <a:r>
              <a:rPr lang="en-US" dirty="0" smtClean="0"/>
              <a:t> </a:t>
            </a:r>
            <a:r>
              <a:rPr lang="en-US" dirty="0" err="1" smtClean="0"/>
              <a:t>উদ্যোগ</a:t>
            </a:r>
            <a:endParaRPr lang="en-US" dirty="0" smtClean="0"/>
          </a:p>
          <a:p>
            <a:r>
              <a:rPr lang="en-US" dirty="0" err="1" smtClean="0"/>
              <a:t>অধ্যায়ঃ</a:t>
            </a:r>
            <a:r>
              <a:rPr lang="en-US" dirty="0" smtClean="0"/>
              <a:t> </a:t>
            </a:r>
            <a:r>
              <a:rPr lang="en-US" dirty="0" err="1" smtClean="0"/>
              <a:t>একাদশ</a:t>
            </a:r>
            <a:endParaRPr lang="en-US" dirty="0" smtClean="0"/>
          </a:p>
          <a:p>
            <a:r>
              <a:rPr lang="en-US" dirty="0" smtClean="0"/>
              <a:t>তারিখঃ২৬/০২/২০১৯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7228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268" y="2925445"/>
            <a:ext cx="10515600" cy="15028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dirty="0" smtClean="0"/>
              <a:t>ব্যবসায় নৈতিকতা ও সামাজিক দায়বদ্ধতা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Ethics in Business and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Responsibilitiesss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1549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/>
              <a:t>শিখন</a:t>
            </a:r>
            <a:r>
              <a:rPr lang="bn-IN" dirty="0" smtClean="0"/>
              <a:t>ফল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48195" y="2651760"/>
            <a:ext cx="10765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n-IN" dirty="0" smtClean="0"/>
              <a:t>এ অধ্যায় পাঠ শেষে ব্যবসায়িক মূল্যবোধ ও নৈতিকতার ধারনা ও গুরুত্ব ব্যাখ্যা করতে পারবে।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bn-IN" dirty="0" smtClean="0"/>
          </a:p>
          <a:p>
            <a:pPr algn="just"/>
            <a:endParaRPr lang="bn-IN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n-IN" dirty="0" smtClean="0"/>
              <a:t>ব্যবসায়ের সামাজিক দায়বদ্ধতার ধারনা ব্যাখ্যা করতে পারবে।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b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bn-IN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n-IN" dirty="0" smtClean="0"/>
              <a:t>রাষ্ট্র , সমাজ , ক্রেতা ও কর্মচারীদের প্রতি সামাজিক দায়বদ্ধতার স্বরুপ ব্যাখ্যা করতে পারবে।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14295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3544" y="834878"/>
            <a:ext cx="4349930" cy="35542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7131" y="4624252"/>
            <a:ext cx="3161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মূল্যবোধ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xmlns="" val="23157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value/</a:t>
            </a:r>
            <a:r>
              <a:rPr lang="bn-IN" dirty="0" smtClean="0"/>
              <a:t>মূ্ল্যবোধ কি?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339633" y="2886891"/>
            <a:ext cx="117304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জ্ঞান</a:t>
            </a:r>
            <a:r>
              <a:rPr lang="bn-IN" sz="2400" dirty="0" smtClean="0"/>
              <a:t>বোধ এবং আচরন সমাজ মূল্যবান ও অনুকরনীয় মনে করে তাকেই মূল্যবোধ বলে। মূল্যবোধ ও নৈতিকতাবোধ মানুষকে ন্যায় অন্যায় , ঠিক বেঠিক , ভালো মন্দের মধ্যে পার্থক্য চিহ্নিত করতে এবং এটি মানুষের জীবনে ইতিবাচক , মঙ্গলময় ও কল্যাণময় দিকের নির্দেশনা দেয় এবং অন্যায় থেকে ন্যায় , অধর্ম  থেকে ধর্ম, অসত্য থেকে সত্য, অনুচিত থেকে উচিত নিরুপনের ক্ষমতা নৈতিক নীতিবোধ থেকে আসে। একটি সুন্দর সুখী সমাজ  গঠন এবং দেশের জনগনের জন্য নৈতিক আচরন বিধি অনুসরন একান্ত আবশ্যক </a:t>
            </a:r>
            <a:r>
              <a:rPr lang="bn-IN" dirty="0" smtClean="0"/>
              <a:t>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30654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নৈতিকতা</a:t>
            </a:r>
            <a:r>
              <a:rPr lang="en-US" dirty="0" smtClean="0"/>
              <a:t>[Ethics]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470263" y="2795451"/>
            <a:ext cx="10894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Ethics  </a:t>
            </a:r>
            <a:r>
              <a:rPr lang="en-US" sz="3200" dirty="0" err="1" smtClean="0"/>
              <a:t>হচ্ছে</a:t>
            </a:r>
            <a:r>
              <a:rPr lang="en-US" sz="3200" dirty="0" smtClean="0"/>
              <a:t>  </a:t>
            </a:r>
            <a:r>
              <a:rPr lang="en-US" sz="3200" dirty="0" err="1" smtClean="0"/>
              <a:t>নৈতিকতা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সম্পর্কিত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জ্ঞান</a:t>
            </a:r>
            <a:r>
              <a:rPr lang="en-SG" sz="3200" dirty="0" smtClean="0"/>
              <a:t> । অ</a:t>
            </a:r>
            <a:r>
              <a:rPr lang="bn-IN" sz="3200" dirty="0" smtClean="0"/>
              <a:t>থার্ত </a:t>
            </a:r>
            <a:r>
              <a:rPr lang="en-US" sz="3200" dirty="0" smtClean="0"/>
              <a:t> Ethics </a:t>
            </a:r>
            <a:r>
              <a:rPr lang="en-US" sz="3200" dirty="0" err="1" smtClean="0"/>
              <a:t>হচ্ছে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নৈতিক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নীতিমালার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সমষ্টি</a:t>
            </a:r>
            <a:r>
              <a:rPr lang="en-US" sz="3200" dirty="0" smtClean="0"/>
              <a:t>। </a:t>
            </a:r>
            <a:r>
              <a:rPr lang="en-US" sz="3200" dirty="0" err="1" smtClean="0"/>
              <a:t>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দ্বারা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মানুষের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মন্দ</a:t>
            </a:r>
            <a:r>
              <a:rPr lang="en-US" sz="3200" dirty="0" smtClean="0"/>
              <a:t> </a:t>
            </a:r>
            <a:r>
              <a:rPr lang="en-US" sz="3200" dirty="0" err="1" smtClean="0"/>
              <a:t>সঠিক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বেঠিক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আচার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আচরন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নির্নয়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xmlns="" val="717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ব্যবসায়ে নৈতিকতা [ </a:t>
            </a:r>
            <a:r>
              <a:rPr lang="en-US" dirty="0" smtClean="0"/>
              <a:t>BUSINESS ETHICS]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627016" y="2547256"/>
            <a:ext cx="111295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ব্যবসায়ে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নৈতিকতা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নৈতিক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মূল্যবোধ</a:t>
            </a:r>
            <a:r>
              <a:rPr lang="en-US" sz="2000" dirty="0" smtClean="0"/>
              <a:t>  </a:t>
            </a:r>
            <a:r>
              <a:rPr lang="en-US" sz="2000" dirty="0" err="1" smtClean="0"/>
              <a:t>ব্যবসায়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জগতে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আমাদের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আচরকে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সঠিক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পরিচালিত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করে।ব্যবসা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সামাজিক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প্রতিষ্ঠান</a:t>
            </a:r>
            <a:r>
              <a:rPr lang="en-US" sz="2000" dirty="0" smtClean="0"/>
              <a:t>। </a:t>
            </a:r>
            <a:r>
              <a:rPr lang="en-US" sz="2000" dirty="0" err="1" smtClean="0"/>
              <a:t>সমাজে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জনগনের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বিভিন্ন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নিত্য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প্রয়োজনীয়</a:t>
            </a:r>
            <a:r>
              <a:rPr lang="en-US" sz="2000" dirty="0" smtClean="0"/>
              <a:t> </a:t>
            </a:r>
            <a:r>
              <a:rPr lang="en-US" sz="2000" dirty="0" err="1" smtClean="0"/>
              <a:t>জিনিস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অন্যান্য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মিটানোর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 </a:t>
            </a:r>
            <a:r>
              <a:rPr lang="en-US" sz="2000" dirty="0" err="1" smtClean="0"/>
              <a:t>ব্যবসা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প্রতিষ্ঠানের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জন্ম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হয়।একজন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ব্যাবসয়ী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ব্যবসায়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উদ্যোক্তা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জনগনের</a:t>
            </a:r>
            <a:r>
              <a:rPr lang="bn-IN" sz="2000" dirty="0"/>
              <a:t>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মোতাবেক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পন্য</a:t>
            </a:r>
            <a:r>
              <a:rPr lang="en-US" sz="2000" dirty="0" smtClean="0"/>
              <a:t>  </a:t>
            </a:r>
            <a:r>
              <a:rPr lang="en-SG" sz="2000" dirty="0" err="1" smtClean="0"/>
              <a:t>দ্রব্য</a:t>
            </a:r>
            <a:r>
              <a:rPr lang="en-SG" sz="2000" dirty="0" smtClean="0"/>
              <a:t> </a:t>
            </a:r>
            <a:r>
              <a:rPr lang="en-SG" sz="2000" dirty="0" err="1" smtClean="0"/>
              <a:t>উথপাদন</a:t>
            </a:r>
            <a:r>
              <a:rPr lang="en-SG" sz="2000" dirty="0" smtClean="0"/>
              <a:t>  </a:t>
            </a:r>
            <a:r>
              <a:rPr lang="en-SG" sz="2000" dirty="0" err="1" smtClean="0"/>
              <a:t>খরচের</a:t>
            </a:r>
            <a:r>
              <a:rPr lang="en-SG" sz="2000" dirty="0" smtClean="0"/>
              <a:t> </a:t>
            </a:r>
            <a:r>
              <a:rPr lang="en-SG" sz="2000" dirty="0" err="1" smtClean="0"/>
              <a:t>সাথে</a:t>
            </a:r>
            <a:r>
              <a:rPr lang="en-SG" sz="2000" dirty="0" smtClean="0"/>
              <a:t> </a:t>
            </a:r>
            <a:r>
              <a:rPr lang="en-SG" sz="2000" dirty="0" err="1" smtClean="0"/>
              <a:t>মুনাফা</a:t>
            </a:r>
            <a:r>
              <a:rPr lang="en-SG" sz="2000" dirty="0" smtClean="0"/>
              <a:t> </a:t>
            </a:r>
            <a:r>
              <a:rPr lang="en-SG" sz="2000" dirty="0" err="1" smtClean="0"/>
              <a:t>যোগ</a:t>
            </a:r>
            <a:r>
              <a:rPr lang="en-SG" sz="2000" dirty="0" smtClean="0"/>
              <a:t> </a:t>
            </a:r>
            <a:r>
              <a:rPr lang="en-SG" sz="2000" dirty="0" err="1" smtClean="0"/>
              <a:t>করে</a:t>
            </a:r>
            <a:r>
              <a:rPr lang="en-SG" sz="2000" dirty="0" smtClean="0"/>
              <a:t> </a:t>
            </a:r>
            <a:r>
              <a:rPr lang="en-SG" sz="2000" dirty="0" err="1" smtClean="0"/>
              <a:t>বা</a:t>
            </a:r>
            <a:r>
              <a:rPr lang="en-SG" sz="2000" dirty="0" smtClean="0"/>
              <a:t> </a:t>
            </a:r>
            <a:r>
              <a:rPr lang="en-SG" sz="2000" dirty="0" err="1" smtClean="0"/>
              <a:t>অন্য</a:t>
            </a:r>
            <a:r>
              <a:rPr lang="en-SG" sz="2000" dirty="0" smtClean="0"/>
              <a:t> </a:t>
            </a:r>
            <a:r>
              <a:rPr lang="en-SG" sz="2000" dirty="0" err="1" smtClean="0"/>
              <a:t>ব্যবসায়ীর</a:t>
            </a:r>
            <a:r>
              <a:rPr lang="en-SG" sz="2000" dirty="0" smtClean="0"/>
              <a:t> </a:t>
            </a:r>
            <a:r>
              <a:rPr lang="en-SG" sz="2000" dirty="0" err="1" smtClean="0"/>
              <a:t>কাছ</a:t>
            </a:r>
            <a:r>
              <a:rPr lang="en-SG" sz="2000" dirty="0" smtClean="0"/>
              <a:t> </a:t>
            </a:r>
            <a:r>
              <a:rPr lang="en-SG" sz="2000" dirty="0" err="1" smtClean="0"/>
              <a:t>থেকে</a:t>
            </a:r>
            <a:r>
              <a:rPr lang="en-SG" sz="2000" dirty="0" smtClean="0"/>
              <a:t> </a:t>
            </a:r>
            <a:r>
              <a:rPr lang="en-SG" sz="2000" dirty="0" err="1" smtClean="0"/>
              <a:t>ক্রয়</a:t>
            </a:r>
            <a:r>
              <a:rPr lang="en-SG" sz="2000" dirty="0" smtClean="0"/>
              <a:t> </a:t>
            </a:r>
            <a:r>
              <a:rPr lang="en-SG" sz="2000" dirty="0" err="1" smtClean="0"/>
              <a:t>লরে</a:t>
            </a:r>
            <a:r>
              <a:rPr lang="en-SG" sz="2000" dirty="0" smtClean="0"/>
              <a:t> </a:t>
            </a:r>
            <a:r>
              <a:rPr lang="en-SG" sz="2000" dirty="0" err="1" smtClean="0"/>
              <a:t>ক্রয়মূল্যের</a:t>
            </a:r>
            <a:r>
              <a:rPr lang="en-SG" sz="2000" dirty="0" smtClean="0"/>
              <a:t> </a:t>
            </a:r>
            <a:r>
              <a:rPr lang="en-SG" sz="2000" dirty="0" err="1" smtClean="0"/>
              <a:t>সাথে</a:t>
            </a:r>
            <a:r>
              <a:rPr lang="en-SG" sz="2000" dirty="0" smtClean="0"/>
              <a:t> </a:t>
            </a:r>
            <a:r>
              <a:rPr lang="en-SG" sz="2000" dirty="0" err="1" smtClean="0"/>
              <a:t>মুনাফার</a:t>
            </a:r>
            <a:r>
              <a:rPr lang="en-SG" sz="2000" dirty="0" smtClean="0"/>
              <a:t> </a:t>
            </a:r>
            <a:r>
              <a:rPr lang="en-SG" sz="2000" dirty="0" err="1" smtClean="0"/>
              <a:t>পরিমান</a:t>
            </a:r>
            <a:r>
              <a:rPr lang="en-SG" sz="2000" dirty="0" smtClean="0"/>
              <a:t> </a:t>
            </a:r>
            <a:r>
              <a:rPr lang="en-SG" sz="2000" dirty="0" err="1" smtClean="0"/>
              <a:t>যোগ</a:t>
            </a:r>
            <a:r>
              <a:rPr lang="en-SG" sz="2000" dirty="0" smtClean="0"/>
              <a:t> </a:t>
            </a:r>
            <a:r>
              <a:rPr lang="en-SG" sz="2000" dirty="0" err="1" smtClean="0"/>
              <a:t>করে</a:t>
            </a:r>
            <a:r>
              <a:rPr lang="en-SG" sz="2000" dirty="0" smtClean="0"/>
              <a:t>  </a:t>
            </a:r>
            <a:r>
              <a:rPr lang="en-SG" sz="2000" dirty="0" err="1" smtClean="0"/>
              <a:t>ভোক্তাদের</a:t>
            </a:r>
            <a:r>
              <a:rPr lang="en-SG" sz="2000" dirty="0" smtClean="0"/>
              <a:t> </a:t>
            </a:r>
            <a:r>
              <a:rPr lang="en-SG" sz="2000" dirty="0" err="1" smtClean="0"/>
              <a:t>কাছে</a:t>
            </a:r>
            <a:r>
              <a:rPr lang="en-SG" sz="2000" dirty="0" smtClean="0"/>
              <a:t> </a:t>
            </a:r>
            <a:r>
              <a:rPr lang="en-SG" sz="2000" dirty="0" err="1" smtClean="0"/>
              <a:t>বিক্রয়</a:t>
            </a:r>
            <a:r>
              <a:rPr lang="en-SG" sz="2000" dirty="0" smtClean="0"/>
              <a:t> </a:t>
            </a:r>
            <a:r>
              <a:rPr lang="en-SG" sz="2000" dirty="0" err="1" smtClean="0"/>
              <a:t>করে</a:t>
            </a:r>
            <a:r>
              <a:rPr lang="en-SG" sz="2000" dirty="0" smtClean="0"/>
              <a:t> </a:t>
            </a:r>
            <a:r>
              <a:rPr lang="en-SG" sz="2000" dirty="0" err="1" smtClean="0"/>
              <a:t>ক্রয়মূল্য</a:t>
            </a:r>
            <a:r>
              <a:rPr lang="en-SG" sz="2000" dirty="0" smtClean="0"/>
              <a:t> ও </a:t>
            </a:r>
            <a:r>
              <a:rPr lang="en-SG" sz="2000" dirty="0" err="1" smtClean="0"/>
              <a:t>বিক্রয়মূল্যের</a:t>
            </a:r>
            <a:r>
              <a:rPr lang="bn-IN" sz="2000" dirty="0"/>
              <a:t> </a:t>
            </a:r>
            <a:r>
              <a:rPr lang="en-US" sz="2000" dirty="0" err="1" smtClean="0"/>
              <a:t>ব্যবধান</a:t>
            </a:r>
            <a:r>
              <a:rPr lang="en-US" sz="2000" dirty="0" smtClean="0"/>
              <a:t> ই </a:t>
            </a:r>
            <a:r>
              <a:rPr lang="en-US" sz="2000" dirty="0" err="1" smtClean="0"/>
              <a:t>মুনাফা</a:t>
            </a:r>
            <a:r>
              <a:rPr lang="en-US" sz="2000" dirty="0" smtClean="0"/>
              <a:t>। </a:t>
            </a:r>
            <a:r>
              <a:rPr lang="en-US" sz="2000" dirty="0" err="1" smtClean="0"/>
              <a:t>অতিরিক্ত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লাভের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আসায়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পণ্যের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ক্রতিম</a:t>
            </a:r>
            <a:r>
              <a:rPr lang="en-US" sz="2000" dirty="0" smtClean="0"/>
              <a:t>  </a:t>
            </a:r>
            <a:r>
              <a:rPr lang="en-US" sz="2000" dirty="0" err="1" smtClean="0"/>
              <a:t>অভাব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বেশি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ধার্যকরলে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</a:t>
            </a:r>
            <a:r>
              <a:rPr lang="en-US" sz="2000" dirty="0" smtClean="0"/>
              <a:t>  </a:t>
            </a:r>
            <a:r>
              <a:rPr lang="en-US" sz="2000" dirty="0" err="1" smtClean="0"/>
              <a:t>নৈতিকতার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পরিপন্থি</a:t>
            </a:r>
            <a:r>
              <a:rPr lang="en-US" sz="2000" dirty="0" smtClean="0"/>
              <a:t>। </a:t>
            </a:r>
            <a:r>
              <a:rPr lang="en-US" sz="2000" dirty="0" err="1" smtClean="0"/>
              <a:t>ব্যাবসা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পরিচালনার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ক্ষেত্রে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কিছু</a:t>
            </a:r>
            <a:r>
              <a:rPr lang="en-US" sz="2000" dirty="0" smtClean="0"/>
              <a:t> </a:t>
            </a:r>
            <a:r>
              <a:rPr lang="en-US" sz="2000" dirty="0" err="1" smtClean="0"/>
              <a:t>নৈতিকতা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রয়েছে</a:t>
            </a:r>
            <a:r>
              <a:rPr lang="en-US" sz="2000" dirty="0" smtClean="0"/>
              <a:t>। </a:t>
            </a:r>
            <a:r>
              <a:rPr lang="en-US" sz="2000" dirty="0" err="1" smtClean="0"/>
              <a:t>যেমন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পন্যের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এমন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নির্ধারন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লাভ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কিন্তু</a:t>
            </a:r>
            <a:r>
              <a:rPr lang="en-US" sz="2000" dirty="0" smtClean="0"/>
              <a:t> </a:t>
            </a:r>
            <a:r>
              <a:rPr lang="en-US" sz="2000" dirty="0" err="1" smtClean="0"/>
              <a:t>মূল্য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জনগনের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ক্রয়</a:t>
            </a:r>
            <a:r>
              <a:rPr lang="en-US" sz="2000" dirty="0" smtClean="0"/>
              <a:t>  </a:t>
            </a:r>
            <a:r>
              <a:rPr lang="en-US" sz="2000" dirty="0" err="1" smtClean="0"/>
              <a:t>ক্ষমতার</a:t>
            </a:r>
            <a:r>
              <a:rPr lang="en-US" sz="2000" dirty="0" smtClean="0"/>
              <a:t>  </a:t>
            </a:r>
            <a:r>
              <a:rPr lang="en-US" sz="2000" dirty="0" err="1" smtClean="0"/>
              <a:t>মধ্যে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। </a:t>
            </a:r>
            <a:r>
              <a:rPr lang="en-US" sz="2000" dirty="0" err="1" smtClean="0"/>
              <a:t>ব্যবসায়ী</a:t>
            </a:r>
            <a:r>
              <a:rPr lang="en-US" sz="2000" dirty="0" smtClean="0"/>
              <a:t> </a:t>
            </a:r>
            <a:r>
              <a:rPr lang="en-US" sz="2000" dirty="0" err="1" smtClean="0"/>
              <a:t>এমন</a:t>
            </a:r>
            <a:r>
              <a:rPr lang="bn-IN" sz="2000" dirty="0"/>
              <a:t> </a:t>
            </a:r>
            <a:r>
              <a:rPr lang="en-US" sz="2000" dirty="0" err="1" smtClean="0"/>
              <a:t>পন্য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সরবারহ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জনগনের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স্বাস্থের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ক্ষতিকর</a:t>
            </a:r>
            <a:r>
              <a:rPr lang="en-US" sz="20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02366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ব্যবসায়ে অন্য নৈতিকতা গুলো নিম্নরুপ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509451" y="2690949"/>
            <a:ext cx="455284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dirty="0" smtClean="0"/>
              <a:t>সততা বজায় রাখা।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IN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dirty="0" smtClean="0"/>
              <a:t>ক্ষতিকর পন্য উথপাদন ও বিপনন না করা।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IN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dirty="0" smtClean="0"/>
              <a:t>গ্রাহকদের সাথে প্রতারনা না করা।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IN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dirty="0" smtClean="0"/>
              <a:t>মেয়াদোত্তীর্ন পন্য দ্রব্য বিক্রি না করা।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IN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dirty="0" smtClean="0"/>
              <a:t>ব্যবসায়িক ও শিল্প আইন মেনে চলা।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IN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dirty="0" smtClean="0"/>
              <a:t>পরিবেশের ক্ষতি সাধন না করা।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IN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dirty="0" smtClean="0"/>
              <a:t>জনকল্যানে অবদান রাখা।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2644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511</TotalTime>
  <Words>456</Words>
  <Application>Microsoft Office PowerPoint</Application>
  <PresentationFormat>Custom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 Boardroom</vt:lpstr>
      <vt:lpstr>স্বাগতম</vt:lpstr>
      <vt:lpstr>Slide 2</vt:lpstr>
      <vt:lpstr>ব্যবসায় নৈতিকতা ও সামাজিক দায়বদ্ধতা Ethics in Business and Sosial Responsibilitiesss</vt:lpstr>
      <vt:lpstr>শিখনফল</vt:lpstr>
      <vt:lpstr>Slide 5</vt:lpstr>
      <vt:lpstr>What is value/মূ্ল্যবোধ কি?</vt:lpstr>
      <vt:lpstr>নৈতিকতা[Ethics] কী ?</vt:lpstr>
      <vt:lpstr>ব্যবসায়ে নৈতিকতা [ BUSINESS ETHICS]</vt:lpstr>
      <vt:lpstr>ব্যবসায়ে অন্য নৈতিকতা গুলো নিম্নরুপ</vt:lpstr>
      <vt:lpstr>Slide 10</vt:lpstr>
      <vt:lpstr>উত্তর গুলো মিলিয়ে নাও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61</cp:revision>
  <dcterms:created xsi:type="dcterms:W3CDTF">2019-02-08T14:33:44Z</dcterms:created>
  <dcterms:modified xsi:type="dcterms:W3CDTF">2020-07-17T06:37:03Z</dcterms:modified>
</cp:coreProperties>
</file>