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59" r:id="rId6"/>
    <p:sldId id="260" r:id="rId7"/>
    <p:sldId id="258" r:id="rId8"/>
    <p:sldId id="261" r:id="rId9"/>
    <p:sldId id="262"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F2B"/>
    <a:srgbClr val="FCF7F1"/>
    <a:srgbClr val="344529"/>
    <a:srgbClr val="2B3922"/>
    <a:srgbClr val="2E3722"/>
    <a:srgbClr val="B8D233"/>
    <a:srgbClr val="5CC6D6"/>
    <a:srgbClr val="F8D22F"/>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7/24/2020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7/24/2020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7/24/2020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7/24/2020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7/24/2020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7/24/2020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7/24/2020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7/24/2020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9" name="Rectangle 8">
            <a:extLst>
              <a:ext uri="{FF2B5EF4-FFF2-40B4-BE49-F238E27FC236}">
                <a16:creationId xmlns:a16="http://schemas.microsoft.com/office/drawing/2014/main" id="{A873A7E2-8AC1-4E87-AFFC-F0F6A99E7E77}"/>
              </a:ext>
            </a:extLst>
          </p:cNvPr>
          <p:cNvSpPr/>
          <p:nvPr/>
        </p:nvSpPr>
        <p:spPr>
          <a:xfrm>
            <a:off x="6003631"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11" name="Picture 10">
            <a:extLst>
              <a:ext uri="{FF2B5EF4-FFF2-40B4-BE49-F238E27FC236}">
                <a16:creationId xmlns:a16="http://schemas.microsoft.com/office/drawing/2014/main" id="{2811DC8F-6225-4631-BE5B-02E74D0D1910}"/>
              </a:ext>
            </a:extLst>
          </p:cNvPr>
          <p:cNvPicPr>
            <a:picLocks noChangeAspect="1"/>
          </p:cNvPicPr>
          <p:nvPr/>
        </p:nvPicPr>
        <p:blipFill>
          <a:blip r:embed="rId3"/>
          <a:stretch>
            <a:fillRect/>
          </a:stretch>
        </p:blipFill>
        <p:spPr>
          <a:xfrm>
            <a:off x="5695067" y="1689580"/>
            <a:ext cx="5682770" cy="3359888"/>
          </a:xfrm>
          <a:prstGeom prst="rect">
            <a:avLst/>
          </a:prstGeom>
        </p:spPr>
      </p:pic>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F54F-A97E-4E37-8DF6-D012C9973354}"/>
              </a:ext>
            </a:extLst>
          </p:cNvPr>
          <p:cNvSpPr>
            <a:spLocks noGrp="1"/>
          </p:cNvSpPr>
          <p:nvPr>
            <p:ph type="title"/>
          </p:nvPr>
        </p:nvSpPr>
        <p:spPr>
          <a:xfrm>
            <a:off x="516835" y="642594"/>
            <a:ext cx="4359965" cy="1371600"/>
          </a:xfrm>
        </p:spPr>
        <p:txBody>
          <a:bodyPr>
            <a:normAutofit/>
          </a:bodyPr>
          <a:lstStyle/>
          <a:p>
            <a:r>
              <a:rPr lang="en-US" dirty="0" err="1"/>
              <a:t>শিক্ষক</a:t>
            </a:r>
            <a:r>
              <a:rPr lang="en-US" dirty="0"/>
              <a:t> </a:t>
            </a:r>
            <a:r>
              <a:rPr lang="en-US" dirty="0" err="1"/>
              <a:t>পরিচিতি</a:t>
            </a:r>
            <a:br>
              <a:rPr lang="en-US" dirty="0"/>
            </a:br>
            <a:endParaRPr lang="en-US" dirty="0"/>
          </a:p>
        </p:txBody>
      </p:sp>
      <p:sp>
        <p:nvSpPr>
          <p:cNvPr id="3" name="Rectangle 2">
            <a:extLst>
              <a:ext uri="{FF2B5EF4-FFF2-40B4-BE49-F238E27FC236}">
                <a16:creationId xmlns:a16="http://schemas.microsoft.com/office/drawing/2014/main" id="{3DFAD00A-0FB9-4EFC-97F0-A8F22DBF5FDB}"/>
              </a:ext>
            </a:extLst>
          </p:cNvPr>
          <p:cNvSpPr/>
          <p:nvPr/>
        </p:nvSpPr>
        <p:spPr>
          <a:xfrm>
            <a:off x="516835" y="2014194"/>
            <a:ext cx="6546574" cy="4801314"/>
          </a:xfrm>
          <a:prstGeom prst="rect">
            <a:avLst/>
          </a:prstGeom>
          <a:noFill/>
        </p:spPr>
        <p:txBody>
          <a:bodyPr wrap="square" lIns="91440" tIns="45720" rIns="91440" bIns="45720">
            <a:spAutoFit/>
          </a:bodyPr>
          <a:lstStyle/>
          <a:p>
            <a:r>
              <a:rPr lang="en-US" sz="2800" dirty="0" err="1">
                <a:solidFill>
                  <a:srgbClr val="0070C0"/>
                </a:solidFill>
                <a:latin typeface="+mj-lt"/>
              </a:rPr>
              <a:t>মোঃ</a:t>
            </a:r>
            <a:r>
              <a:rPr lang="en-US" sz="2800" dirty="0">
                <a:solidFill>
                  <a:srgbClr val="0070C0"/>
                </a:solidFill>
                <a:latin typeface="+mj-lt"/>
              </a:rPr>
              <a:t> </a:t>
            </a:r>
            <a:r>
              <a:rPr lang="en-US" sz="2800" dirty="0" err="1">
                <a:solidFill>
                  <a:srgbClr val="0070C0"/>
                </a:solidFill>
                <a:latin typeface="+mj-lt"/>
              </a:rPr>
              <a:t>সেলিম</a:t>
            </a:r>
            <a:r>
              <a:rPr lang="en-US" sz="2800" dirty="0">
                <a:solidFill>
                  <a:srgbClr val="0070C0"/>
                </a:solidFill>
                <a:latin typeface="+mj-lt"/>
              </a:rPr>
              <a:t> </a:t>
            </a:r>
            <a:r>
              <a:rPr lang="en-US" sz="2800" dirty="0" err="1">
                <a:solidFill>
                  <a:srgbClr val="0070C0"/>
                </a:solidFill>
                <a:latin typeface="+mj-lt"/>
              </a:rPr>
              <a:t>জাহাঙ্গীর</a:t>
            </a:r>
            <a:endParaRPr lang="bn-BD" sz="2800" dirty="0">
              <a:solidFill>
                <a:srgbClr val="0070C0"/>
              </a:solidFill>
              <a:latin typeface="+mj-lt"/>
            </a:endParaRPr>
          </a:p>
          <a:p>
            <a:endParaRPr lang="en-US" sz="2800" dirty="0">
              <a:solidFill>
                <a:srgbClr val="0070C0"/>
              </a:solidFill>
              <a:latin typeface="+mj-lt"/>
            </a:endParaRPr>
          </a:p>
          <a:p>
            <a:r>
              <a:rPr lang="en-US" sz="2800" dirty="0" err="1">
                <a:solidFill>
                  <a:srgbClr val="0070C0"/>
                </a:solidFill>
                <a:latin typeface="+mj-lt"/>
              </a:rPr>
              <a:t>রসায়ন</a:t>
            </a:r>
            <a:r>
              <a:rPr lang="en-US" sz="2800" dirty="0">
                <a:solidFill>
                  <a:srgbClr val="0070C0"/>
                </a:solidFill>
                <a:latin typeface="+mj-lt"/>
              </a:rPr>
              <a:t> </a:t>
            </a:r>
            <a:r>
              <a:rPr lang="en-US" sz="2800" dirty="0" err="1">
                <a:solidFill>
                  <a:srgbClr val="0070C0"/>
                </a:solidFill>
                <a:latin typeface="+mj-lt"/>
              </a:rPr>
              <a:t>প্রভাষক</a:t>
            </a:r>
            <a:endParaRPr lang="bn-BD" sz="2800" dirty="0">
              <a:solidFill>
                <a:srgbClr val="0070C0"/>
              </a:solidFill>
              <a:latin typeface="+mj-lt"/>
            </a:endParaRPr>
          </a:p>
          <a:p>
            <a:endParaRPr lang="en-US" sz="2800" dirty="0">
              <a:solidFill>
                <a:srgbClr val="0070C0"/>
              </a:solidFill>
              <a:latin typeface="+mj-lt"/>
            </a:endParaRPr>
          </a:p>
          <a:p>
            <a:r>
              <a:rPr lang="en-US" sz="2800" dirty="0" err="1">
                <a:solidFill>
                  <a:srgbClr val="0070C0"/>
                </a:solidFill>
                <a:latin typeface="+mj-lt"/>
              </a:rPr>
              <a:t>ডিমলা</a:t>
            </a:r>
            <a:r>
              <a:rPr lang="en-US" sz="2800" dirty="0">
                <a:solidFill>
                  <a:srgbClr val="0070C0"/>
                </a:solidFill>
                <a:latin typeface="+mj-lt"/>
              </a:rPr>
              <a:t> </a:t>
            </a:r>
            <a:r>
              <a:rPr lang="en-US" sz="2800" dirty="0" err="1">
                <a:solidFill>
                  <a:srgbClr val="0070C0"/>
                </a:solidFill>
                <a:latin typeface="+mj-lt"/>
              </a:rPr>
              <a:t>ইসলামিয়া</a:t>
            </a:r>
            <a:r>
              <a:rPr lang="en-US" sz="2800" dirty="0">
                <a:solidFill>
                  <a:srgbClr val="0070C0"/>
                </a:solidFill>
                <a:latin typeface="+mj-lt"/>
              </a:rPr>
              <a:t> </a:t>
            </a:r>
            <a:r>
              <a:rPr lang="en-US" sz="2800" dirty="0" err="1">
                <a:solidFill>
                  <a:srgbClr val="0070C0"/>
                </a:solidFill>
                <a:latin typeface="+mj-lt"/>
              </a:rPr>
              <a:t>ডিগ্রী</a:t>
            </a:r>
            <a:r>
              <a:rPr lang="en-US" sz="2800" dirty="0">
                <a:solidFill>
                  <a:srgbClr val="0070C0"/>
                </a:solidFill>
                <a:latin typeface="+mj-lt"/>
              </a:rPr>
              <a:t> </a:t>
            </a:r>
            <a:r>
              <a:rPr lang="en-US" sz="2800" dirty="0" err="1">
                <a:solidFill>
                  <a:srgbClr val="0070C0"/>
                </a:solidFill>
                <a:latin typeface="+mj-lt"/>
              </a:rPr>
              <a:t>কলেজ</a:t>
            </a:r>
            <a:endParaRPr lang="bn-BD" sz="2800" dirty="0">
              <a:solidFill>
                <a:srgbClr val="0070C0"/>
              </a:solidFill>
              <a:latin typeface="+mj-lt"/>
            </a:endParaRPr>
          </a:p>
          <a:p>
            <a:endParaRPr lang="en-US" sz="2800" dirty="0">
              <a:solidFill>
                <a:srgbClr val="0070C0"/>
              </a:solidFill>
              <a:latin typeface="+mj-lt"/>
            </a:endParaRPr>
          </a:p>
          <a:p>
            <a:r>
              <a:rPr lang="en-US" sz="2800" dirty="0" err="1">
                <a:solidFill>
                  <a:srgbClr val="0070C0"/>
                </a:solidFill>
                <a:latin typeface="+mj-lt"/>
              </a:rPr>
              <a:t>ডিমলা</a:t>
            </a:r>
            <a:r>
              <a:rPr lang="en-US" sz="2800" dirty="0">
                <a:solidFill>
                  <a:srgbClr val="0070C0"/>
                </a:solidFill>
                <a:latin typeface="+mj-lt"/>
              </a:rPr>
              <a:t> </a:t>
            </a:r>
            <a:r>
              <a:rPr lang="en-US" sz="2800" dirty="0" err="1">
                <a:solidFill>
                  <a:srgbClr val="0070C0"/>
                </a:solidFill>
                <a:latin typeface="+mj-lt"/>
              </a:rPr>
              <a:t>নীলফামারী</a:t>
            </a:r>
            <a:endParaRPr lang="bn-BD" sz="2800" dirty="0">
              <a:solidFill>
                <a:srgbClr val="0070C0"/>
              </a:solidFill>
              <a:latin typeface="+mj-lt"/>
            </a:endParaRPr>
          </a:p>
          <a:p>
            <a:endParaRPr lang="en-US" sz="2800" dirty="0">
              <a:solidFill>
                <a:srgbClr val="0070C0"/>
              </a:solidFill>
              <a:latin typeface="+mj-lt"/>
            </a:endParaRPr>
          </a:p>
          <a:p>
            <a:r>
              <a:rPr lang="en-US" sz="2800" dirty="0" err="1">
                <a:solidFill>
                  <a:srgbClr val="0070C0"/>
                </a:solidFill>
                <a:latin typeface="+mj-lt"/>
              </a:rPr>
              <a:t>ইমেইল</a:t>
            </a:r>
            <a:r>
              <a:rPr lang="bn-BD" sz="2800" dirty="0">
                <a:solidFill>
                  <a:srgbClr val="0070C0"/>
                </a:solidFill>
                <a:latin typeface="+mj-lt"/>
              </a:rPr>
              <a:t>: </a:t>
            </a:r>
            <a:r>
              <a:rPr lang="bn-BD" dirty="0">
                <a:solidFill>
                  <a:srgbClr val="0070C0"/>
                </a:solidFill>
                <a:latin typeface="+mj-lt"/>
              </a:rPr>
              <a:t>salimzahangir07@gmail.com</a:t>
            </a:r>
            <a:endParaRPr lang="en-US" dirty="0">
              <a:solidFill>
                <a:srgbClr val="0070C0"/>
              </a:solidFill>
              <a:latin typeface="+mj-l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5" name="Picture 4">
            <a:extLst>
              <a:ext uri="{FF2B5EF4-FFF2-40B4-BE49-F238E27FC236}">
                <a16:creationId xmlns:a16="http://schemas.microsoft.com/office/drawing/2014/main" id="{99C60A0A-3FBB-4C2F-87C5-A95320C1481E}"/>
              </a:ext>
            </a:extLst>
          </p:cNvPr>
          <p:cNvPicPr>
            <a:picLocks noChangeAspect="1"/>
          </p:cNvPicPr>
          <p:nvPr/>
        </p:nvPicPr>
        <p:blipFill>
          <a:blip r:embed="rId2"/>
          <a:stretch>
            <a:fillRect/>
          </a:stretch>
        </p:blipFill>
        <p:spPr>
          <a:xfrm>
            <a:off x="5422802" y="1255645"/>
            <a:ext cx="2706623" cy="480131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Rectangle 5">
            <a:extLst>
              <a:ext uri="{FF2B5EF4-FFF2-40B4-BE49-F238E27FC236}">
                <a16:creationId xmlns:a16="http://schemas.microsoft.com/office/drawing/2014/main" id="{BA204265-A3A7-4551-B0CA-8A376AEC924A}"/>
              </a:ext>
            </a:extLst>
          </p:cNvPr>
          <p:cNvSpPr/>
          <p:nvPr/>
        </p:nvSpPr>
        <p:spPr>
          <a:xfrm>
            <a:off x="8398353" y="1255645"/>
            <a:ext cx="3793647" cy="5847755"/>
          </a:xfrm>
          <a:prstGeom prst="rect">
            <a:avLst/>
          </a:prstGeom>
          <a:noFill/>
        </p:spPr>
        <p:txBody>
          <a:bodyPr wrap="square" lIns="91440" tIns="45720" rIns="91440" bIns="45720">
            <a:spAutoFit/>
          </a:bodyPr>
          <a:lstStyle/>
          <a:p>
            <a:r>
              <a:rPr lang="en-US" sz="3200" dirty="0" err="1">
                <a:highlight>
                  <a:srgbClr val="FCF7F1"/>
                </a:highlight>
              </a:rPr>
              <a:t>আজকের</a:t>
            </a:r>
            <a:r>
              <a:rPr lang="en-US" sz="3200" dirty="0">
                <a:highlight>
                  <a:srgbClr val="FCF7F1"/>
                </a:highlight>
              </a:rPr>
              <a:t> </a:t>
            </a:r>
            <a:r>
              <a:rPr lang="en-US" sz="3200" dirty="0" err="1">
                <a:highlight>
                  <a:srgbClr val="FCF7F1"/>
                </a:highlight>
              </a:rPr>
              <a:t>বিষয়</a:t>
            </a:r>
            <a:r>
              <a:rPr lang="en-US" sz="3200" dirty="0">
                <a:highlight>
                  <a:srgbClr val="FCF7F1"/>
                </a:highlight>
              </a:rPr>
              <a:t>: </a:t>
            </a:r>
            <a:r>
              <a:rPr lang="en-US" sz="3200" dirty="0" err="1">
                <a:highlight>
                  <a:srgbClr val="FCF7F1"/>
                </a:highlight>
              </a:rPr>
              <a:t>রসায়ন</a:t>
            </a:r>
            <a:r>
              <a:rPr lang="en-US" sz="3200" dirty="0">
                <a:highlight>
                  <a:srgbClr val="FCF7F1"/>
                </a:highlight>
              </a:rPr>
              <a:t> </a:t>
            </a:r>
            <a:r>
              <a:rPr lang="en-US" sz="3200" dirty="0" err="1">
                <a:highlight>
                  <a:srgbClr val="FCF7F1"/>
                </a:highlight>
              </a:rPr>
              <a:t>প্রথম</a:t>
            </a:r>
            <a:r>
              <a:rPr lang="en-US" sz="3200" dirty="0">
                <a:highlight>
                  <a:srgbClr val="FCF7F1"/>
                </a:highlight>
              </a:rPr>
              <a:t> </a:t>
            </a:r>
            <a:r>
              <a:rPr lang="en-US" sz="3200" dirty="0" err="1">
                <a:highlight>
                  <a:srgbClr val="FCF7F1"/>
                </a:highlight>
              </a:rPr>
              <a:t>পত্র</a:t>
            </a:r>
            <a:endParaRPr lang="bn-BD" sz="3200" dirty="0">
              <a:highlight>
                <a:srgbClr val="FCF7F1"/>
              </a:highlight>
            </a:endParaRPr>
          </a:p>
          <a:p>
            <a:endParaRPr lang="en-US" sz="3200" dirty="0">
              <a:solidFill>
                <a:schemeClr val="tx2">
                  <a:lumMod val="20000"/>
                  <a:lumOff val="80000"/>
                </a:schemeClr>
              </a:solidFill>
            </a:endParaRPr>
          </a:p>
          <a:p>
            <a:r>
              <a:rPr lang="en-US" sz="3200" dirty="0" err="1"/>
              <a:t>শ্রেণি</a:t>
            </a:r>
            <a:r>
              <a:rPr lang="en-US" sz="3200" dirty="0"/>
              <a:t>:   </a:t>
            </a:r>
            <a:r>
              <a:rPr lang="en-US" sz="3200" dirty="0" err="1"/>
              <a:t>একাদশ</a:t>
            </a:r>
            <a:endParaRPr lang="bn-BD" sz="3200" dirty="0"/>
          </a:p>
          <a:p>
            <a:r>
              <a:rPr lang="en-US" sz="3200" dirty="0"/>
              <a:t> </a:t>
            </a:r>
          </a:p>
          <a:p>
            <a:r>
              <a:rPr lang="en-US" sz="3200" dirty="0" err="1"/>
              <a:t>অধ্যায়</a:t>
            </a:r>
            <a:r>
              <a:rPr lang="en-US" sz="3200" dirty="0"/>
              <a:t>: </a:t>
            </a:r>
            <a:r>
              <a:rPr lang="en-US" sz="3200" dirty="0" err="1"/>
              <a:t>দ্বিতীয়</a:t>
            </a:r>
            <a:endParaRPr lang="bn-BD" sz="3200" dirty="0"/>
          </a:p>
          <a:p>
            <a:endParaRPr lang="en-US" sz="3200" dirty="0"/>
          </a:p>
          <a:p>
            <a:r>
              <a:rPr lang="bn-BD" sz="2800" dirty="0"/>
              <a:t>  </a:t>
            </a:r>
            <a:r>
              <a:rPr lang="en-US" sz="2800" dirty="0" err="1"/>
              <a:t>পা</a:t>
            </a:r>
            <a:r>
              <a:rPr lang="bn-BD" sz="3200" dirty="0"/>
              <a:t>ঠঃ ৩</a:t>
            </a:r>
          </a:p>
          <a:p>
            <a:endParaRPr lang="en-US" sz="3200" dirty="0"/>
          </a:p>
          <a:p>
            <a:r>
              <a:rPr lang="en-US" sz="3200" dirty="0" err="1"/>
              <a:t>সময়</a:t>
            </a:r>
            <a:r>
              <a:rPr lang="en-US" sz="3200" dirty="0"/>
              <a:t> </a:t>
            </a:r>
            <a:r>
              <a:rPr lang="bn-BD" sz="3200" dirty="0"/>
              <a:t>৪০</a:t>
            </a:r>
            <a:r>
              <a:rPr lang="en-US" sz="3200" dirty="0"/>
              <a:t> </a:t>
            </a:r>
            <a:r>
              <a:rPr lang="en-US" sz="3200" dirty="0" err="1"/>
              <a:t>মিনিট</a:t>
            </a:r>
            <a:r>
              <a:rPr lang="en-US" sz="3200" dirty="0"/>
              <a:t> </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537954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E73-D13C-45B1-9876-28880C887529}"/>
              </a:ext>
            </a:extLst>
          </p:cNvPr>
          <p:cNvSpPr>
            <a:spLocks noGrp="1"/>
          </p:cNvSpPr>
          <p:nvPr>
            <p:ph type="title"/>
          </p:nvPr>
        </p:nvSpPr>
        <p:spPr>
          <a:xfrm>
            <a:off x="483705" y="470316"/>
            <a:ext cx="2073965" cy="1371600"/>
          </a:xfrm>
        </p:spPr>
        <p:txBody>
          <a:bodyPr/>
          <a:lstStyle/>
          <a:p>
            <a:r>
              <a:rPr lang="bn-BD" dirty="0">
                <a:highlight>
                  <a:srgbClr val="FCF7F1"/>
                </a:highlight>
              </a:rPr>
              <a:t>শিখনফল</a:t>
            </a:r>
            <a:r>
              <a:rPr lang="en-US" dirty="0">
                <a:highlight>
                  <a:srgbClr val="FCF7F1"/>
                </a:highlight>
              </a:rPr>
              <a:t>:</a:t>
            </a:r>
            <a:br>
              <a:rPr lang="en-US" dirty="0"/>
            </a:br>
            <a:endParaRPr lang="en-US" dirty="0"/>
          </a:p>
        </p:txBody>
      </p:sp>
      <p:sp>
        <p:nvSpPr>
          <p:cNvPr id="4" name="Rectangle 3">
            <a:extLst>
              <a:ext uri="{FF2B5EF4-FFF2-40B4-BE49-F238E27FC236}">
                <a16:creationId xmlns:a16="http://schemas.microsoft.com/office/drawing/2014/main" id="{B4228716-7DF4-4B3B-9366-ABCA65F7A6E7}"/>
              </a:ext>
            </a:extLst>
          </p:cNvPr>
          <p:cNvSpPr/>
          <p:nvPr/>
        </p:nvSpPr>
        <p:spPr>
          <a:xfrm>
            <a:off x="-969519" y="1789682"/>
            <a:ext cx="12184221" cy="707886"/>
          </a:xfrm>
          <a:prstGeom prst="rect">
            <a:avLst/>
          </a:prstGeom>
          <a:noFill/>
        </p:spPr>
        <p:txBody>
          <a:bodyPr wrap="square" lIns="91440" tIns="45720" rIns="91440" bIns="45720">
            <a:spAutoFit/>
          </a:bodyPr>
          <a:lstStyle/>
          <a:p>
            <a:pPr algn="ctr"/>
            <a:r>
              <a:rPr lang="bn-BD" sz="3600" dirty="0">
                <a:ln w="0"/>
                <a:solidFill>
                  <a:srgbClr val="F03F2B"/>
                </a:solidFill>
                <a:effectLst>
                  <a:outerShdw blurRad="38100" dist="19050" dir="2700000" algn="tl" rotWithShape="0">
                    <a:schemeClr val="dk1">
                      <a:alpha val="40000"/>
                    </a:schemeClr>
                  </a:outerShdw>
                </a:effectLst>
              </a:rPr>
              <a:t>১। পরমানুর কণিকাসমূহ সম্পূর্কে জানতে পরবে</a:t>
            </a:r>
            <a:r>
              <a:rPr lang="bn-BD" sz="4000" dirty="0">
                <a:ln w="0"/>
                <a:solidFill>
                  <a:srgbClr val="F03F2B"/>
                </a:solidFill>
                <a:effectLst>
                  <a:outerShdw blurRad="38100" dist="19050" dir="2700000" algn="tl" rotWithShape="0">
                    <a:schemeClr val="dk1">
                      <a:alpha val="40000"/>
                    </a:schemeClr>
                  </a:outerShdw>
                </a:effectLst>
              </a:rPr>
              <a:t>?</a:t>
            </a:r>
            <a:endParaRPr lang="en-US" sz="5400" b="0" cap="none" spc="0" dirty="0">
              <a:ln w="0"/>
              <a:solidFill>
                <a:srgbClr val="F03F2B"/>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64CB5D7E-A6DF-4373-ACBD-62211D12B6B6}"/>
              </a:ext>
            </a:extLst>
          </p:cNvPr>
          <p:cNvSpPr/>
          <p:nvPr/>
        </p:nvSpPr>
        <p:spPr>
          <a:xfrm>
            <a:off x="-286818" y="3044279"/>
            <a:ext cx="11501520" cy="769441"/>
          </a:xfrm>
          <a:prstGeom prst="rect">
            <a:avLst/>
          </a:prstGeom>
          <a:noFill/>
        </p:spPr>
        <p:txBody>
          <a:bodyPr wrap="square" lIns="91440" tIns="45720" rIns="91440" bIns="45720">
            <a:spAutoFit/>
          </a:bodyPr>
          <a:lstStyle/>
          <a:p>
            <a:pPr algn="ctr"/>
            <a:r>
              <a:rPr lang="bn-BD" sz="3600" dirty="0">
                <a:ln w="0"/>
                <a:solidFill>
                  <a:srgbClr val="F03F2B"/>
                </a:solidFill>
                <a:effectLst>
                  <a:outerShdw blurRad="38100" dist="19050" dir="2700000" algn="tl" rotWithShape="0">
                    <a:schemeClr val="dk1">
                      <a:alpha val="40000"/>
                    </a:schemeClr>
                  </a:outerShdw>
                </a:effectLst>
              </a:rPr>
              <a:t>২। পরমানুর স্থায়ী কণিকা সম্পূর্কে জানতে পরবে </a:t>
            </a:r>
            <a:r>
              <a:rPr lang="bn-BD" sz="4400" dirty="0">
                <a:ln w="0"/>
                <a:solidFill>
                  <a:srgbClr val="F03F2B"/>
                </a:solidFill>
                <a:effectLst>
                  <a:outerShdw blurRad="38100" dist="19050" dir="2700000" algn="tl" rotWithShape="0">
                    <a:schemeClr val="dk1">
                      <a:alpha val="40000"/>
                    </a:schemeClr>
                  </a:outerShdw>
                </a:effectLst>
              </a:rPr>
              <a:t>?</a:t>
            </a:r>
            <a:endParaRPr lang="en-US" sz="4400" b="0" cap="none" spc="0" dirty="0">
              <a:ln w="0"/>
              <a:solidFill>
                <a:srgbClr val="F03F2B"/>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D72EC97F-82AD-405C-A2DD-63EE4C4B1248}"/>
              </a:ext>
            </a:extLst>
          </p:cNvPr>
          <p:cNvSpPr/>
          <p:nvPr/>
        </p:nvSpPr>
        <p:spPr>
          <a:xfrm>
            <a:off x="-421202" y="4304013"/>
            <a:ext cx="11635904" cy="646331"/>
          </a:xfrm>
          <a:prstGeom prst="rect">
            <a:avLst/>
          </a:prstGeom>
          <a:noFill/>
        </p:spPr>
        <p:txBody>
          <a:bodyPr wrap="square" lIns="91440" tIns="45720" rIns="91440" bIns="45720">
            <a:spAutoFit/>
          </a:bodyPr>
          <a:lstStyle/>
          <a:p>
            <a:pPr algn="ctr"/>
            <a:r>
              <a:rPr lang="bn-BD" sz="3600" dirty="0">
                <a:ln w="0"/>
                <a:solidFill>
                  <a:srgbClr val="F03F2B"/>
                </a:solidFill>
                <a:effectLst>
                  <a:outerShdw blurRad="38100" dist="19050" dir="2700000" algn="tl" rotWithShape="0">
                    <a:schemeClr val="dk1">
                      <a:alpha val="40000"/>
                    </a:schemeClr>
                  </a:outerShdw>
                </a:effectLst>
              </a:rPr>
              <a:t>৩।ইলেকট্রন, প্লোটন, নিউট্রন ব্যাখ্যা করতে পারবে?</a:t>
            </a:r>
            <a:endParaRPr lang="en-US" sz="3600" b="0" cap="none" spc="0" dirty="0">
              <a:ln w="0"/>
              <a:solidFill>
                <a:srgbClr val="F03F2B"/>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31777741"/>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B98C6DD-D35E-498C-9FAB-4FD6E8099711}"/>
              </a:ext>
            </a:extLst>
          </p:cNvPr>
          <p:cNvSpPr/>
          <p:nvPr/>
        </p:nvSpPr>
        <p:spPr>
          <a:xfrm>
            <a:off x="384312" y="503583"/>
            <a:ext cx="11612069" cy="5816977"/>
          </a:xfrm>
          <a:prstGeom prst="rect">
            <a:avLst/>
          </a:prstGeom>
          <a:noFill/>
        </p:spPr>
        <p:txBody>
          <a:bodyPr wrap="square" lIns="91440" tIns="45720" rIns="91440" bIns="45720">
            <a:spAutoFit/>
          </a:bodyPr>
          <a:lstStyle/>
          <a:p>
            <a:pPr algn="ctr"/>
            <a:r>
              <a:rPr lang="as-IN" sz="2400" b="1" dirty="0">
                <a:solidFill>
                  <a:srgbClr val="F03F2B"/>
                </a:solidFill>
                <a:highlight>
                  <a:srgbClr val="FCF7F1"/>
                </a:highlight>
              </a:rPr>
              <a:t>পরমাণুর </a:t>
            </a:r>
            <a:r>
              <a:rPr lang="bn-BD" sz="2400" b="1" dirty="0">
                <a:solidFill>
                  <a:srgbClr val="F03F2B"/>
                </a:solidFill>
                <a:highlight>
                  <a:srgbClr val="FCF7F1"/>
                </a:highlight>
              </a:rPr>
              <a:t>মুল </a:t>
            </a:r>
            <a:r>
              <a:rPr lang="as-IN" sz="2400" b="1" dirty="0">
                <a:solidFill>
                  <a:srgbClr val="F03F2B"/>
                </a:solidFill>
                <a:highlight>
                  <a:srgbClr val="FCF7F1"/>
                </a:highlight>
              </a:rPr>
              <a:t>কণিকা সমূহ কি?</a:t>
            </a:r>
            <a:br>
              <a:rPr lang="as-IN" sz="6600" b="1" dirty="0">
                <a:solidFill>
                  <a:srgbClr val="F03F2B"/>
                </a:solidFill>
                <a:highlight>
                  <a:srgbClr val="FCF7F1"/>
                </a:highlight>
              </a:rPr>
            </a:br>
            <a:br>
              <a:rPr lang="as-IN" sz="6000" dirty="0"/>
            </a:br>
            <a:r>
              <a:rPr lang="as-IN" sz="2400" b="1" u="sng" dirty="0"/>
              <a:t>মূল কণিকাঃ</a:t>
            </a:r>
            <a:r>
              <a:rPr lang="as-IN" sz="2400" b="1" dirty="0"/>
              <a:t> </a:t>
            </a:r>
            <a:r>
              <a:rPr lang="as-IN" sz="2000" dirty="0"/>
              <a:t>প্রতিটি পরমাণু অতি সূক্ষ্ম ক্ষুদ্র কণিকা দ্বারা গঠিত এদেরকে পরমাণুর মূল কণিকা বলে।</a:t>
            </a:r>
            <a:br>
              <a:rPr lang="as-IN" sz="6000" dirty="0"/>
            </a:br>
            <a:r>
              <a:rPr lang="as-IN" sz="2000" dirty="0"/>
              <a:t> মূল কণিকা আবার তিন প্রকারঃ</a:t>
            </a:r>
            <a:br>
              <a:rPr lang="as-IN" sz="6000" dirty="0"/>
            </a:br>
            <a:r>
              <a:rPr lang="as-IN" sz="2000" dirty="0"/>
              <a:t> স্থায়ী মূল কণিকা,  অস্থায়ী মূল কণিকা এবং কম্পোজিট কণিকা।</a:t>
            </a:r>
            <a:br>
              <a:rPr lang="as-IN" sz="6000" dirty="0"/>
            </a:br>
            <a:r>
              <a:rPr lang="as-IN" sz="2400" b="1" u="sng" dirty="0"/>
              <a:t>স্থায়ী মূল কণিকাঃ</a:t>
            </a:r>
            <a:r>
              <a:rPr lang="as-IN" sz="2400" b="1" dirty="0"/>
              <a:t> </a:t>
            </a:r>
            <a:r>
              <a:rPr lang="as-IN" sz="2000" dirty="0"/>
              <a:t>যেসব মূল কণিকা সব পরমাণুতে স্হায়ী ভাবে উপস্হিত থাকে তাদেরকে স্থায়ী মূল কণিকা বলে।</a:t>
            </a:r>
            <a:br>
              <a:rPr lang="as-IN" sz="6000" dirty="0"/>
            </a:br>
            <a:r>
              <a:rPr lang="as-IN" sz="2000" dirty="0"/>
              <a:t> এগুলো হলো ইলেকট্রন,  প্রোটন,  নিউটন। একমাত্র হাইড্রোজেন পরমাণুতে নিউটন থাকে না। এছাড়া সকল পরমাণুতেই স্থায়ী মূল কণিকা উপস্থিত থাকে।</a:t>
            </a:r>
            <a:br>
              <a:rPr lang="as-IN" sz="6000" dirty="0"/>
            </a:br>
            <a:r>
              <a:rPr lang="as-IN" sz="2000" b="1" u="sng" dirty="0"/>
              <a:t>অস্থায়ী মূল কণিকাঃ</a:t>
            </a:r>
            <a:r>
              <a:rPr lang="as-IN" sz="2000" b="1" dirty="0"/>
              <a:t> </a:t>
            </a:r>
            <a:r>
              <a:rPr lang="as-IN" sz="2000" dirty="0"/>
              <a:t>যেসব কণিকা মৌলের পরমাণুতে অল্প সময়ের জন্য অবস্থান করে তাদেরকে অস্থায়ী মূল কণিকা বলে।</a:t>
            </a:r>
            <a:br>
              <a:rPr lang="as-IN" sz="6000" dirty="0"/>
            </a:br>
            <a:r>
              <a:rPr lang="as-IN" sz="2000" dirty="0"/>
              <a:t> প্রায় 100 টির মত অস্থায়ী কণিকা আছে। যেমন -নিউট্রিনো, এন্টি নিউট্রিনো,  গ্র্যাভিট্রন, পজিট্রন, মেসন, বোসন, পাইওন, মিউওন, পজিট্রিনো ইত্যাদি।</a:t>
            </a:r>
            <a:br>
              <a:rPr lang="as-IN" sz="6000" dirty="0"/>
            </a:br>
            <a:r>
              <a:rPr lang="as-IN" sz="2000" dirty="0"/>
              <a:t> </a:t>
            </a:r>
            <a:r>
              <a:rPr lang="as-IN" sz="2000" b="1" u="sng" dirty="0"/>
              <a:t>কম্পোজিট কণিকাঃ</a:t>
            </a:r>
            <a:r>
              <a:rPr lang="as-IN" sz="2000" b="1" dirty="0"/>
              <a:t> </a:t>
            </a:r>
            <a:r>
              <a:rPr lang="as-IN" sz="2000" dirty="0"/>
              <a:t>স্থায়ী ও অস্থায়ী মূল কণিকা ছাড়াও আরো একশ্রেণীর ভারী কণা বিভিন্ন পরমাণু থেকে নির্গত হয়, এদেরকে কম্পোজিট কণিকা বলে। কম্পোজিট কণিকা কে যৌগিক কণিকাও বলা হয়। যেমন- আলফা কণা, ডিউটেরন কণা।</a:t>
            </a:r>
            <a:endParaRPr lang="en-US" sz="6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282572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7E7DAB7-7055-4FBF-A5D0-FA30B3972AE0}"/>
              </a:ext>
            </a:extLst>
          </p:cNvPr>
          <p:cNvSpPr/>
          <p:nvPr/>
        </p:nvSpPr>
        <p:spPr>
          <a:xfrm>
            <a:off x="364435" y="530087"/>
            <a:ext cx="11549269" cy="2431435"/>
          </a:xfrm>
          <a:prstGeom prst="rect">
            <a:avLst/>
          </a:prstGeom>
          <a:noFill/>
        </p:spPr>
        <p:txBody>
          <a:bodyPr wrap="square" lIns="91440" tIns="45720" rIns="91440" bIns="45720">
            <a:spAutoFit/>
          </a:bodyPr>
          <a:lstStyle/>
          <a:p>
            <a:pPr algn="ctr"/>
            <a:endParaRPr lang="bn-BD" sz="4000" b="1" u="sng" dirty="0"/>
          </a:p>
          <a:p>
            <a:pPr algn="ctr"/>
            <a:r>
              <a:rPr lang="as-IN" sz="4000" b="1" u="sng" dirty="0"/>
              <a:t>স্থায়ী মূল কণিকাঃ</a:t>
            </a:r>
            <a:r>
              <a:rPr lang="as-IN" sz="4000" b="1" dirty="0"/>
              <a:t> </a:t>
            </a:r>
            <a:r>
              <a:rPr lang="as-IN" sz="3600" dirty="0"/>
              <a:t>যেসব মূল কণিকা সব পরমাণুতে স্হায়ী ভাবে উপস্হিত থাকে তাদেরকে স্থায়ী মূল কণিকা বলে।</a:t>
            </a:r>
            <a:br>
              <a:rPr lang="as-IN" sz="8800" dirty="0"/>
            </a:br>
            <a:r>
              <a:rPr lang="as-IN" sz="3600" dirty="0"/>
              <a:t> </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1DFA59A1-F94F-4CE2-9812-46B6AE38453E}"/>
              </a:ext>
            </a:extLst>
          </p:cNvPr>
          <p:cNvSpPr/>
          <p:nvPr/>
        </p:nvSpPr>
        <p:spPr>
          <a:xfrm>
            <a:off x="525312" y="3048813"/>
            <a:ext cx="2456427" cy="646331"/>
          </a:xfrm>
          <a:prstGeom prst="rect">
            <a:avLst/>
          </a:prstGeom>
        </p:spPr>
        <p:txBody>
          <a:bodyPr wrap="square">
            <a:spAutoFit/>
          </a:bodyPr>
          <a:lstStyle/>
          <a:p>
            <a:pPr algn="ctr"/>
            <a:r>
              <a:rPr lang="as-IN" sz="3600" dirty="0">
                <a:ln w="0"/>
                <a:effectLst>
                  <a:outerShdw blurRad="38100" dist="19050" dir="2700000" algn="tl" rotWithShape="0">
                    <a:schemeClr val="dk1">
                      <a:alpha val="40000"/>
                    </a:schemeClr>
                  </a:outerShdw>
                </a:effectLst>
              </a:rPr>
              <a:t>এগুলো হলো</a:t>
            </a:r>
            <a:r>
              <a:rPr lang="bn-BD" sz="3600" dirty="0">
                <a:ln w="0"/>
                <a:effectLst>
                  <a:outerShdw blurRad="38100" dist="19050" dir="2700000" algn="tl" rotWithShape="0">
                    <a:schemeClr val="dk1">
                      <a:alpha val="40000"/>
                    </a:schemeClr>
                  </a:outerShdw>
                </a:effectLst>
              </a:rPr>
              <a:t>ঃ</a:t>
            </a:r>
            <a:endParaRPr lang="en-US" sz="3600" dirty="0">
              <a:ln w="0"/>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849E54CA-CA9A-4439-B9EC-214D02B66905}"/>
              </a:ext>
            </a:extLst>
          </p:cNvPr>
          <p:cNvSpPr/>
          <p:nvPr/>
        </p:nvSpPr>
        <p:spPr>
          <a:xfrm>
            <a:off x="1105045" y="3695144"/>
            <a:ext cx="1606529" cy="2554545"/>
          </a:xfrm>
          <a:prstGeom prst="rect">
            <a:avLst/>
          </a:prstGeom>
          <a:noFill/>
        </p:spPr>
        <p:txBody>
          <a:bodyPr wrap="none" lIns="91440" tIns="45720" rIns="91440" bIns="45720">
            <a:spAutoFit/>
          </a:bodyPr>
          <a:lstStyle/>
          <a:p>
            <a:pPr algn="ctr"/>
            <a:r>
              <a:rPr lang="as-IN" sz="3200" dirty="0">
                <a:highlight>
                  <a:srgbClr val="FFFF00"/>
                </a:highlight>
              </a:rPr>
              <a:t>ইলেকট্রন</a:t>
            </a:r>
            <a:endParaRPr lang="bn-BD" sz="3200" dirty="0">
              <a:highlight>
                <a:srgbClr val="FFFF00"/>
              </a:highlight>
            </a:endParaRPr>
          </a:p>
          <a:p>
            <a:pPr algn="ctr"/>
            <a:endParaRPr lang="bn-BD" sz="3200" dirty="0"/>
          </a:p>
          <a:p>
            <a:pPr algn="ctr"/>
            <a:r>
              <a:rPr lang="as-IN" sz="3200" dirty="0"/>
              <a:t>  </a:t>
            </a:r>
            <a:r>
              <a:rPr lang="as-IN" sz="3200" dirty="0">
                <a:highlight>
                  <a:srgbClr val="FFFF00"/>
                </a:highlight>
              </a:rPr>
              <a:t>প্রোটন</a:t>
            </a:r>
            <a:endParaRPr lang="bn-BD" sz="3200" dirty="0">
              <a:highlight>
                <a:srgbClr val="FFFF00"/>
              </a:highlight>
            </a:endParaRPr>
          </a:p>
          <a:p>
            <a:pPr algn="ctr"/>
            <a:r>
              <a:rPr lang="as-IN" sz="3200" dirty="0"/>
              <a:t> </a:t>
            </a:r>
            <a:endParaRPr lang="bn-BD" sz="3200" dirty="0"/>
          </a:p>
          <a:p>
            <a:pPr algn="ctr"/>
            <a:r>
              <a:rPr lang="as-IN" sz="3200" dirty="0"/>
              <a:t> </a:t>
            </a:r>
            <a:r>
              <a:rPr lang="as-IN" sz="3200" dirty="0">
                <a:highlight>
                  <a:srgbClr val="FFFF00"/>
                </a:highlight>
              </a:rPr>
              <a:t>নিউটন</a:t>
            </a:r>
            <a:endParaRPr lang="en-US" sz="4400" b="0" cap="none" spc="0" dirty="0">
              <a:ln w="0"/>
              <a:solidFill>
                <a:schemeClr val="tx1"/>
              </a:solidFill>
              <a:effectLst>
                <a:outerShdw blurRad="38100" dist="19050" dir="2700000" algn="tl" rotWithShape="0">
                  <a:schemeClr val="dk1">
                    <a:alpha val="40000"/>
                  </a:schemeClr>
                </a:outerShdw>
              </a:effectLst>
              <a:highlight>
                <a:srgbClr val="FFFF00"/>
              </a:highlight>
            </a:endParaRPr>
          </a:p>
        </p:txBody>
      </p:sp>
    </p:spTree>
    <p:extLst>
      <p:ext uri="{BB962C8B-B14F-4D97-AF65-F5344CB8AC3E}">
        <p14:creationId xmlns:p14="http://schemas.microsoft.com/office/powerpoint/2010/main" val="4012311402"/>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42BCD0-5837-4651-88D0-32A428712E01}"/>
              </a:ext>
            </a:extLst>
          </p:cNvPr>
          <p:cNvSpPr/>
          <p:nvPr/>
        </p:nvSpPr>
        <p:spPr>
          <a:xfrm>
            <a:off x="586508" y="2602436"/>
            <a:ext cx="3576505" cy="1754326"/>
          </a:xfrm>
          <a:prstGeom prst="rect">
            <a:avLst/>
          </a:prstGeom>
          <a:noFill/>
        </p:spPr>
        <p:txBody>
          <a:bodyPr wrap="square" lIns="91440" tIns="45720" rIns="91440" bIns="45720">
            <a:spAutoFit/>
          </a:bodyPr>
          <a:lstStyle/>
          <a:p>
            <a:pPr algn="ctr"/>
            <a:r>
              <a:rPr lang="as-IN" b="1" dirty="0">
                <a:highlight>
                  <a:srgbClr val="FFFF00"/>
                </a:highlight>
              </a:rPr>
              <a:t>ইলেকট্রন (</a:t>
            </a:r>
            <a:r>
              <a:rPr lang="en-US" b="1" dirty="0">
                <a:highlight>
                  <a:srgbClr val="FFFF00"/>
                </a:highlight>
              </a:rPr>
              <a:t>e–</a:t>
            </a:r>
            <a:r>
              <a:rPr lang="en-US" b="1" dirty="0"/>
              <a:t>):</a:t>
            </a:r>
            <a:r>
              <a:rPr lang="en-US" dirty="0"/>
              <a:t> </a:t>
            </a:r>
            <a:r>
              <a:rPr lang="as-IN" dirty="0">
                <a:solidFill>
                  <a:srgbClr val="F03F2B"/>
                </a:solidFill>
              </a:rPr>
              <a:t>সকল মৌলের পরমাণুর গঠনে উপস্থিত একটি সাধারণ মূল কণিকা। মৌল এবং যৌগসমূহের ধর্মাবলী প্রধানত কক্ষপথে ইলেকট্রনের বিন্যাসের উপরই নির্ভর করে।</a:t>
            </a:r>
            <a:endParaRPr lang="en-US" sz="5400" b="0" cap="none" spc="0" dirty="0">
              <a:ln w="0"/>
              <a:solidFill>
                <a:srgbClr val="F03F2B"/>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40C50945-1C68-4E9C-B29C-AA7F3F665FF6}"/>
              </a:ext>
            </a:extLst>
          </p:cNvPr>
          <p:cNvSpPr/>
          <p:nvPr/>
        </p:nvSpPr>
        <p:spPr>
          <a:xfrm>
            <a:off x="7076661" y="2463149"/>
            <a:ext cx="4528831" cy="2031325"/>
          </a:xfrm>
          <a:prstGeom prst="rect">
            <a:avLst/>
          </a:prstGeom>
          <a:noFill/>
        </p:spPr>
        <p:txBody>
          <a:bodyPr wrap="square" lIns="91440" tIns="45720" rIns="91440" bIns="45720">
            <a:spAutoFit/>
          </a:bodyPr>
          <a:lstStyle/>
          <a:p>
            <a:pPr algn="ctr"/>
            <a:r>
              <a:rPr lang="as-IN" b="1" dirty="0">
                <a:highlight>
                  <a:srgbClr val="FFFF00"/>
                </a:highlight>
              </a:rPr>
              <a:t>প্রোটনঃ</a:t>
            </a:r>
            <a:r>
              <a:rPr lang="as-IN" dirty="0"/>
              <a:t> </a:t>
            </a:r>
            <a:r>
              <a:rPr lang="as-IN" dirty="0">
                <a:solidFill>
                  <a:srgbClr val="00B050"/>
                </a:solidFill>
              </a:rPr>
              <a:t>ইলেক্ট্রনের মত প্রোটনও সকল মৌলের পরমাণুর একটি সাধারণ মূল কণিকা। এটি পরমাণুর নিউক্লিয়াসে বা কেন্দ্রে থাকে। হাইড্রোজেন পরমাণুর কক্ষপানে বিরাজিত একমাত্র ইলেকট্রনটি অপসারণ করলে যে ধনাত্মক বিদ্যুৎবাহী কণা অবশিষ্ট থাকে তাকেই প্রোটন বলা হয়</a:t>
            </a:r>
            <a:endParaRPr lang="en-US" sz="5400" b="0" cap="none" spc="0" dirty="0">
              <a:ln w="0"/>
              <a:solidFill>
                <a:srgbClr val="00B050"/>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FF60341F-264C-4964-83B7-616C385A7798}"/>
              </a:ext>
            </a:extLst>
          </p:cNvPr>
          <p:cNvSpPr/>
          <p:nvPr/>
        </p:nvSpPr>
        <p:spPr>
          <a:xfrm>
            <a:off x="2647468" y="4632187"/>
            <a:ext cx="7491036" cy="1200329"/>
          </a:xfrm>
          <a:prstGeom prst="rect">
            <a:avLst/>
          </a:prstGeom>
          <a:noFill/>
        </p:spPr>
        <p:txBody>
          <a:bodyPr wrap="square" lIns="91440" tIns="45720" rIns="91440" bIns="45720">
            <a:spAutoFit/>
          </a:bodyPr>
          <a:lstStyle/>
          <a:p>
            <a:pPr algn="ctr"/>
            <a:r>
              <a:rPr lang="as-IN" b="1" dirty="0">
                <a:highlight>
                  <a:srgbClr val="FFFF00"/>
                </a:highlight>
              </a:rPr>
              <a:t>নিউট্রনঃ</a:t>
            </a:r>
            <a:r>
              <a:rPr lang="as-IN" dirty="0"/>
              <a:t> </a:t>
            </a:r>
            <a:r>
              <a:rPr lang="as-IN" dirty="0">
                <a:solidFill>
                  <a:srgbClr val="7030A0"/>
                </a:solidFill>
              </a:rPr>
              <a:t>ইলেকট্রন ও প্রোটনের মত নিউট্রন ও পরমাণুর সাধারণ মূল কণিকা, এটি পরমাণুর নিউক্লিয়াসে অবস্থান করে। ব্যতিক্রম হল হাইড্রোজেন। হাইড্রোজেন পরমাণুর নিউক্লিয়াসে কোন নিউট্রন থাকে না তবে হাইড্রোজেনের আইসোটোপ গুলোতে নিউট্রন পাওয়া যায়।</a:t>
            </a:r>
            <a:endParaRPr lang="en-US" sz="5400" b="0" cap="none" spc="0" dirty="0">
              <a:ln w="0"/>
              <a:solidFill>
                <a:srgbClr val="7030A0"/>
              </a:solidFill>
              <a:effectLst>
                <a:outerShdw blurRad="38100" dist="19050" dir="2700000" algn="tl" rotWithShape="0">
                  <a:schemeClr val="dk1">
                    <a:alpha val="40000"/>
                  </a:schemeClr>
                </a:outerShdw>
              </a:effectLst>
            </a:endParaRPr>
          </a:p>
        </p:txBody>
      </p:sp>
      <p:pic>
        <p:nvPicPr>
          <p:cNvPr id="8" name="Picture 7">
            <a:extLst>
              <a:ext uri="{FF2B5EF4-FFF2-40B4-BE49-F238E27FC236}">
                <a16:creationId xmlns:a16="http://schemas.microsoft.com/office/drawing/2014/main" id="{5E559CE2-72EB-4CA7-AE7C-01BDCFAA5EFA}"/>
              </a:ext>
            </a:extLst>
          </p:cNvPr>
          <p:cNvPicPr>
            <a:picLocks noChangeAspect="1"/>
          </p:cNvPicPr>
          <p:nvPr/>
        </p:nvPicPr>
        <p:blipFill>
          <a:blip r:embed="rId2"/>
          <a:stretch>
            <a:fillRect/>
          </a:stretch>
        </p:blipFill>
        <p:spPr>
          <a:xfrm>
            <a:off x="3313044" y="289941"/>
            <a:ext cx="4334446" cy="1935872"/>
          </a:xfrm>
          <a:prstGeom prst="rect">
            <a:avLst/>
          </a:prstGeom>
        </p:spPr>
      </p:pic>
      <p:pic>
        <p:nvPicPr>
          <p:cNvPr id="10" name="Picture 9">
            <a:extLst>
              <a:ext uri="{FF2B5EF4-FFF2-40B4-BE49-F238E27FC236}">
                <a16:creationId xmlns:a16="http://schemas.microsoft.com/office/drawing/2014/main" id="{1A42F959-C323-48BA-8621-E07030E2E416}"/>
              </a:ext>
            </a:extLst>
          </p:cNvPr>
          <p:cNvPicPr>
            <a:picLocks noChangeAspect="1"/>
          </p:cNvPicPr>
          <p:nvPr/>
        </p:nvPicPr>
        <p:blipFill>
          <a:blip r:embed="rId3"/>
          <a:stretch>
            <a:fillRect/>
          </a:stretch>
        </p:blipFill>
        <p:spPr>
          <a:xfrm>
            <a:off x="4102300" y="2375238"/>
            <a:ext cx="3035075" cy="1804161"/>
          </a:xfrm>
          <a:prstGeom prst="rect">
            <a:avLst/>
          </a:prstGeom>
        </p:spPr>
      </p:pic>
    </p:spTree>
    <p:extLst>
      <p:ext uri="{BB962C8B-B14F-4D97-AF65-F5344CB8AC3E}">
        <p14:creationId xmlns:p14="http://schemas.microsoft.com/office/powerpoint/2010/main" val="21987810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2CE98-41BD-4783-813C-2554E80688A0}"/>
              </a:ext>
            </a:extLst>
          </p:cNvPr>
          <p:cNvSpPr>
            <a:spLocks noGrp="1"/>
          </p:cNvSpPr>
          <p:nvPr>
            <p:ph type="title"/>
          </p:nvPr>
        </p:nvSpPr>
        <p:spPr>
          <a:xfrm>
            <a:off x="536713" y="729006"/>
            <a:ext cx="10058400" cy="1371600"/>
          </a:xfrm>
        </p:spPr>
        <p:txBody>
          <a:bodyPr/>
          <a:lstStyle/>
          <a:p>
            <a:r>
              <a:rPr lang="bn-BD" dirty="0"/>
              <a:t>বাড়ির কাজঃ</a:t>
            </a:r>
            <a:endParaRPr lang="en-US" dirty="0"/>
          </a:p>
        </p:txBody>
      </p:sp>
      <p:sp>
        <p:nvSpPr>
          <p:cNvPr id="3" name="Title 1">
            <a:extLst>
              <a:ext uri="{FF2B5EF4-FFF2-40B4-BE49-F238E27FC236}">
                <a16:creationId xmlns:a16="http://schemas.microsoft.com/office/drawing/2014/main" id="{73114770-F76D-466B-891C-384614AFE3EC}"/>
              </a:ext>
            </a:extLst>
          </p:cNvPr>
          <p:cNvSpPr txBox="1">
            <a:spLocks/>
          </p:cNvSpPr>
          <p:nvPr/>
        </p:nvSpPr>
        <p:spPr>
          <a:xfrm>
            <a:off x="815009" y="228586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endParaRPr lang="en-US"/>
          </a:p>
        </p:txBody>
      </p:sp>
      <p:sp>
        <p:nvSpPr>
          <p:cNvPr id="5" name="Title 1">
            <a:extLst>
              <a:ext uri="{FF2B5EF4-FFF2-40B4-BE49-F238E27FC236}">
                <a16:creationId xmlns:a16="http://schemas.microsoft.com/office/drawing/2014/main" id="{49BDDF47-F39C-4CAD-BFC9-295D721AC064}"/>
              </a:ext>
            </a:extLst>
          </p:cNvPr>
          <p:cNvSpPr txBox="1">
            <a:spLocks/>
          </p:cNvSpPr>
          <p:nvPr/>
        </p:nvSpPr>
        <p:spPr>
          <a:xfrm>
            <a:off x="-589722" y="20141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bn-BD" dirty="0">
                <a:ln w="0"/>
                <a:solidFill>
                  <a:srgbClr val="7030A0"/>
                </a:solidFill>
                <a:effectLst>
                  <a:outerShdw blurRad="38100" dist="19050" dir="2700000" algn="tl" rotWithShape="0">
                    <a:schemeClr val="dk1">
                      <a:alpha val="40000"/>
                    </a:schemeClr>
                  </a:outerShdw>
                </a:effectLst>
              </a:rPr>
              <a:t>১। পরমানুর কণিকাসমূহ</a:t>
            </a:r>
            <a:r>
              <a:rPr lang="en-US" dirty="0">
                <a:ln w="0"/>
                <a:solidFill>
                  <a:srgbClr val="7030A0"/>
                </a:solidFill>
                <a:effectLst>
                  <a:outerShdw blurRad="38100" dist="19050" dir="2700000" algn="tl" rotWithShape="0">
                    <a:schemeClr val="dk1">
                      <a:alpha val="40000"/>
                    </a:schemeClr>
                  </a:outerShdw>
                </a:effectLst>
              </a:rPr>
              <a:t> </a:t>
            </a:r>
            <a:r>
              <a:rPr lang="en-US" dirty="0" err="1">
                <a:ln w="0"/>
                <a:solidFill>
                  <a:srgbClr val="7030A0"/>
                </a:solidFill>
                <a:effectLst>
                  <a:outerShdw blurRad="38100" dist="19050" dir="2700000" algn="tl" rotWithShape="0">
                    <a:schemeClr val="dk1">
                      <a:alpha val="40000"/>
                    </a:schemeClr>
                  </a:outerShdw>
                </a:effectLst>
              </a:rPr>
              <a:t>কত</a:t>
            </a:r>
            <a:r>
              <a:rPr lang="en-US" dirty="0">
                <a:ln w="0"/>
                <a:solidFill>
                  <a:srgbClr val="7030A0"/>
                </a:solidFill>
                <a:effectLst>
                  <a:outerShdw blurRad="38100" dist="19050" dir="2700000" algn="tl" rotWithShape="0">
                    <a:schemeClr val="dk1">
                      <a:alpha val="40000"/>
                    </a:schemeClr>
                  </a:outerShdw>
                </a:effectLst>
              </a:rPr>
              <a:t> </a:t>
            </a:r>
            <a:r>
              <a:rPr lang="en-US" dirty="0" err="1">
                <a:ln w="0"/>
                <a:solidFill>
                  <a:srgbClr val="7030A0"/>
                </a:solidFill>
                <a:effectLst>
                  <a:outerShdw blurRad="38100" dist="19050" dir="2700000" algn="tl" rotWithShape="0">
                    <a:schemeClr val="dk1">
                      <a:alpha val="40000"/>
                    </a:schemeClr>
                  </a:outerShdw>
                </a:effectLst>
              </a:rPr>
              <a:t>প্রকার</a:t>
            </a:r>
            <a:r>
              <a:rPr lang="bn-BD" sz="4400" dirty="0">
                <a:ln w="0"/>
                <a:solidFill>
                  <a:srgbClr val="7030A0"/>
                </a:solidFill>
                <a:effectLst>
                  <a:outerShdw blurRad="38100" dist="19050" dir="2700000" algn="tl" rotWithShape="0">
                    <a:schemeClr val="dk1">
                      <a:alpha val="40000"/>
                    </a:schemeClr>
                  </a:outerShdw>
                </a:effectLst>
              </a:rPr>
              <a:t>?</a:t>
            </a:r>
            <a:endParaRPr lang="en-US" sz="6000" dirty="0">
              <a:ln w="0"/>
              <a:solidFill>
                <a:srgbClr val="7030A0"/>
              </a:solidFill>
              <a:effectLst>
                <a:outerShdw blurRad="38100" dist="19050" dir="2700000" algn="tl" rotWithShape="0">
                  <a:schemeClr val="dk1">
                    <a:alpha val="40000"/>
                  </a:schemeClr>
                </a:outerShdw>
              </a:effectLst>
            </a:endParaRPr>
          </a:p>
        </p:txBody>
      </p:sp>
      <p:sp>
        <p:nvSpPr>
          <p:cNvPr id="6" name="Title 1">
            <a:extLst>
              <a:ext uri="{FF2B5EF4-FFF2-40B4-BE49-F238E27FC236}">
                <a16:creationId xmlns:a16="http://schemas.microsoft.com/office/drawing/2014/main" id="{694CFBFB-C041-4E91-B7BE-70F1B6C6B62B}"/>
              </a:ext>
            </a:extLst>
          </p:cNvPr>
          <p:cNvSpPr txBox="1">
            <a:spLocks/>
          </p:cNvSpPr>
          <p:nvPr/>
        </p:nvSpPr>
        <p:spPr>
          <a:xfrm>
            <a:off x="-1232453" y="3385794"/>
            <a:ext cx="11343861"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bn-BD" sz="4400" dirty="0">
                <a:ln w="0"/>
                <a:solidFill>
                  <a:srgbClr val="7030A0"/>
                </a:solidFill>
                <a:effectLst>
                  <a:outerShdw blurRad="38100" dist="19050" dir="2700000" algn="tl" rotWithShape="0">
                    <a:schemeClr val="dk1">
                      <a:alpha val="40000"/>
                    </a:schemeClr>
                  </a:outerShdw>
                </a:effectLst>
              </a:rPr>
              <a:t>২। পরমানুর স্থায়ী কণিকা কি কি?</a:t>
            </a:r>
            <a:endParaRPr lang="en-US" sz="5400" dirty="0">
              <a:ln w="0"/>
              <a:solidFill>
                <a:srgbClr val="7030A0"/>
              </a:solidFill>
              <a:effectLst>
                <a:outerShdw blurRad="38100" dist="19050" dir="2700000" algn="tl" rotWithShape="0">
                  <a:schemeClr val="dk1">
                    <a:alpha val="40000"/>
                  </a:schemeClr>
                </a:outerShdw>
              </a:effectLst>
            </a:endParaRPr>
          </a:p>
          <a:p>
            <a:pPr algn="ctr"/>
            <a:endParaRPr lang="en-US" sz="6000" dirty="0">
              <a:ln w="0"/>
              <a:solidFill>
                <a:srgbClr val="7030A0"/>
              </a:solidFill>
              <a:effectLst>
                <a:outerShdw blurRad="38100" dist="19050" dir="2700000" algn="tl" rotWithShape="0">
                  <a:schemeClr val="dk1">
                    <a:alpha val="40000"/>
                  </a:schemeClr>
                </a:outerShdw>
              </a:effectLst>
            </a:endParaRPr>
          </a:p>
        </p:txBody>
      </p:sp>
      <p:sp>
        <p:nvSpPr>
          <p:cNvPr id="7" name="Title 1">
            <a:extLst>
              <a:ext uri="{FF2B5EF4-FFF2-40B4-BE49-F238E27FC236}">
                <a16:creationId xmlns:a16="http://schemas.microsoft.com/office/drawing/2014/main" id="{E9E0CD44-F821-4448-BA42-091EE761E966}"/>
              </a:ext>
            </a:extLst>
          </p:cNvPr>
          <p:cNvSpPr txBox="1">
            <a:spLocks/>
          </p:cNvSpPr>
          <p:nvPr/>
        </p:nvSpPr>
        <p:spPr>
          <a:xfrm>
            <a:off x="-1099930" y="4757394"/>
            <a:ext cx="12576313"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bn-BD" sz="4400" dirty="0">
                <a:ln w="0"/>
                <a:solidFill>
                  <a:srgbClr val="7030A0"/>
                </a:solidFill>
                <a:effectLst>
                  <a:outerShdw blurRad="38100" dist="19050" dir="2700000" algn="tl" rotWithShape="0">
                    <a:schemeClr val="dk1">
                      <a:alpha val="40000"/>
                    </a:schemeClr>
                  </a:outerShdw>
                </a:effectLst>
              </a:rPr>
              <a:t>৩।ইলেকট্রন, প্লোটন, নিউট্রন ব্যাখ্যা কর?</a:t>
            </a:r>
            <a:endParaRPr lang="en-US" sz="4400" dirty="0">
              <a:ln w="0"/>
              <a:solidFill>
                <a:srgbClr val="7030A0"/>
              </a:solidFill>
              <a:effectLst>
                <a:outerShdw blurRad="38100" dist="19050" dir="2700000" algn="tl" rotWithShape="0">
                  <a:schemeClr val="dk1">
                    <a:alpha val="40000"/>
                  </a:schemeClr>
                </a:outerShdw>
              </a:effectLst>
            </a:endParaRPr>
          </a:p>
          <a:p>
            <a:pPr algn="ctr"/>
            <a:endParaRPr lang="en-US" sz="5400" dirty="0">
              <a:ln w="0"/>
              <a:solidFill>
                <a:srgbClr val="7030A0"/>
              </a:solidFill>
              <a:effectLst>
                <a:outerShdw blurRad="38100" dist="19050" dir="2700000" algn="tl" rotWithShape="0">
                  <a:schemeClr val="dk1">
                    <a:alpha val="40000"/>
                  </a:schemeClr>
                </a:outerShdw>
              </a:effectLst>
            </a:endParaRPr>
          </a:p>
          <a:p>
            <a:pPr algn="ctr"/>
            <a:endParaRPr lang="en-US" sz="6000" dirty="0">
              <a:ln w="0"/>
              <a:solidFill>
                <a:srgbClr val="7030A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4845916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4AB8842-974C-4D66-9C5B-9672DA5BFAFC}"/>
              </a:ext>
            </a:extLst>
          </p:cNvPr>
          <p:cNvPicPr>
            <a:picLocks noChangeAspect="1"/>
          </p:cNvPicPr>
          <p:nvPr/>
        </p:nvPicPr>
        <p:blipFill>
          <a:blip r:embed="rId2"/>
          <a:stretch>
            <a:fillRect/>
          </a:stretch>
        </p:blipFill>
        <p:spPr>
          <a:xfrm>
            <a:off x="-170001" y="-371269"/>
            <a:ext cx="12362001" cy="8226349"/>
          </a:xfrm>
          <a:prstGeom prst="rect">
            <a:avLst/>
          </a:prstGeom>
        </p:spPr>
      </p:pic>
    </p:spTree>
    <p:extLst>
      <p:ext uri="{BB962C8B-B14F-4D97-AF65-F5344CB8AC3E}">
        <p14:creationId xmlns:p14="http://schemas.microsoft.com/office/powerpoint/2010/main" val="16388108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7745B92C-4D89-4324-B52D-E1F5F627B790}">
  <ds:schemaRefs>
    <ds:schemaRef ds:uri="http://schemas.microsoft.com/sharepoint/v3/contenttype/forms"/>
  </ds:schemaRefs>
</ds:datastoreItem>
</file>

<file path=customXml/itemProps2.xml><?xml version="1.0" encoding="utf-8"?>
<ds:datastoreItem xmlns:ds="http://schemas.openxmlformats.org/officeDocument/2006/customXml" ds:itemID="{E4487CEA-7875-4327-875F-CA3B32E80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228C0C-F774-4270-99CB-314B07EBFBE7}">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{AC139DE0-F796-48A0-B02F-F7F32F48BC96}tf78438558_wac</Template>
  <TotalTime>0</TotalTime>
  <Words>408</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Garamond</vt:lpstr>
      <vt:lpstr>SavonVTI</vt:lpstr>
      <vt:lpstr>PowerPoint Presentation</vt:lpstr>
      <vt:lpstr>শিক্ষক পরিচিতি </vt:lpstr>
      <vt:lpstr>শিখনফল: </vt:lpstr>
      <vt:lpstr>PowerPoint Presentation</vt:lpstr>
      <vt:lpstr>PowerPoint Presentation</vt:lpstr>
      <vt:lpstr>PowerPoint Presentation</vt:lpstr>
      <vt:lpstr>বাড়ির কাজঃ</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2020-07-24T16:17:52Z</dcterms:created>
  <dcterms:modified xsi:type="dcterms:W3CDTF">2020-07-24T17:30:47Z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