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58" r:id="rId4"/>
    <p:sldId id="259" r:id="rId5"/>
    <p:sldId id="260" r:id="rId6"/>
    <p:sldId id="262" r:id="rId7"/>
    <p:sldId id="263" r:id="rId8"/>
    <p:sldId id="261" r:id="rId9"/>
    <p:sldId id="274" r:id="rId10"/>
    <p:sldId id="264" r:id="rId11"/>
    <p:sldId id="265" r:id="rId12"/>
    <p:sldId id="266"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F9F7"/>
    <a:srgbClr val="89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D6CE3-9A47-4E22-BD29-525D2029663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D6CE3-9A47-4E22-BD29-525D2029663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D6CE3-9A47-4E22-BD29-525D2029663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D6CE3-9A47-4E22-BD29-525D2029663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D6CE3-9A47-4E22-BD29-525D2029663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D6CE3-9A47-4E22-BD29-525D20296639}"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D6CE3-9A47-4E22-BD29-525D20296639}"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D6CE3-9A47-4E22-BD29-525D20296639}"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D6CE3-9A47-4E22-BD29-525D20296639}"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D6CE3-9A47-4E22-BD29-525D20296639}"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61CD9-DD54-45F6-91F7-F1E0546ABA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D6CE3-9A47-4E22-BD29-525D20296639}"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61CD9-DD54-45F6-91F7-F1E0546ABAF1}"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9BD6CE3-9A47-4E22-BD29-525D20296639}" type="datetimeFigureOut">
              <a:rPr lang="en-US" smtClean="0"/>
              <a:t>7/24/2020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3061CD9-DD54-45F6-91F7-F1E0546ABAF1}"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09600" y="1828800"/>
            <a:ext cx="7848600" cy="29718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800" y="3024554"/>
            <a:ext cx="7117180" cy="1470025"/>
          </a:xfrm>
        </p:spPr>
        <p:txBody>
          <a:bodyPr>
            <a:noAutofit/>
          </a:bodyPr>
          <a:lstStyle/>
          <a:p>
            <a:r>
              <a:rPr lang="en-US" sz="13800" b="1" dirty="0"/>
              <a:t> </a:t>
            </a:r>
            <a:r>
              <a:rPr lang="en-US" sz="8800" b="1" dirty="0"/>
              <a:t> </a:t>
            </a:r>
            <a:r>
              <a:rPr lang="en-US" sz="13800" b="1" dirty="0" err="1"/>
              <a:t>স্বাগতম</a:t>
            </a:r>
            <a:endParaRPr lang="en-US" sz="13800" b="1" dirty="0"/>
          </a:p>
        </p:txBody>
      </p:sp>
    </p:spTree>
    <p:extLst>
      <p:ext uri="{BB962C8B-B14F-4D97-AF65-F5344CB8AC3E}">
        <p14:creationId xmlns:p14="http://schemas.microsoft.com/office/powerpoint/2010/main" val="316717177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805A03-184E-459D-865E-D7CF7C216E7D}"/>
              </a:ext>
            </a:extLst>
          </p:cNvPr>
          <p:cNvSpPr/>
          <p:nvPr/>
        </p:nvSpPr>
        <p:spPr>
          <a:xfrm>
            <a:off x="2057544" y="1059359"/>
            <a:ext cx="4876656" cy="769441"/>
          </a:xfrm>
          <a:prstGeom prst="rect">
            <a:avLst/>
          </a:prstGeom>
          <a:solidFill>
            <a:schemeClr val="accent3">
              <a:lumMod val="60000"/>
              <a:lumOff val="40000"/>
            </a:schemeClr>
          </a:solidFill>
        </p:spPr>
        <p:txBody>
          <a:bodyPr wrap="none">
            <a:spAutoFit/>
          </a:bodyPr>
          <a:lstStyle/>
          <a:p>
            <a:r>
              <a:rPr lang="bn-BD" sz="4400" dirty="0">
                <a:solidFill>
                  <a:srgbClr val="1C1E21"/>
                </a:solidFill>
                <a:latin typeface="Helvetica" panose="020B0604020202020204" pitchFamily="34" charset="0"/>
              </a:rPr>
              <a:t>পাঠ্য-বই থেকে পড়িঃ</a:t>
            </a:r>
            <a:endParaRPr lang="en-GB" sz="4400" dirty="0"/>
          </a:p>
        </p:txBody>
      </p:sp>
      <p:sp>
        <p:nvSpPr>
          <p:cNvPr id="6" name="TextBox 5">
            <a:extLst>
              <a:ext uri="{FF2B5EF4-FFF2-40B4-BE49-F238E27FC236}">
                <a16:creationId xmlns:a16="http://schemas.microsoft.com/office/drawing/2014/main" id="{82BB76F6-4F8A-4E1D-907B-F4F8ADC532A1}"/>
              </a:ext>
            </a:extLst>
          </p:cNvPr>
          <p:cNvSpPr txBox="1"/>
          <p:nvPr/>
        </p:nvSpPr>
        <p:spPr>
          <a:xfrm>
            <a:off x="1881840" y="3348419"/>
            <a:ext cx="5585760" cy="646331"/>
          </a:xfrm>
          <a:prstGeom prst="rect">
            <a:avLst/>
          </a:prstGeom>
          <a:solidFill>
            <a:schemeClr val="accent3">
              <a:lumMod val="60000"/>
              <a:lumOff val="40000"/>
            </a:schemeClr>
          </a:solidFill>
        </p:spPr>
        <p:txBody>
          <a:bodyPr wrap="square" rtlCol="0">
            <a:spAutoFit/>
          </a:bodyPr>
          <a:lstStyle/>
          <a:p>
            <a:r>
              <a:rPr lang="en-US" sz="3600" b="1" dirty="0">
                <a:solidFill>
                  <a:schemeClr val="bg1"/>
                </a:solidFill>
              </a:rPr>
              <a:t>১৬ই </a:t>
            </a:r>
            <a:r>
              <a:rPr lang="en-US" sz="3600" b="1" dirty="0" err="1">
                <a:solidFill>
                  <a:schemeClr val="bg1"/>
                </a:solidFill>
              </a:rPr>
              <a:t>ডিসেম্বর</a:t>
            </a:r>
            <a:r>
              <a:rPr lang="en-US" sz="3600" b="1" dirty="0">
                <a:solidFill>
                  <a:schemeClr val="bg1"/>
                </a:solidFill>
              </a:rPr>
              <a:t> : </a:t>
            </a:r>
            <a:r>
              <a:rPr lang="en-US" sz="3600" b="1" dirty="0" err="1">
                <a:solidFill>
                  <a:schemeClr val="bg1"/>
                </a:solidFill>
              </a:rPr>
              <a:t>বৃহস্পতিবার</a:t>
            </a:r>
            <a:r>
              <a:rPr lang="en-US" sz="3600" b="1" dirty="0">
                <a:solidFill>
                  <a:schemeClr val="bg1"/>
                </a:solidFill>
              </a:rPr>
              <a:t> ১৯৭১</a:t>
            </a:r>
          </a:p>
        </p:txBody>
      </p:sp>
      <p:sp>
        <p:nvSpPr>
          <p:cNvPr id="7" name="TextBox 6">
            <a:extLst>
              <a:ext uri="{FF2B5EF4-FFF2-40B4-BE49-F238E27FC236}">
                <a16:creationId xmlns:a16="http://schemas.microsoft.com/office/drawing/2014/main" id="{63907775-D2BF-4D16-A80E-77A5E4F1B523}"/>
              </a:ext>
            </a:extLst>
          </p:cNvPr>
          <p:cNvSpPr txBox="1"/>
          <p:nvPr/>
        </p:nvSpPr>
        <p:spPr>
          <a:xfrm>
            <a:off x="1875978" y="3307515"/>
            <a:ext cx="5585760" cy="707886"/>
          </a:xfrm>
          <a:prstGeom prst="rect">
            <a:avLst/>
          </a:prstGeom>
          <a:solidFill>
            <a:schemeClr val="accent1">
              <a:lumMod val="60000"/>
              <a:lumOff val="40000"/>
            </a:schemeClr>
          </a:solidFill>
        </p:spPr>
        <p:txBody>
          <a:bodyPr wrap="square" rtlCol="0">
            <a:spAutoFit/>
          </a:bodyPr>
          <a:lstStyle/>
          <a:p>
            <a:r>
              <a:rPr lang="en-US" sz="4000" b="1" dirty="0">
                <a:solidFill>
                  <a:schemeClr val="bg1"/>
                </a:solidFill>
              </a:rPr>
              <a:t>১১ই </a:t>
            </a:r>
            <a:r>
              <a:rPr lang="en-US" sz="4000" b="1" dirty="0" err="1">
                <a:solidFill>
                  <a:schemeClr val="bg1"/>
                </a:solidFill>
              </a:rPr>
              <a:t>অক্টোবর</a:t>
            </a:r>
            <a:r>
              <a:rPr lang="en-US" sz="4000" b="1" dirty="0">
                <a:solidFill>
                  <a:schemeClr val="bg1"/>
                </a:solidFill>
              </a:rPr>
              <a:t> : </a:t>
            </a:r>
            <a:r>
              <a:rPr lang="en-US" sz="4000" b="1" dirty="0" err="1">
                <a:solidFill>
                  <a:schemeClr val="bg1"/>
                </a:solidFill>
              </a:rPr>
              <a:t>সোমবার</a:t>
            </a:r>
            <a:r>
              <a:rPr lang="en-US" sz="4000" b="1" dirty="0">
                <a:solidFill>
                  <a:schemeClr val="bg1"/>
                </a:solidFill>
              </a:rPr>
              <a:t> ১৯৭১</a:t>
            </a:r>
          </a:p>
        </p:txBody>
      </p:sp>
      <p:sp>
        <p:nvSpPr>
          <p:cNvPr id="8" name="TextBox 7">
            <a:extLst>
              <a:ext uri="{FF2B5EF4-FFF2-40B4-BE49-F238E27FC236}">
                <a16:creationId xmlns:a16="http://schemas.microsoft.com/office/drawing/2014/main" id="{2D4BA5D0-33F2-40AC-AD84-FA0BE10D86CC}"/>
              </a:ext>
            </a:extLst>
          </p:cNvPr>
          <p:cNvSpPr txBox="1"/>
          <p:nvPr/>
        </p:nvSpPr>
        <p:spPr>
          <a:xfrm>
            <a:off x="1881840" y="3276689"/>
            <a:ext cx="5585760" cy="769441"/>
          </a:xfrm>
          <a:prstGeom prst="rect">
            <a:avLst/>
          </a:prstGeom>
          <a:solidFill>
            <a:schemeClr val="tx1">
              <a:lumMod val="85000"/>
            </a:schemeClr>
          </a:solidFill>
        </p:spPr>
        <p:txBody>
          <a:bodyPr wrap="square" rtlCol="0">
            <a:spAutoFit/>
          </a:bodyPr>
          <a:lstStyle/>
          <a:p>
            <a:r>
              <a:rPr lang="en-US" sz="4400" b="1" dirty="0">
                <a:solidFill>
                  <a:schemeClr val="bg1"/>
                </a:solidFill>
              </a:rPr>
              <a:t>৫ই </a:t>
            </a:r>
            <a:r>
              <a:rPr lang="en-US" sz="4400" b="1" dirty="0" err="1">
                <a:solidFill>
                  <a:schemeClr val="bg1"/>
                </a:solidFill>
              </a:rPr>
              <a:t>সেপ্টেম্বর</a:t>
            </a:r>
            <a:r>
              <a:rPr lang="en-US" sz="4400" b="1" dirty="0">
                <a:solidFill>
                  <a:schemeClr val="bg1"/>
                </a:solidFill>
              </a:rPr>
              <a:t> : </a:t>
            </a:r>
            <a:r>
              <a:rPr lang="en-US" sz="4400" b="1" dirty="0" err="1">
                <a:solidFill>
                  <a:schemeClr val="bg1"/>
                </a:solidFill>
              </a:rPr>
              <a:t>রবিবার</a:t>
            </a:r>
            <a:r>
              <a:rPr lang="en-US" sz="4400" b="1" dirty="0">
                <a:solidFill>
                  <a:schemeClr val="bg1"/>
                </a:solidFill>
              </a:rPr>
              <a:t> ১৯৭১</a:t>
            </a:r>
          </a:p>
        </p:txBody>
      </p:sp>
      <p:sp>
        <p:nvSpPr>
          <p:cNvPr id="10" name="TextBox 9">
            <a:extLst>
              <a:ext uri="{FF2B5EF4-FFF2-40B4-BE49-F238E27FC236}">
                <a16:creationId xmlns:a16="http://schemas.microsoft.com/office/drawing/2014/main" id="{C0362EF8-D74B-41DE-B769-4A53D1F85BE1}"/>
              </a:ext>
            </a:extLst>
          </p:cNvPr>
          <p:cNvSpPr txBox="1"/>
          <p:nvPr/>
        </p:nvSpPr>
        <p:spPr>
          <a:xfrm>
            <a:off x="1890492" y="3271229"/>
            <a:ext cx="5585760" cy="769441"/>
          </a:xfrm>
          <a:prstGeom prst="rect">
            <a:avLst/>
          </a:prstGeom>
          <a:solidFill>
            <a:schemeClr val="accent3">
              <a:lumMod val="60000"/>
              <a:lumOff val="40000"/>
            </a:schemeClr>
          </a:solidFill>
        </p:spPr>
        <p:txBody>
          <a:bodyPr wrap="square" rtlCol="0">
            <a:spAutoFit/>
          </a:bodyPr>
          <a:lstStyle/>
          <a:p>
            <a:r>
              <a:rPr lang="en-US" sz="4400" b="1" dirty="0">
                <a:solidFill>
                  <a:schemeClr val="bg1"/>
                </a:solidFill>
              </a:rPr>
              <a:t>২৫ </a:t>
            </a:r>
            <a:r>
              <a:rPr lang="en-US" sz="4400" b="1" dirty="0" err="1">
                <a:solidFill>
                  <a:schemeClr val="bg1"/>
                </a:solidFill>
              </a:rPr>
              <a:t>শে</a:t>
            </a:r>
            <a:r>
              <a:rPr lang="en-US" sz="4400" b="1" dirty="0">
                <a:solidFill>
                  <a:schemeClr val="bg1"/>
                </a:solidFill>
              </a:rPr>
              <a:t> </a:t>
            </a:r>
            <a:r>
              <a:rPr lang="en-US" sz="4400" b="1" dirty="0" err="1">
                <a:solidFill>
                  <a:schemeClr val="bg1"/>
                </a:solidFill>
              </a:rPr>
              <a:t>মে</a:t>
            </a:r>
            <a:r>
              <a:rPr lang="en-US" sz="4400" b="1" dirty="0">
                <a:solidFill>
                  <a:schemeClr val="bg1"/>
                </a:solidFill>
              </a:rPr>
              <a:t> : </a:t>
            </a:r>
            <a:r>
              <a:rPr lang="en-US" sz="4400" b="1" dirty="0" err="1">
                <a:solidFill>
                  <a:schemeClr val="bg1"/>
                </a:solidFill>
              </a:rPr>
              <a:t>মঙ্গলবার</a:t>
            </a:r>
            <a:r>
              <a:rPr lang="en-US" sz="4400" b="1" dirty="0">
                <a:solidFill>
                  <a:schemeClr val="bg1"/>
                </a:solidFill>
              </a:rPr>
              <a:t> ১৯৭১</a:t>
            </a:r>
          </a:p>
        </p:txBody>
      </p:sp>
      <p:sp>
        <p:nvSpPr>
          <p:cNvPr id="9" name="TextBox 8">
            <a:extLst>
              <a:ext uri="{FF2B5EF4-FFF2-40B4-BE49-F238E27FC236}">
                <a16:creationId xmlns:a16="http://schemas.microsoft.com/office/drawing/2014/main" id="{5B5F73E0-00FA-4462-8417-9F5F133C65C6}"/>
              </a:ext>
            </a:extLst>
          </p:cNvPr>
          <p:cNvSpPr txBox="1"/>
          <p:nvPr/>
        </p:nvSpPr>
        <p:spPr>
          <a:xfrm>
            <a:off x="1899144" y="3265769"/>
            <a:ext cx="5585760" cy="769441"/>
          </a:xfrm>
          <a:prstGeom prst="rect">
            <a:avLst/>
          </a:prstGeom>
          <a:solidFill>
            <a:schemeClr val="accent2">
              <a:lumMod val="60000"/>
              <a:lumOff val="40000"/>
            </a:schemeClr>
          </a:solidFill>
        </p:spPr>
        <p:txBody>
          <a:bodyPr wrap="square" rtlCol="0">
            <a:spAutoFit/>
          </a:bodyPr>
          <a:lstStyle/>
          <a:p>
            <a:r>
              <a:rPr lang="en-US" sz="4400" b="1" dirty="0">
                <a:solidFill>
                  <a:schemeClr val="bg1"/>
                </a:solidFill>
              </a:rPr>
              <a:t>১৭ই </a:t>
            </a:r>
            <a:r>
              <a:rPr lang="en-US" sz="4400" b="1" dirty="0" err="1">
                <a:solidFill>
                  <a:schemeClr val="bg1"/>
                </a:solidFill>
              </a:rPr>
              <a:t>মে</a:t>
            </a:r>
            <a:r>
              <a:rPr lang="en-US" sz="4400" b="1" dirty="0">
                <a:solidFill>
                  <a:schemeClr val="bg1"/>
                </a:solidFill>
              </a:rPr>
              <a:t> : </a:t>
            </a:r>
            <a:r>
              <a:rPr lang="en-US" sz="4400" b="1" dirty="0" err="1">
                <a:solidFill>
                  <a:schemeClr val="bg1"/>
                </a:solidFill>
              </a:rPr>
              <a:t>সোমবার</a:t>
            </a:r>
            <a:r>
              <a:rPr lang="en-US" sz="4400" b="1" dirty="0">
                <a:solidFill>
                  <a:schemeClr val="bg1"/>
                </a:solidFill>
              </a:rPr>
              <a:t> ১৯৭১</a:t>
            </a:r>
          </a:p>
        </p:txBody>
      </p:sp>
      <p:sp>
        <p:nvSpPr>
          <p:cNvPr id="5" name="TextBox 4">
            <a:extLst>
              <a:ext uri="{FF2B5EF4-FFF2-40B4-BE49-F238E27FC236}">
                <a16:creationId xmlns:a16="http://schemas.microsoft.com/office/drawing/2014/main" id="{E6195274-C6FD-4706-9F6F-A0C42594042B}"/>
              </a:ext>
            </a:extLst>
          </p:cNvPr>
          <p:cNvSpPr txBox="1"/>
          <p:nvPr/>
        </p:nvSpPr>
        <p:spPr>
          <a:xfrm>
            <a:off x="1884630" y="3265769"/>
            <a:ext cx="5585760" cy="769441"/>
          </a:xfrm>
          <a:prstGeom prst="rect">
            <a:avLst/>
          </a:prstGeom>
          <a:solidFill>
            <a:schemeClr val="tx2">
              <a:lumMod val="60000"/>
              <a:lumOff val="40000"/>
            </a:schemeClr>
          </a:solidFill>
        </p:spPr>
        <p:txBody>
          <a:bodyPr wrap="square" rtlCol="0">
            <a:spAutoFit/>
          </a:bodyPr>
          <a:lstStyle/>
          <a:p>
            <a:r>
              <a:rPr lang="en-US" sz="4400" b="1" dirty="0">
                <a:solidFill>
                  <a:schemeClr val="bg1"/>
                </a:solidFill>
              </a:rPr>
              <a:t>১২ই </a:t>
            </a:r>
            <a:r>
              <a:rPr lang="en-US" sz="4400" b="1" dirty="0" err="1">
                <a:solidFill>
                  <a:schemeClr val="bg1"/>
                </a:solidFill>
              </a:rPr>
              <a:t>মে</a:t>
            </a:r>
            <a:r>
              <a:rPr lang="en-US" sz="4400" b="1" dirty="0">
                <a:solidFill>
                  <a:schemeClr val="bg1"/>
                </a:solidFill>
              </a:rPr>
              <a:t> : </a:t>
            </a:r>
            <a:r>
              <a:rPr lang="en-US" sz="4400" b="1" dirty="0" err="1">
                <a:solidFill>
                  <a:schemeClr val="bg1"/>
                </a:solidFill>
              </a:rPr>
              <a:t>বুধবার</a:t>
            </a:r>
            <a:r>
              <a:rPr lang="en-US" sz="4400" b="1" dirty="0">
                <a:solidFill>
                  <a:schemeClr val="bg1"/>
                </a:solidFill>
              </a:rPr>
              <a:t> ১৯৭১</a:t>
            </a:r>
          </a:p>
        </p:txBody>
      </p:sp>
      <p:sp>
        <p:nvSpPr>
          <p:cNvPr id="4" name="TextBox 3">
            <a:extLst>
              <a:ext uri="{FF2B5EF4-FFF2-40B4-BE49-F238E27FC236}">
                <a16:creationId xmlns:a16="http://schemas.microsoft.com/office/drawing/2014/main" id="{E95DEB97-FBFE-4CBB-BAFF-3E01556C29E0}"/>
              </a:ext>
            </a:extLst>
          </p:cNvPr>
          <p:cNvSpPr txBox="1"/>
          <p:nvPr/>
        </p:nvSpPr>
        <p:spPr>
          <a:xfrm>
            <a:off x="1858674" y="3265769"/>
            <a:ext cx="5620368" cy="830997"/>
          </a:xfrm>
          <a:prstGeom prst="rect">
            <a:avLst/>
          </a:prstGeom>
          <a:solidFill>
            <a:schemeClr val="tx1">
              <a:lumMod val="85000"/>
            </a:schemeClr>
          </a:solidFill>
        </p:spPr>
        <p:txBody>
          <a:bodyPr wrap="square" rtlCol="0">
            <a:spAutoFit/>
          </a:bodyPr>
          <a:lstStyle/>
          <a:p>
            <a:r>
              <a:rPr lang="en-US" sz="4800" b="1" dirty="0">
                <a:solidFill>
                  <a:schemeClr val="bg1"/>
                </a:solidFill>
              </a:rPr>
              <a:t>১০ই </a:t>
            </a:r>
            <a:r>
              <a:rPr lang="en-US" sz="4800" b="1" dirty="0" err="1">
                <a:solidFill>
                  <a:schemeClr val="bg1"/>
                </a:solidFill>
              </a:rPr>
              <a:t>মে</a:t>
            </a:r>
            <a:r>
              <a:rPr lang="en-US" sz="4800" b="1" dirty="0">
                <a:solidFill>
                  <a:schemeClr val="bg1"/>
                </a:solidFill>
              </a:rPr>
              <a:t> : </a:t>
            </a:r>
            <a:r>
              <a:rPr lang="en-US" sz="4800" b="1" dirty="0" err="1">
                <a:solidFill>
                  <a:schemeClr val="bg1"/>
                </a:solidFill>
              </a:rPr>
              <a:t>সোমবার</a:t>
            </a:r>
            <a:r>
              <a:rPr lang="en-US" sz="4800" b="1" dirty="0">
                <a:solidFill>
                  <a:schemeClr val="bg1"/>
                </a:solidFill>
              </a:rPr>
              <a:t> ১৯৭১</a:t>
            </a:r>
          </a:p>
        </p:txBody>
      </p:sp>
      <p:sp>
        <p:nvSpPr>
          <p:cNvPr id="2" name="TextBox 1"/>
          <p:cNvSpPr txBox="1"/>
          <p:nvPr/>
        </p:nvSpPr>
        <p:spPr>
          <a:xfrm>
            <a:off x="1855600" y="3276600"/>
            <a:ext cx="5643817" cy="784830"/>
          </a:xfrm>
          <a:prstGeom prst="rect">
            <a:avLst/>
          </a:prstGeom>
          <a:solidFill>
            <a:srgbClr val="89F7F4"/>
          </a:solidFill>
        </p:spPr>
        <p:txBody>
          <a:bodyPr wrap="square" rtlCol="0">
            <a:spAutoFit/>
          </a:bodyPr>
          <a:lstStyle/>
          <a:p>
            <a:r>
              <a:rPr lang="en-US" sz="4500" b="1" dirty="0">
                <a:solidFill>
                  <a:schemeClr val="bg1"/>
                </a:solidFill>
              </a:rPr>
              <a:t>১৩ই </a:t>
            </a:r>
            <a:r>
              <a:rPr lang="en-US" sz="4500" b="1" dirty="0" err="1">
                <a:solidFill>
                  <a:schemeClr val="bg1"/>
                </a:solidFill>
              </a:rPr>
              <a:t>এপ্রিল</a:t>
            </a:r>
            <a:r>
              <a:rPr lang="en-US" sz="4500" b="1" dirty="0">
                <a:solidFill>
                  <a:schemeClr val="bg1"/>
                </a:solidFill>
              </a:rPr>
              <a:t> : </a:t>
            </a:r>
            <a:r>
              <a:rPr lang="en-US" sz="4500" b="1" dirty="0" err="1">
                <a:solidFill>
                  <a:schemeClr val="bg1"/>
                </a:solidFill>
              </a:rPr>
              <a:t>মঙ্গলবার</a:t>
            </a:r>
            <a:r>
              <a:rPr lang="en-US" sz="4500" b="1" dirty="0">
                <a:solidFill>
                  <a:schemeClr val="bg1"/>
                </a:solidFill>
              </a:rPr>
              <a:t> ১৯৭১</a:t>
            </a:r>
          </a:p>
        </p:txBody>
      </p:sp>
    </p:spTree>
    <p:extLst>
      <p:ext uri="{BB962C8B-B14F-4D97-AF65-F5344CB8AC3E}">
        <p14:creationId xmlns:p14="http://schemas.microsoft.com/office/powerpoint/2010/main" val="20284049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5"/>
                                        </p:tgtEl>
                                        <p:attrNameLst>
                                          <p:attrName>ppt_w</p:attrName>
                                        </p:attrNameLst>
                                      </p:cBhvr>
                                      <p:tavLst>
                                        <p:tav tm="0">
                                          <p:val>
                                            <p:strVal val="ppt_w"/>
                                          </p:val>
                                        </p:tav>
                                        <p:tav tm="100000">
                                          <p:val>
                                            <p:fltVal val="0"/>
                                          </p:val>
                                        </p:tav>
                                      </p:tavLst>
                                    </p:anim>
                                    <p:anim calcmode="lin" valueType="num">
                                      <p:cBhvr>
                                        <p:cTn id="17" dur="1000"/>
                                        <p:tgtEl>
                                          <p:spTgt spid="5"/>
                                        </p:tgtEl>
                                        <p:attrNameLst>
                                          <p:attrName>ppt_h</p:attrName>
                                        </p:attrNameLst>
                                      </p:cBhvr>
                                      <p:tavLst>
                                        <p:tav tm="0">
                                          <p:val>
                                            <p:strVal val="ppt_h"/>
                                          </p:val>
                                        </p:tav>
                                        <p:tav tm="100000">
                                          <p:val>
                                            <p:fltVal val="0"/>
                                          </p:val>
                                        </p:tav>
                                      </p:tavLst>
                                    </p:anim>
                                    <p:anim calcmode="lin" valueType="num">
                                      <p:cBhvr>
                                        <p:cTn id="18" dur="1000"/>
                                        <p:tgtEl>
                                          <p:spTgt spid="5"/>
                                        </p:tgtEl>
                                        <p:attrNameLst>
                                          <p:attrName>style.rotation</p:attrName>
                                        </p:attrNameLst>
                                      </p:cBhvr>
                                      <p:tavLst>
                                        <p:tav tm="0">
                                          <p:val>
                                            <p:fltVal val="0"/>
                                          </p:val>
                                        </p:tav>
                                        <p:tav tm="100000">
                                          <p:val>
                                            <p:fltVal val="90"/>
                                          </p:val>
                                        </p:tav>
                                      </p:tavLst>
                                    </p:anim>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1500"/>
                                        <p:tgtEl>
                                          <p:spTgt spid="9"/>
                                        </p:tgtEl>
                                      </p:cBhvr>
                                    </p:animEffect>
                                    <p:set>
                                      <p:cBhvr>
                                        <p:cTn id="25" dur="1" fill="hold">
                                          <p:stCondLst>
                                            <p:cond delay="1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xit" presetSubtype="0" fill="hold" grpId="0" nodeType="clickEffect">
                                  <p:stCondLst>
                                    <p:cond delay="0"/>
                                  </p:stCondLst>
                                  <p:childTnLst>
                                    <p:animEffect transition="out" filter="wipe(down)">
                                      <p:cBhvr>
                                        <p:cTn id="29" dur="135" accel="50000">
                                          <p:stCondLst>
                                            <p:cond delay="1365"/>
                                          </p:stCondLst>
                                        </p:cTn>
                                        <p:tgtEl>
                                          <p:spTgt spid="10"/>
                                        </p:tgtEl>
                                      </p:cBhvr>
                                    </p:animEffect>
                                    <p:anim calcmode="lin" valueType="num">
                                      <p:cBhvr>
                                        <p:cTn id="30" dur="1366"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31" dur="133">
                                          <p:stCondLst>
                                            <p:cond delay="1366"/>
                                          </p:stCondLst>
                                        </p:cTn>
                                        <p:tgtEl>
                                          <p:spTgt spid="10"/>
                                        </p:tgtEl>
                                        <p:attrNameLst>
                                          <p:attrName>ppt_x</p:attrName>
                                        </p:attrNameLst>
                                      </p:cBhvr>
                                      <p:tavLst>
                                        <p:tav tm="0">
                                          <p:val>
                                            <p:strVal val="ppt_x"/>
                                          </p:val>
                                        </p:tav>
                                        <p:tav tm="100000">
                                          <p:val>
                                            <p:strVal val="ppt_x"/>
                                          </p:val>
                                        </p:tav>
                                      </p:tavLst>
                                    </p:anim>
                                    <p:anim calcmode="lin" valueType="num">
                                      <p:cBhvr>
                                        <p:cTn id="32" dur="498"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3" dur="498" tmFilter="0, 0; 0.125,0.2665; 0.25,0.4; 0.375,0.465; 0.5,0.5;  0.625,0.535; 0.75,0.6; 0.875,0.7335; 1,1">
                                          <p:stCondLst>
                                            <p:cond delay="498"/>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4" dur="249" tmFilter="0, 0; 0.125,0.2665; 0.25,0.4; 0.375,0.465; 0.5,0.5;  0.625,0.535; 0.75,0.6; 0.875,0.7335; 1,1">
                                          <p:stCondLst>
                                            <p:cond delay="993"/>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5" dur="123" tmFilter="0, 0; 0.125,0.2665; 0.25,0.4; 0.375,0.465; 0.5,0.5;  0.625,0.535; 0.75,0.6; 0.875,0.7335; 1,1">
                                          <p:stCondLst>
                                            <p:cond delay="1242"/>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6" dur="135" accel="50000">
                                          <p:stCondLst>
                                            <p:cond delay="1365"/>
                                          </p:stCondLst>
                                        </p:cTn>
                                        <p:tgtEl>
                                          <p:spTgt spid="10"/>
                                        </p:tgtEl>
                                        <p:attrNameLst>
                                          <p:attrName>ppt_y</p:attrName>
                                        </p:attrNameLst>
                                      </p:cBhvr>
                                      <p:tavLst>
                                        <p:tav tm="0">
                                          <p:val>
                                            <p:strVal val="ppt_y"/>
                                          </p:val>
                                        </p:tav>
                                        <p:tav tm="100000">
                                          <p:val>
                                            <p:strVal val="ppt_y+ppt_h"/>
                                          </p:val>
                                        </p:tav>
                                      </p:tavLst>
                                    </p:anim>
                                    <p:animScale>
                                      <p:cBhvr>
                                        <p:cTn id="37" dur="19">
                                          <p:stCondLst>
                                            <p:cond delay="465"/>
                                          </p:stCondLst>
                                        </p:cTn>
                                        <p:tgtEl>
                                          <p:spTgt spid="10"/>
                                        </p:tgtEl>
                                      </p:cBhvr>
                                      <p:to x="100000" y="60000"/>
                                    </p:animScale>
                                    <p:animScale>
                                      <p:cBhvr>
                                        <p:cTn id="38" dur="124" decel="50000">
                                          <p:stCondLst>
                                            <p:cond delay="485"/>
                                          </p:stCondLst>
                                        </p:cTn>
                                        <p:tgtEl>
                                          <p:spTgt spid="10"/>
                                        </p:tgtEl>
                                      </p:cBhvr>
                                      <p:to x="100000" y="100000"/>
                                    </p:animScale>
                                    <p:animScale>
                                      <p:cBhvr>
                                        <p:cTn id="39" dur="19">
                                          <p:stCondLst>
                                            <p:cond delay="984"/>
                                          </p:stCondLst>
                                        </p:cTn>
                                        <p:tgtEl>
                                          <p:spTgt spid="10"/>
                                        </p:tgtEl>
                                      </p:cBhvr>
                                      <p:to x="100000" y="80000"/>
                                    </p:animScale>
                                    <p:animScale>
                                      <p:cBhvr>
                                        <p:cTn id="40" dur="124" decel="50000">
                                          <p:stCondLst>
                                            <p:cond delay="1004"/>
                                          </p:stCondLst>
                                        </p:cTn>
                                        <p:tgtEl>
                                          <p:spTgt spid="10"/>
                                        </p:tgtEl>
                                      </p:cBhvr>
                                      <p:to x="100000" y="100000"/>
                                    </p:animScale>
                                    <p:animScale>
                                      <p:cBhvr>
                                        <p:cTn id="41" dur="19">
                                          <p:stCondLst>
                                            <p:cond delay="1231"/>
                                          </p:stCondLst>
                                        </p:cTn>
                                        <p:tgtEl>
                                          <p:spTgt spid="10"/>
                                        </p:tgtEl>
                                      </p:cBhvr>
                                      <p:to x="100000" y="90000"/>
                                    </p:animScale>
                                    <p:animScale>
                                      <p:cBhvr>
                                        <p:cTn id="42" dur="124" decel="50000">
                                          <p:stCondLst>
                                            <p:cond delay="1251"/>
                                          </p:stCondLst>
                                        </p:cTn>
                                        <p:tgtEl>
                                          <p:spTgt spid="10"/>
                                        </p:tgtEl>
                                      </p:cBhvr>
                                      <p:to x="100000" y="100000"/>
                                    </p:animScale>
                                    <p:animScale>
                                      <p:cBhvr>
                                        <p:cTn id="43" dur="19">
                                          <p:stCondLst>
                                            <p:cond delay="1356"/>
                                          </p:stCondLst>
                                        </p:cTn>
                                        <p:tgtEl>
                                          <p:spTgt spid="10"/>
                                        </p:tgtEl>
                                      </p:cBhvr>
                                      <p:to x="100000" y="95000"/>
                                    </p:animScale>
                                    <p:animScale>
                                      <p:cBhvr>
                                        <p:cTn id="44" dur="124" decel="50000">
                                          <p:stCondLst>
                                            <p:cond delay="1375"/>
                                          </p:stCondLst>
                                        </p:cTn>
                                        <p:tgtEl>
                                          <p:spTgt spid="10"/>
                                        </p:tgtEl>
                                      </p:cBhvr>
                                      <p:to x="100000" y="100000"/>
                                    </p:animScale>
                                    <p:set>
                                      <p:cBhvr>
                                        <p:cTn id="45" dur="1" fill="hold">
                                          <p:stCondLst>
                                            <p:cond delay="1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1" presetClass="exit" presetSubtype="0" fill="hold" grpId="0" nodeType="clickEffect">
                                  <p:stCondLst>
                                    <p:cond delay="0"/>
                                  </p:stCondLst>
                                  <p:childTnLst>
                                    <p:anim calcmode="lin" valueType="num">
                                      <p:cBhvr>
                                        <p:cTn id="49" dur="1750"/>
                                        <p:tgtEl>
                                          <p:spTgt spid="8"/>
                                        </p:tgtEl>
                                        <p:attrNameLst>
                                          <p:attrName>ppt_w</p:attrName>
                                        </p:attrNameLst>
                                      </p:cBhvr>
                                      <p:tavLst>
                                        <p:tav tm="0">
                                          <p:val>
                                            <p:strVal val="ppt_w"/>
                                          </p:val>
                                        </p:tav>
                                        <p:tav tm="100000">
                                          <p:val>
                                            <p:fltVal val="0"/>
                                          </p:val>
                                        </p:tav>
                                      </p:tavLst>
                                    </p:anim>
                                    <p:anim calcmode="lin" valueType="num">
                                      <p:cBhvr>
                                        <p:cTn id="50" dur="1750"/>
                                        <p:tgtEl>
                                          <p:spTgt spid="8"/>
                                        </p:tgtEl>
                                        <p:attrNameLst>
                                          <p:attrName>ppt_h</p:attrName>
                                        </p:attrNameLst>
                                      </p:cBhvr>
                                      <p:tavLst>
                                        <p:tav tm="0">
                                          <p:val>
                                            <p:strVal val="ppt_h"/>
                                          </p:val>
                                        </p:tav>
                                        <p:tav tm="100000">
                                          <p:val>
                                            <p:fltVal val="0"/>
                                          </p:val>
                                        </p:tav>
                                      </p:tavLst>
                                    </p:anim>
                                    <p:anim calcmode="lin" valueType="num">
                                      <p:cBhvr>
                                        <p:cTn id="51" dur="1750"/>
                                        <p:tgtEl>
                                          <p:spTgt spid="8"/>
                                        </p:tgtEl>
                                        <p:attrNameLst>
                                          <p:attrName>style.rotation</p:attrName>
                                        </p:attrNameLst>
                                      </p:cBhvr>
                                      <p:tavLst>
                                        <p:tav tm="0">
                                          <p:val>
                                            <p:fltVal val="0"/>
                                          </p:val>
                                        </p:tav>
                                        <p:tav tm="100000">
                                          <p:val>
                                            <p:fltVal val="90"/>
                                          </p:val>
                                        </p:tav>
                                      </p:tavLst>
                                    </p:anim>
                                    <p:animEffect transition="out" filter="fade">
                                      <p:cBhvr>
                                        <p:cTn id="52" dur="1750"/>
                                        <p:tgtEl>
                                          <p:spTgt spid="8"/>
                                        </p:tgtEl>
                                      </p:cBhvr>
                                    </p:animEffect>
                                    <p:set>
                                      <p:cBhvr>
                                        <p:cTn id="53" dur="1" fill="hold">
                                          <p:stCondLst>
                                            <p:cond delay="174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0" nodeType="clickEffect">
                                  <p:stCondLst>
                                    <p:cond delay="0"/>
                                  </p:stCondLst>
                                  <p:childTnLst>
                                    <p:animEffect transition="out" filter="barn(inVertical)">
                                      <p:cBhvr>
                                        <p:cTn id="57" dur="1000"/>
                                        <p:tgtEl>
                                          <p:spTgt spid="7"/>
                                        </p:tgtEl>
                                      </p:cBhvr>
                                    </p:animEffect>
                                    <p:set>
                                      <p:cBhvr>
                                        <p:cTn id="58" dur="1" fill="hold">
                                          <p:stCondLst>
                                            <p:cond delay="999"/>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nodeType="clickEffect">
                                  <p:stCondLst>
                                    <p:cond delay="0"/>
                                  </p:stCondLst>
                                  <p:childTnLst>
                                    <p:anim calcmode="lin" valueType="num">
                                      <p:cBhvr>
                                        <p:cTn id="62" dur="1000"/>
                                        <p:tgtEl>
                                          <p:spTgt spid="6">
                                            <p:txEl>
                                              <p:pRg st="0" end="0"/>
                                            </p:txEl>
                                          </p:spTgt>
                                        </p:tgtEl>
                                        <p:attrNameLst>
                                          <p:attrName>ppt_w</p:attrName>
                                        </p:attrNameLst>
                                      </p:cBhvr>
                                      <p:tavLst>
                                        <p:tav tm="0">
                                          <p:val>
                                            <p:strVal val="ppt_w"/>
                                          </p:val>
                                        </p:tav>
                                        <p:tav tm="100000">
                                          <p:val>
                                            <p:fltVal val="0"/>
                                          </p:val>
                                        </p:tav>
                                      </p:tavLst>
                                    </p:anim>
                                    <p:anim calcmode="lin" valueType="num">
                                      <p:cBhvr>
                                        <p:cTn id="63" dur="1000"/>
                                        <p:tgtEl>
                                          <p:spTgt spid="6">
                                            <p:txEl>
                                              <p:pRg st="0" end="0"/>
                                            </p:txEl>
                                          </p:spTgt>
                                        </p:tgtEl>
                                        <p:attrNameLst>
                                          <p:attrName>ppt_h</p:attrName>
                                        </p:attrNameLst>
                                      </p:cBhvr>
                                      <p:tavLst>
                                        <p:tav tm="0">
                                          <p:val>
                                            <p:strVal val="ppt_h"/>
                                          </p:val>
                                        </p:tav>
                                        <p:tav tm="100000">
                                          <p:val>
                                            <p:fltVal val="0"/>
                                          </p:val>
                                        </p:tav>
                                      </p:tavLst>
                                    </p:anim>
                                    <p:anim calcmode="lin" valueType="num">
                                      <p:cBhvr>
                                        <p:cTn id="64" dur="1000"/>
                                        <p:tgtEl>
                                          <p:spTgt spid="6">
                                            <p:txEl>
                                              <p:pRg st="0" end="0"/>
                                            </p:txEl>
                                          </p:spTgt>
                                        </p:tgtEl>
                                        <p:attrNameLst>
                                          <p:attrName>style.rotation</p:attrName>
                                        </p:attrNameLst>
                                      </p:cBhvr>
                                      <p:tavLst>
                                        <p:tav tm="0">
                                          <p:val>
                                            <p:fltVal val="0"/>
                                          </p:val>
                                        </p:tav>
                                        <p:tav tm="100000">
                                          <p:val>
                                            <p:fltVal val="90"/>
                                          </p:val>
                                        </p:tav>
                                      </p:tavLst>
                                    </p:anim>
                                    <p:animEffect transition="out" filter="fade">
                                      <p:cBhvr>
                                        <p:cTn id="65" dur="1000"/>
                                        <p:tgtEl>
                                          <p:spTgt spid="6">
                                            <p:txEl>
                                              <p:pRg st="0" end="0"/>
                                            </p:txEl>
                                          </p:spTgt>
                                        </p:tgtEl>
                                      </p:cBhvr>
                                    </p:animEffect>
                                    <p:set>
                                      <p:cBhvr>
                                        <p:cTn id="66"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P spid="5" grpId="0" animBg="1"/>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959B4B-7F6A-43D2-81CE-71CEF98C6DAB}"/>
              </a:ext>
            </a:extLst>
          </p:cNvPr>
          <p:cNvSpPr/>
          <p:nvPr/>
        </p:nvSpPr>
        <p:spPr>
          <a:xfrm>
            <a:off x="1219200" y="3187005"/>
            <a:ext cx="7391400" cy="1384995"/>
          </a:xfrm>
          <a:prstGeom prst="rect">
            <a:avLst/>
          </a:prstGeom>
          <a:solidFill>
            <a:schemeClr val="tx2">
              <a:lumMod val="40000"/>
              <a:lumOff val="60000"/>
            </a:schemeClr>
          </a:solidFill>
        </p:spPr>
        <p:txBody>
          <a:bodyPr wrap="square">
            <a:spAutoFit/>
          </a:bodyPr>
          <a:lstStyle/>
          <a:p>
            <a:pPr algn="just"/>
            <a:r>
              <a:rPr lang="bn-BD" sz="2800" dirty="0">
                <a:solidFill>
                  <a:srgbClr val="1C1E21"/>
                </a:solidFill>
                <a:latin typeface="Helvetica" panose="020B0604020202020204" pitchFamily="34" charset="0"/>
              </a:rPr>
              <a:t>'একাত্তরের দিনগুলি'র আলোকে মহান মুক্তিযুদ্ধের সময়কালীন অবস্থা নিয়ে তোমার মতামত ব্যক্ত কর।</a:t>
            </a:r>
            <a:endParaRPr lang="en-GB" sz="2800" dirty="0"/>
          </a:p>
        </p:txBody>
      </p:sp>
      <p:sp>
        <p:nvSpPr>
          <p:cNvPr id="4" name="Rectangle 3">
            <a:extLst>
              <a:ext uri="{FF2B5EF4-FFF2-40B4-BE49-F238E27FC236}">
                <a16:creationId xmlns:a16="http://schemas.microsoft.com/office/drawing/2014/main" id="{51015127-A8EA-4922-9A5B-2B911F8C4660}"/>
              </a:ext>
            </a:extLst>
          </p:cNvPr>
          <p:cNvSpPr/>
          <p:nvPr/>
        </p:nvSpPr>
        <p:spPr>
          <a:xfrm>
            <a:off x="2972171" y="914400"/>
            <a:ext cx="2895229" cy="830997"/>
          </a:xfrm>
          <a:prstGeom prst="rect">
            <a:avLst/>
          </a:prstGeom>
          <a:solidFill>
            <a:srgbClr val="A9F9F7"/>
          </a:solidFill>
        </p:spPr>
        <p:txBody>
          <a:bodyPr wrap="square">
            <a:spAutoFit/>
          </a:bodyPr>
          <a:lstStyle/>
          <a:p>
            <a:r>
              <a:rPr lang="bn-BD" sz="4800" b="1" dirty="0">
                <a:solidFill>
                  <a:srgbClr val="1C1E21"/>
                </a:solidFill>
                <a:latin typeface="Helvetica" panose="020B0604020202020204" pitchFamily="34" charset="0"/>
              </a:rPr>
              <a:t>নিজে করঃ </a:t>
            </a:r>
            <a:endParaRPr lang="en-GB" sz="4800" b="1" dirty="0"/>
          </a:p>
        </p:txBody>
      </p:sp>
    </p:spTree>
    <p:extLst>
      <p:ext uri="{BB962C8B-B14F-4D97-AF65-F5344CB8AC3E}">
        <p14:creationId xmlns:p14="http://schemas.microsoft.com/office/powerpoint/2010/main" val="3800241966"/>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48CD80-C223-450E-9AA9-61E8944265E1}"/>
              </a:ext>
            </a:extLst>
          </p:cNvPr>
          <p:cNvSpPr/>
          <p:nvPr/>
        </p:nvSpPr>
        <p:spPr>
          <a:xfrm>
            <a:off x="762000" y="2828836"/>
            <a:ext cx="7848600" cy="2308324"/>
          </a:xfrm>
          <a:prstGeom prst="rect">
            <a:avLst/>
          </a:prstGeom>
          <a:solidFill>
            <a:schemeClr val="tx2">
              <a:lumMod val="40000"/>
              <a:lumOff val="60000"/>
            </a:schemeClr>
          </a:solidFill>
        </p:spPr>
        <p:txBody>
          <a:bodyPr wrap="square">
            <a:spAutoFit/>
          </a:bodyPr>
          <a:lstStyle/>
          <a:p>
            <a:pPr algn="just"/>
            <a:r>
              <a:rPr lang="en-GB" sz="3600" dirty="0">
                <a:solidFill>
                  <a:srgbClr val="1C1E21"/>
                </a:solidFill>
                <a:latin typeface="Helvetica" panose="020B0604020202020204" pitchFamily="34" charset="0"/>
              </a:rPr>
              <a:t>‘</a:t>
            </a:r>
            <a:r>
              <a:rPr lang="bn-BD" sz="3600" dirty="0">
                <a:solidFill>
                  <a:srgbClr val="1C1E21"/>
                </a:solidFill>
                <a:latin typeface="Helvetica" panose="020B0604020202020204" pitchFamily="34" charset="0"/>
              </a:rPr>
              <a:t>দলে দলে লোক 'জয় বাংলা' ধ্বনি তুলে রাস্তায় বেরিয়ে পড়েছে কারফিউ উপেক্ষা করে</a:t>
            </a:r>
            <a:r>
              <a:rPr lang="en-GB" sz="3600" dirty="0">
                <a:solidFill>
                  <a:srgbClr val="1C1E21"/>
                </a:solidFill>
                <a:latin typeface="Helvetica" panose="020B0604020202020204" pitchFamily="34" charset="0"/>
              </a:rPr>
              <a:t>’</a:t>
            </a:r>
            <a:r>
              <a:rPr lang="bn-BD" sz="3600" dirty="0">
                <a:solidFill>
                  <a:srgbClr val="1C1E21"/>
                </a:solidFill>
                <a:latin typeface="Helvetica" panose="020B0604020202020204" pitchFamily="34" charset="0"/>
              </a:rPr>
              <a:t> - মানুষের ভয়হীন এই উচ্ছাসের পেছনে আছে বিজয়ের সুঘ্রাণ</a:t>
            </a:r>
            <a:r>
              <a:rPr lang="en-GB" sz="3600" dirty="0">
                <a:solidFill>
                  <a:srgbClr val="1C1E21"/>
                </a:solidFill>
                <a:latin typeface="Helvetica" panose="020B0604020202020204" pitchFamily="34" charset="0"/>
              </a:rPr>
              <a:t>!</a:t>
            </a:r>
            <a:endParaRPr lang="en-GB" sz="3600" dirty="0"/>
          </a:p>
        </p:txBody>
      </p:sp>
      <p:sp>
        <p:nvSpPr>
          <p:cNvPr id="4" name="Rectangle 3">
            <a:extLst>
              <a:ext uri="{FF2B5EF4-FFF2-40B4-BE49-F238E27FC236}">
                <a16:creationId xmlns:a16="http://schemas.microsoft.com/office/drawing/2014/main" id="{0C3C2D13-9A93-4B67-AF41-64F317FAA2CD}"/>
              </a:ext>
            </a:extLst>
          </p:cNvPr>
          <p:cNvSpPr/>
          <p:nvPr/>
        </p:nvSpPr>
        <p:spPr>
          <a:xfrm>
            <a:off x="2209800" y="914400"/>
            <a:ext cx="4800229" cy="830997"/>
          </a:xfrm>
          <a:prstGeom prst="rect">
            <a:avLst/>
          </a:prstGeom>
          <a:solidFill>
            <a:srgbClr val="A9F9F7"/>
          </a:solidFill>
        </p:spPr>
        <p:txBody>
          <a:bodyPr wrap="square">
            <a:spAutoFit/>
          </a:bodyPr>
          <a:lstStyle/>
          <a:p>
            <a:r>
              <a:rPr lang="bn-BD" sz="4800" b="1" dirty="0">
                <a:solidFill>
                  <a:srgbClr val="1C1E21"/>
                </a:solidFill>
                <a:latin typeface="Helvetica" panose="020B0604020202020204" pitchFamily="34" charset="0"/>
              </a:rPr>
              <a:t>দলগত আলোচনাঃ </a:t>
            </a:r>
            <a:endParaRPr lang="en-GB" sz="4800" b="1" dirty="0"/>
          </a:p>
        </p:txBody>
      </p:sp>
    </p:spTree>
    <p:extLst>
      <p:ext uri="{BB962C8B-B14F-4D97-AF65-F5344CB8AC3E}">
        <p14:creationId xmlns:p14="http://schemas.microsoft.com/office/powerpoint/2010/main" val="190574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438400"/>
            <a:ext cx="4648200" cy="1200329"/>
          </a:xfrm>
          <a:prstGeom prst="rect">
            <a:avLst/>
          </a:prstGeom>
          <a:solidFill>
            <a:schemeClr val="tx2">
              <a:lumMod val="40000"/>
              <a:lumOff val="60000"/>
            </a:schemeClr>
          </a:solidFill>
        </p:spPr>
        <p:txBody>
          <a:bodyPr wrap="square" rtlCol="0">
            <a:spAutoFit/>
          </a:bodyPr>
          <a:lstStyle/>
          <a:p>
            <a:r>
              <a:rPr lang="en-US" sz="7200" b="1" dirty="0" err="1">
                <a:solidFill>
                  <a:srgbClr val="002060"/>
                </a:solidFill>
              </a:rPr>
              <a:t>আল্লাহ</a:t>
            </a:r>
            <a:r>
              <a:rPr lang="en-US" sz="7200" b="1" dirty="0">
                <a:solidFill>
                  <a:srgbClr val="002060"/>
                </a:solidFill>
              </a:rPr>
              <a:t> </a:t>
            </a:r>
            <a:r>
              <a:rPr lang="en-US" sz="7200" b="1" dirty="0" err="1">
                <a:solidFill>
                  <a:srgbClr val="002060"/>
                </a:solidFill>
              </a:rPr>
              <a:t>হাফেজ</a:t>
            </a:r>
            <a:endParaRPr lang="en-US" sz="7200" b="1" dirty="0">
              <a:solidFill>
                <a:srgbClr val="002060"/>
              </a:solidFill>
            </a:endParaRPr>
          </a:p>
        </p:txBody>
      </p:sp>
    </p:spTree>
    <p:extLst>
      <p:ext uri="{BB962C8B-B14F-4D97-AF65-F5344CB8AC3E}">
        <p14:creationId xmlns:p14="http://schemas.microsoft.com/office/powerpoint/2010/main" val="36342994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332250"/>
            <a:ext cx="9143999" cy="1830050"/>
            <a:chOff x="0" y="1332250"/>
            <a:chExt cx="9143999" cy="1830050"/>
          </a:xfrm>
        </p:grpSpPr>
        <p:sp>
          <p:nvSpPr>
            <p:cNvPr id="5" name="Flowchart: Preparation 4"/>
            <p:cNvSpPr/>
            <p:nvPr/>
          </p:nvSpPr>
          <p:spPr>
            <a:xfrm>
              <a:off x="0" y="1332250"/>
              <a:ext cx="9143999" cy="1830050"/>
            </a:xfrm>
            <a:prstGeom prst="flowChartPreparation">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5800" y="1524000"/>
              <a:ext cx="6218369" cy="1446550"/>
            </a:xfrm>
            <a:prstGeom prst="rect">
              <a:avLst/>
            </a:prstGeom>
            <a:noFill/>
          </p:spPr>
          <p:txBody>
            <a:bodyPr wrap="none" rtlCol="0">
              <a:spAutoFit/>
            </a:bodyPr>
            <a:lstStyle/>
            <a:p>
              <a:r>
                <a:rPr lang="en-US" sz="6000" b="1" dirty="0">
                  <a:effectLst>
                    <a:outerShdw blurRad="38100" dist="38100" dir="2700000" algn="tl">
                      <a:srgbClr val="000000">
                        <a:alpha val="43137"/>
                      </a:srgbClr>
                    </a:outerShdw>
                  </a:effectLst>
                </a:rPr>
                <a:t>     </a:t>
              </a:r>
              <a:r>
                <a:rPr lang="en-US" sz="6000" b="1" dirty="0" err="1">
                  <a:effectLst>
                    <a:outerShdw blurRad="38100" dist="38100" dir="2700000" algn="tl">
                      <a:srgbClr val="000000">
                        <a:alpha val="43137"/>
                      </a:srgbClr>
                    </a:outerShdw>
                  </a:effectLst>
                </a:rPr>
                <a:t>একাত্তরের</a:t>
              </a:r>
              <a:r>
                <a:rPr lang="en-US" sz="6000" b="1" dirty="0">
                  <a:effectLst>
                    <a:outerShdw blurRad="38100" dist="38100" dir="2700000" algn="tl">
                      <a:srgbClr val="000000">
                        <a:alpha val="43137"/>
                      </a:srgbClr>
                    </a:outerShdw>
                  </a:effectLst>
                </a:rPr>
                <a:t> </a:t>
              </a:r>
              <a:r>
                <a:rPr lang="en-US" sz="6000" b="1" dirty="0" err="1">
                  <a:effectLst>
                    <a:outerShdw blurRad="38100" dist="38100" dir="2700000" algn="tl">
                      <a:srgbClr val="000000">
                        <a:alpha val="43137"/>
                      </a:srgbClr>
                    </a:outerShdw>
                  </a:effectLst>
                </a:rPr>
                <a:t>দিনগুলি</a:t>
              </a:r>
              <a:endParaRPr lang="en-US" sz="6000" b="1" dirty="0">
                <a:effectLst>
                  <a:outerShdw blurRad="38100" dist="38100" dir="2700000" algn="tl">
                    <a:srgbClr val="000000">
                      <a:alpha val="43137"/>
                    </a:srgbClr>
                  </a:outerShdw>
                </a:effectLst>
              </a:endParaRPr>
            </a:p>
            <a:p>
              <a:r>
                <a:rPr lang="en-US" dirty="0"/>
                <a:t>                                                   </a:t>
              </a:r>
              <a:r>
                <a:rPr lang="en-US" sz="2800" b="1" dirty="0" err="1">
                  <a:solidFill>
                    <a:srgbClr val="FFFF00"/>
                  </a:solidFill>
                </a:rPr>
                <a:t>জাহানারা</a:t>
              </a:r>
              <a:r>
                <a:rPr lang="en-US" sz="2800" b="1" dirty="0">
                  <a:solidFill>
                    <a:srgbClr val="FFFF00"/>
                  </a:solidFill>
                </a:rPr>
                <a:t> </a:t>
              </a:r>
              <a:r>
                <a:rPr lang="en-US" sz="2800" b="1" dirty="0" err="1">
                  <a:solidFill>
                    <a:srgbClr val="FFFF00"/>
                  </a:solidFill>
                </a:rPr>
                <a:t>ইমাম</a:t>
              </a:r>
              <a:endParaRPr lang="en-US" sz="1600" b="1" dirty="0">
                <a:solidFill>
                  <a:srgbClr val="FFFF00"/>
                </a:solidFill>
              </a:endParaRPr>
            </a:p>
          </p:txBody>
        </p:sp>
      </p:grpSp>
      <p:grpSp>
        <p:nvGrpSpPr>
          <p:cNvPr id="13" name="Group 12">
            <a:extLst>
              <a:ext uri="{FF2B5EF4-FFF2-40B4-BE49-F238E27FC236}">
                <a16:creationId xmlns:a16="http://schemas.microsoft.com/office/drawing/2014/main" id="{BAF8B62A-802A-42AE-BFAD-960B86D5F599}"/>
              </a:ext>
            </a:extLst>
          </p:cNvPr>
          <p:cNvGrpSpPr/>
          <p:nvPr/>
        </p:nvGrpSpPr>
        <p:grpSpPr>
          <a:xfrm>
            <a:off x="4419600" y="4419600"/>
            <a:ext cx="4495800" cy="1711571"/>
            <a:chOff x="4419600" y="4917829"/>
            <a:chExt cx="4495800" cy="1711571"/>
          </a:xfrm>
        </p:grpSpPr>
        <p:sp>
          <p:nvSpPr>
            <p:cNvPr id="11" name="Rectangle 10">
              <a:extLst>
                <a:ext uri="{FF2B5EF4-FFF2-40B4-BE49-F238E27FC236}">
                  <a16:creationId xmlns:a16="http://schemas.microsoft.com/office/drawing/2014/main" id="{51D8484B-5E47-4F4B-AF88-A7D8FE5FF6A2}"/>
                </a:ext>
              </a:extLst>
            </p:cNvPr>
            <p:cNvSpPr/>
            <p:nvPr/>
          </p:nvSpPr>
          <p:spPr>
            <a:xfrm>
              <a:off x="4419600" y="4917829"/>
              <a:ext cx="4495800" cy="160020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E574C022-EDD9-4FBA-929F-CC899C6B2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267" y="4917830"/>
              <a:ext cx="1451133" cy="1600201"/>
            </a:xfrm>
            <a:prstGeom prst="rect">
              <a:avLst/>
            </a:prstGeom>
          </p:spPr>
        </p:pic>
        <p:sp>
          <p:nvSpPr>
            <p:cNvPr id="12" name="TextBox 11">
              <a:extLst>
                <a:ext uri="{FF2B5EF4-FFF2-40B4-BE49-F238E27FC236}">
                  <a16:creationId xmlns:a16="http://schemas.microsoft.com/office/drawing/2014/main" id="{D29278D2-DD1D-4F1A-81C5-C9782CF40248}"/>
                </a:ext>
              </a:extLst>
            </p:cNvPr>
            <p:cNvSpPr txBox="1"/>
            <p:nvPr/>
          </p:nvSpPr>
          <p:spPr>
            <a:xfrm>
              <a:off x="4495800" y="5059740"/>
              <a:ext cx="3886200" cy="1569660"/>
            </a:xfrm>
            <a:prstGeom prst="rect">
              <a:avLst/>
            </a:prstGeom>
            <a:noFill/>
          </p:spPr>
          <p:txBody>
            <a:bodyPr wrap="square" rtlCol="0">
              <a:spAutoFit/>
            </a:bodyPr>
            <a:lstStyle/>
            <a:p>
              <a:r>
                <a:rPr lang="en-US" sz="2400" b="1" dirty="0" err="1">
                  <a:solidFill>
                    <a:srgbClr val="00B0F0"/>
                  </a:solidFill>
                </a:rPr>
                <a:t>শিক্ষকঃ</a:t>
              </a:r>
              <a:r>
                <a:rPr lang="en-US" sz="2400" b="1" dirty="0">
                  <a:solidFill>
                    <a:srgbClr val="00B0F0"/>
                  </a:solidFill>
                </a:rPr>
                <a:t> </a:t>
              </a:r>
            </a:p>
            <a:p>
              <a:r>
                <a:rPr lang="bn-BD" dirty="0">
                  <a:solidFill>
                    <a:schemeClr val="bg1"/>
                  </a:solidFill>
                </a:rPr>
                <a:t>মোঃ ইসমাইল হোসাইন সরকার</a:t>
              </a:r>
            </a:p>
            <a:p>
              <a:r>
                <a:rPr lang="bn-BD" dirty="0">
                  <a:solidFill>
                    <a:schemeClr val="bg1"/>
                  </a:solidFill>
                </a:rPr>
                <a:t>সিনিয়র শিক্ষক</a:t>
              </a:r>
            </a:p>
            <a:p>
              <a:r>
                <a:rPr lang="en-US" b="1" dirty="0" err="1">
                  <a:solidFill>
                    <a:schemeClr val="bg1"/>
                  </a:solidFill>
                </a:rPr>
                <a:t>চিনামূড়া</a:t>
              </a:r>
              <a:r>
                <a:rPr lang="en-US" b="1" dirty="0">
                  <a:solidFill>
                    <a:schemeClr val="bg1"/>
                  </a:solidFill>
                </a:rPr>
                <a:t> </a:t>
              </a:r>
              <a:r>
                <a:rPr lang="en-US" b="1" dirty="0" err="1">
                  <a:solidFill>
                    <a:schemeClr val="bg1"/>
                  </a:solidFill>
                </a:rPr>
                <a:t>এল</a:t>
              </a:r>
              <a:r>
                <a:rPr lang="en-US" b="1" dirty="0">
                  <a:solidFill>
                    <a:schemeClr val="bg1"/>
                  </a:solidFill>
                </a:rPr>
                <a:t>. </a:t>
              </a:r>
              <a:r>
                <a:rPr lang="en-US" b="1" dirty="0" err="1">
                  <a:solidFill>
                    <a:schemeClr val="bg1"/>
                  </a:solidFill>
                </a:rPr>
                <a:t>এন</a:t>
              </a:r>
              <a:r>
                <a:rPr lang="en-US" b="1" dirty="0">
                  <a:solidFill>
                    <a:schemeClr val="bg1"/>
                  </a:solidFill>
                </a:rPr>
                <a:t>. </a:t>
              </a:r>
              <a:r>
                <a:rPr lang="en-US" b="1" dirty="0" err="1">
                  <a:solidFill>
                    <a:schemeClr val="bg1"/>
                  </a:solidFill>
                </a:rPr>
                <a:t>উচ্চ</a:t>
              </a:r>
              <a:r>
                <a:rPr lang="en-US" b="1" dirty="0">
                  <a:solidFill>
                    <a:schemeClr val="bg1"/>
                  </a:solidFill>
                </a:rPr>
                <a:t> </a:t>
              </a:r>
              <a:r>
                <a:rPr lang="en-US" b="1" dirty="0" err="1">
                  <a:solidFill>
                    <a:schemeClr val="bg1"/>
                  </a:solidFill>
                </a:rPr>
                <a:t>বিদ্যালয়</a:t>
              </a:r>
              <a:endParaRPr lang="en-US" b="1" dirty="0">
                <a:solidFill>
                  <a:schemeClr val="bg1"/>
                </a:solidFill>
              </a:endParaRPr>
            </a:p>
            <a:p>
              <a:endParaRPr lang="en-GB" dirty="0"/>
            </a:p>
          </p:txBody>
        </p:sp>
      </p:grpSp>
    </p:spTree>
    <p:extLst>
      <p:ext uri="{BB962C8B-B14F-4D97-AF65-F5344CB8AC3E}">
        <p14:creationId xmlns:p14="http://schemas.microsoft.com/office/powerpoint/2010/main" val="1144372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3517310" cy="584775"/>
          </a:xfrm>
          <a:prstGeom prst="rect">
            <a:avLst/>
          </a:prstGeom>
          <a:noFill/>
        </p:spPr>
        <p:txBody>
          <a:bodyPr wrap="none" rtlCol="0">
            <a:spAutoFit/>
          </a:bodyPr>
          <a:lstStyle/>
          <a:p>
            <a:r>
              <a:rPr lang="en-US" sz="3200" b="1" u="sng" dirty="0" err="1"/>
              <a:t>লেখক</a:t>
            </a:r>
            <a:r>
              <a:rPr lang="en-US" sz="3200" b="1" u="sng" dirty="0"/>
              <a:t> </a:t>
            </a:r>
            <a:r>
              <a:rPr lang="en-US" sz="3200" b="1" u="sng" dirty="0" err="1"/>
              <a:t>পরিচিতিঃ</a:t>
            </a:r>
            <a:r>
              <a:rPr lang="en-US" sz="3200" b="1" u="sng" dirty="0"/>
              <a:t> </a:t>
            </a:r>
          </a:p>
        </p:txBody>
      </p:sp>
      <p:grpSp>
        <p:nvGrpSpPr>
          <p:cNvPr id="10" name="Group 9"/>
          <p:cNvGrpSpPr/>
          <p:nvPr/>
        </p:nvGrpSpPr>
        <p:grpSpPr>
          <a:xfrm>
            <a:off x="1524000" y="1219200"/>
            <a:ext cx="4343400" cy="1219200"/>
            <a:chOff x="2286000" y="1524000"/>
            <a:chExt cx="3352800" cy="911018"/>
          </a:xfrm>
        </p:grpSpPr>
        <p:sp>
          <p:nvSpPr>
            <p:cNvPr id="9" name="Rounded Rectangle 8"/>
            <p:cNvSpPr/>
            <p:nvPr/>
          </p:nvSpPr>
          <p:spPr>
            <a:xfrm>
              <a:off x="2286000" y="1524000"/>
              <a:ext cx="3352800" cy="892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07840" y="1584097"/>
              <a:ext cx="2148384" cy="850921"/>
            </a:xfrm>
            <a:prstGeom prst="rect">
              <a:avLst/>
            </a:prstGeom>
            <a:noFill/>
          </p:spPr>
          <p:txBody>
            <a:bodyPr wrap="none" rtlCol="0">
              <a:spAutoFit/>
            </a:bodyPr>
            <a:lstStyle/>
            <a:p>
              <a:r>
                <a:rPr lang="en-US" sz="4000" b="1" dirty="0" err="1">
                  <a:solidFill>
                    <a:srgbClr val="002060"/>
                  </a:solidFill>
                </a:rPr>
                <a:t>জাহানারা</a:t>
              </a:r>
              <a:r>
                <a:rPr lang="en-US" sz="4000" b="1" dirty="0">
                  <a:solidFill>
                    <a:srgbClr val="002060"/>
                  </a:solidFill>
                </a:rPr>
                <a:t> </a:t>
              </a:r>
              <a:r>
                <a:rPr lang="en-US" sz="4000" b="1" dirty="0" err="1">
                  <a:solidFill>
                    <a:srgbClr val="002060"/>
                  </a:solidFill>
                </a:rPr>
                <a:t>ইমাম</a:t>
              </a:r>
              <a:endParaRPr lang="en-US" sz="4000" b="1" dirty="0">
                <a:solidFill>
                  <a:srgbClr val="002060"/>
                </a:solidFill>
              </a:endParaRPr>
            </a:p>
            <a:p>
              <a:r>
                <a:rPr lang="en-US" sz="2800" dirty="0">
                  <a:solidFill>
                    <a:srgbClr val="002060"/>
                  </a:solidFill>
                </a:rPr>
                <a:t>    (১৯২৩-১৯৯৪)</a:t>
              </a: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865" y="1186354"/>
            <a:ext cx="2592093" cy="3540058"/>
          </a:xfrm>
          <a:prstGeom prst="rect">
            <a:avLst/>
          </a:prstGeom>
        </p:spPr>
      </p:pic>
      <p:sp>
        <p:nvSpPr>
          <p:cNvPr id="12" name="TextBox 11"/>
          <p:cNvSpPr txBox="1"/>
          <p:nvPr/>
        </p:nvSpPr>
        <p:spPr>
          <a:xfrm>
            <a:off x="1066800" y="2956383"/>
            <a:ext cx="4249881" cy="2616101"/>
          </a:xfrm>
          <a:prstGeom prst="rect">
            <a:avLst/>
          </a:prstGeom>
          <a:noFill/>
        </p:spPr>
        <p:txBody>
          <a:bodyPr wrap="none" rtlCol="0">
            <a:spAutoFit/>
          </a:bodyPr>
          <a:lstStyle/>
          <a:p>
            <a:pPr marL="285750" indent="-285750">
              <a:buFont typeface="Wingdings" pitchFamily="2" charset="2"/>
              <a:buChar char="q"/>
            </a:pPr>
            <a:r>
              <a:rPr lang="en-US" sz="2000" b="1" dirty="0" err="1">
                <a:solidFill>
                  <a:srgbClr val="002060"/>
                </a:solidFill>
              </a:rPr>
              <a:t>জন্মঃ</a:t>
            </a:r>
            <a:r>
              <a:rPr lang="en-US" sz="2800" dirty="0"/>
              <a:t> </a:t>
            </a:r>
            <a:r>
              <a:rPr lang="en-US" sz="2000" dirty="0">
                <a:solidFill>
                  <a:schemeClr val="bg1"/>
                </a:solidFill>
              </a:rPr>
              <a:t>১৯২৩ </a:t>
            </a:r>
            <a:r>
              <a:rPr lang="en-US" sz="2000" dirty="0" err="1">
                <a:solidFill>
                  <a:schemeClr val="bg1"/>
                </a:solidFill>
              </a:rPr>
              <a:t>সালের</a:t>
            </a:r>
            <a:r>
              <a:rPr lang="en-US" sz="2000" dirty="0">
                <a:solidFill>
                  <a:schemeClr val="bg1"/>
                </a:solidFill>
              </a:rPr>
              <a:t> ৩রা </a:t>
            </a:r>
            <a:r>
              <a:rPr lang="en-US" sz="2000" dirty="0" err="1">
                <a:solidFill>
                  <a:schemeClr val="bg1"/>
                </a:solidFill>
              </a:rPr>
              <a:t>মে</a:t>
            </a:r>
            <a:endParaRPr lang="en-US" sz="2000" dirty="0">
              <a:solidFill>
                <a:schemeClr val="bg1"/>
              </a:solidFill>
            </a:endParaRPr>
          </a:p>
          <a:p>
            <a:pPr marL="285750" indent="-285750">
              <a:buFont typeface="Wingdings" pitchFamily="2" charset="2"/>
              <a:buChar char="q"/>
            </a:pPr>
            <a:endParaRPr lang="en-US" sz="1000" dirty="0">
              <a:solidFill>
                <a:schemeClr val="bg1"/>
              </a:solidFill>
            </a:endParaRPr>
          </a:p>
          <a:p>
            <a:pPr marL="285750" indent="-285750">
              <a:buFont typeface="Wingdings" pitchFamily="2" charset="2"/>
              <a:buChar char="q"/>
            </a:pPr>
            <a:r>
              <a:rPr lang="en-US" sz="2000" b="1" dirty="0" err="1">
                <a:solidFill>
                  <a:srgbClr val="002060"/>
                </a:solidFill>
              </a:rPr>
              <a:t>জন্মস্থানঃ</a:t>
            </a:r>
            <a:r>
              <a:rPr lang="en-US" sz="2800" dirty="0"/>
              <a:t> </a:t>
            </a:r>
            <a:r>
              <a:rPr lang="en-US" sz="2000" dirty="0" err="1">
                <a:solidFill>
                  <a:schemeClr val="bg1"/>
                </a:solidFill>
              </a:rPr>
              <a:t>মুর্শিদাবাদের</a:t>
            </a:r>
            <a:r>
              <a:rPr lang="en-US" sz="2000" dirty="0">
                <a:solidFill>
                  <a:schemeClr val="bg1"/>
                </a:solidFill>
              </a:rPr>
              <a:t> </a:t>
            </a:r>
            <a:r>
              <a:rPr lang="en-US" sz="2000" dirty="0" err="1">
                <a:solidFill>
                  <a:schemeClr val="bg1"/>
                </a:solidFill>
              </a:rPr>
              <a:t>সুন্দরপুর</a:t>
            </a:r>
            <a:r>
              <a:rPr lang="en-US" sz="2000" dirty="0">
                <a:solidFill>
                  <a:schemeClr val="bg1"/>
                </a:solidFill>
              </a:rPr>
              <a:t> </a:t>
            </a:r>
            <a:r>
              <a:rPr lang="en-US" sz="2000" dirty="0" err="1">
                <a:solidFill>
                  <a:schemeClr val="bg1"/>
                </a:solidFill>
              </a:rPr>
              <a:t>গ্রামে</a:t>
            </a:r>
            <a:endParaRPr lang="en-US" sz="2000" dirty="0">
              <a:solidFill>
                <a:schemeClr val="bg1"/>
              </a:solidFill>
            </a:endParaRPr>
          </a:p>
          <a:p>
            <a:pPr marL="285750" indent="-285750">
              <a:buFont typeface="Wingdings" pitchFamily="2" charset="2"/>
              <a:buChar char="q"/>
            </a:pPr>
            <a:endParaRPr lang="en-US" sz="1000" dirty="0">
              <a:solidFill>
                <a:schemeClr val="bg1"/>
              </a:solidFill>
            </a:endParaRPr>
          </a:p>
          <a:p>
            <a:pPr marL="285750" indent="-285750">
              <a:buFont typeface="Wingdings" pitchFamily="2" charset="2"/>
              <a:buChar char="q"/>
            </a:pPr>
            <a:r>
              <a:rPr lang="en-US" sz="2000" b="1" dirty="0" err="1">
                <a:solidFill>
                  <a:srgbClr val="002060"/>
                </a:solidFill>
              </a:rPr>
              <a:t>পিতাঃ</a:t>
            </a:r>
            <a:r>
              <a:rPr lang="en-US" sz="2800" dirty="0"/>
              <a:t> </a:t>
            </a:r>
            <a:r>
              <a:rPr lang="en-US" sz="2000" dirty="0" err="1">
                <a:solidFill>
                  <a:schemeClr val="bg1"/>
                </a:solidFill>
              </a:rPr>
              <a:t>সৈয়দ</a:t>
            </a:r>
            <a:r>
              <a:rPr lang="en-US" sz="2000" dirty="0">
                <a:solidFill>
                  <a:schemeClr val="bg1"/>
                </a:solidFill>
              </a:rPr>
              <a:t> </a:t>
            </a:r>
            <a:r>
              <a:rPr lang="en-US" sz="2000" dirty="0" err="1">
                <a:solidFill>
                  <a:schemeClr val="bg1"/>
                </a:solidFill>
              </a:rPr>
              <a:t>আব্দুল</a:t>
            </a:r>
            <a:r>
              <a:rPr lang="en-US" sz="2000" dirty="0">
                <a:solidFill>
                  <a:schemeClr val="bg1"/>
                </a:solidFill>
              </a:rPr>
              <a:t> </a:t>
            </a:r>
            <a:r>
              <a:rPr lang="en-US" sz="2000" dirty="0" err="1">
                <a:solidFill>
                  <a:schemeClr val="bg1"/>
                </a:solidFill>
              </a:rPr>
              <a:t>আলী</a:t>
            </a:r>
            <a:r>
              <a:rPr lang="en-US" sz="2000" dirty="0">
                <a:solidFill>
                  <a:schemeClr val="bg1"/>
                </a:solidFill>
              </a:rPr>
              <a:t> (</a:t>
            </a:r>
            <a:r>
              <a:rPr lang="en-US" sz="2000" dirty="0" err="1">
                <a:solidFill>
                  <a:schemeClr val="bg1"/>
                </a:solidFill>
              </a:rPr>
              <a:t>ডেপুটি</a:t>
            </a:r>
            <a:r>
              <a:rPr lang="en-US" sz="2000" dirty="0">
                <a:solidFill>
                  <a:schemeClr val="bg1"/>
                </a:solidFill>
              </a:rPr>
              <a:t> </a:t>
            </a:r>
            <a:r>
              <a:rPr lang="en-US" sz="2000" dirty="0" err="1">
                <a:solidFill>
                  <a:schemeClr val="bg1"/>
                </a:solidFill>
              </a:rPr>
              <a:t>ম্যাজিস্ট্রেট</a:t>
            </a:r>
            <a:r>
              <a:rPr lang="en-US" sz="2000" dirty="0">
                <a:solidFill>
                  <a:schemeClr val="bg1"/>
                </a:solidFill>
              </a:rPr>
              <a:t>)</a:t>
            </a:r>
          </a:p>
          <a:p>
            <a:pPr marL="285750" indent="-285750">
              <a:buFont typeface="Wingdings" pitchFamily="2" charset="2"/>
              <a:buChar char="q"/>
            </a:pPr>
            <a:endParaRPr lang="en-US" sz="1000" dirty="0">
              <a:solidFill>
                <a:schemeClr val="bg1"/>
              </a:solidFill>
            </a:endParaRPr>
          </a:p>
          <a:p>
            <a:pPr marL="285750" indent="-285750">
              <a:buFont typeface="Wingdings" pitchFamily="2" charset="2"/>
              <a:buChar char="q"/>
            </a:pPr>
            <a:r>
              <a:rPr lang="en-US" sz="2000" b="1" dirty="0" err="1">
                <a:solidFill>
                  <a:srgbClr val="002060"/>
                </a:solidFill>
              </a:rPr>
              <a:t>উপাধিঃ</a:t>
            </a:r>
            <a:r>
              <a:rPr lang="en-US" sz="2000" b="1" dirty="0">
                <a:solidFill>
                  <a:srgbClr val="FFFF00"/>
                </a:solidFill>
              </a:rPr>
              <a:t> “</a:t>
            </a:r>
            <a:r>
              <a:rPr lang="en-US" sz="2000" b="1" dirty="0" err="1">
                <a:solidFill>
                  <a:srgbClr val="FFFF00"/>
                </a:solidFill>
              </a:rPr>
              <a:t>শহীদ</a:t>
            </a:r>
            <a:r>
              <a:rPr lang="en-US" sz="2000" b="1" dirty="0">
                <a:solidFill>
                  <a:srgbClr val="FFFF00"/>
                </a:solidFill>
              </a:rPr>
              <a:t> </a:t>
            </a:r>
            <a:r>
              <a:rPr lang="en-US" sz="2000" b="1" dirty="0" err="1">
                <a:solidFill>
                  <a:srgbClr val="FFFF00"/>
                </a:solidFill>
              </a:rPr>
              <a:t>জননী</a:t>
            </a:r>
            <a:r>
              <a:rPr lang="en-US" sz="2000" b="1" dirty="0">
                <a:solidFill>
                  <a:srgbClr val="FFFF00"/>
                </a:solidFill>
              </a:rPr>
              <a:t>”</a:t>
            </a:r>
          </a:p>
          <a:p>
            <a:endParaRPr lang="en-US" sz="1000" dirty="0">
              <a:solidFill>
                <a:schemeClr val="bg1"/>
              </a:solidFill>
            </a:endParaRPr>
          </a:p>
          <a:p>
            <a:pPr marL="285750" indent="-285750">
              <a:buFont typeface="Wingdings" pitchFamily="2" charset="2"/>
              <a:buChar char="q"/>
            </a:pPr>
            <a:r>
              <a:rPr lang="en-US" sz="2000" b="1" dirty="0" err="1">
                <a:solidFill>
                  <a:srgbClr val="002060"/>
                </a:solidFill>
              </a:rPr>
              <a:t>মৃত্যুঃ</a:t>
            </a:r>
            <a:r>
              <a:rPr lang="en-US" sz="2000" b="1" dirty="0">
                <a:solidFill>
                  <a:srgbClr val="002060"/>
                </a:solidFill>
              </a:rPr>
              <a:t> </a:t>
            </a:r>
            <a:r>
              <a:rPr lang="en-US" sz="2000" dirty="0">
                <a:solidFill>
                  <a:schemeClr val="bg1"/>
                </a:solidFill>
              </a:rPr>
              <a:t>১৯৯৪ </a:t>
            </a:r>
            <a:r>
              <a:rPr lang="en-US" sz="2000" dirty="0" err="1">
                <a:solidFill>
                  <a:schemeClr val="bg1"/>
                </a:solidFill>
              </a:rPr>
              <a:t>সালের</a:t>
            </a:r>
            <a:r>
              <a:rPr lang="en-US" sz="2000" dirty="0">
                <a:solidFill>
                  <a:schemeClr val="bg1"/>
                </a:solidFill>
              </a:rPr>
              <a:t> ২৬শে </a:t>
            </a:r>
            <a:r>
              <a:rPr lang="en-US" sz="2000" dirty="0" err="1">
                <a:solidFill>
                  <a:schemeClr val="bg1"/>
                </a:solidFill>
              </a:rPr>
              <a:t>জুন</a:t>
            </a:r>
            <a:endParaRPr lang="en-US" sz="2000" dirty="0">
              <a:solidFill>
                <a:schemeClr val="bg1"/>
              </a:solidFill>
            </a:endParaRPr>
          </a:p>
        </p:txBody>
      </p:sp>
    </p:spTree>
    <p:extLst>
      <p:ext uri="{BB962C8B-B14F-4D97-AF65-F5344CB8AC3E}">
        <p14:creationId xmlns:p14="http://schemas.microsoft.com/office/powerpoint/2010/main" val="27342379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1" presetClass="entr" presetSubtype="0" fill="hold" nodeType="withEffect">
                                  <p:stCondLst>
                                    <p:cond delay="6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6" presetClass="entr" presetSubtype="16" fill="hold" nodeType="withEffect">
                                  <p:stCondLst>
                                    <p:cond delay="170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31" presetClass="entr" presetSubtype="0" fill="hold" nodeType="withEffect">
                                  <p:stCondLst>
                                    <p:cond delay="390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2">
                                            <p:txEl>
                                              <p:pRg st="0" end="0"/>
                                            </p:txEl>
                                          </p:spTgt>
                                        </p:tgtEl>
                                      </p:cBhvr>
                                    </p:animEffect>
                                  </p:childTnLst>
                                </p:cTn>
                              </p:par>
                              <p:par>
                                <p:cTn id="25" presetID="31" presetClass="entr" presetSubtype="0" fill="hold" nodeType="withEffect">
                                  <p:stCondLst>
                                    <p:cond delay="500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p:cTn id="27"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12">
                                            <p:txEl>
                                              <p:pRg st="2" end="2"/>
                                            </p:txEl>
                                          </p:spTgt>
                                        </p:tgtEl>
                                      </p:cBhvr>
                                    </p:animEffect>
                                  </p:childTnLst>
                                </p:cTn>
                              </p:par>
                              <p:par>
                                <p:cTn id="31" presetID="31" presetClass="entr" presetSubtype="0" fill="hold" nodeType="withEffect">
                                  <p:stCondLst>
                                    <p:cond delay="6200"/>
                                  </p:stCondLst>
                                  <p:childTnLst>
                                    <p:set>
                                      <p:cBhvr>
                                        <p:cTn id="32" dur="1" fill="hold">
                                          <p:stCondLst>
                                            <p:cond delay="0"/>
                                          </p:stCondLst>
                                        </p:cTn>
                                        <p:tgtEl>
                                          <p:spTgt spid="12">
                                            <p:txEl>
                                              <p:pRg st="4" end="4"/>
                                            </p:txEl>
                                          </p:spTgt>
                                        </p:tgtEl>
                                        <p:attrNameLst>
                                          <p:attrName>style.visibility</p:attrName>
                                        </p:attrNameLst>
                                      </p:cBhvr>
                                      <p:to>
                                        <p:strVal val="visible"/>
                                      </p:to>
                                    </p:set>
                                    <p:anim calcmode="lin" valueType="num">
                                      <p:cBhvr>
                                        <p:cTn id="33"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2">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2">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2">
                                            <p:txEl>
                                              <p:pRg st="4" end="4"/>
                                            </p:txEl>
                                          </p:spTgt>
                                        </p:tgtEl>
                                      </p:cBhvr>
                                    </p:animEffect>
                                  </p:childTnLst>
                                </p:cTn>
                              </p:par>
                              <p:par>
                                <p:cTn id="37" presetID="31" presetClass="entr" presetSubtype="0" fill="hold" nodeType="withEffect">
                                  <p:stCondLst>
                                    <p:cond delay="7300"/>
                                  </p:stCondLst>
                                  <p:childTnLst>
                                    <p:set>
                                      <p:cBhvr>
                                        <p:cTn id="38" dur="1" fill="hold">
                                          <p:stCondLst>
                                            <p:cond delay="0"/>
                                          </p:stCondLst>
                                        </p:cTn>
                                        <p:tgtEl>
                                          <p:spTgt spid="12">
                                            <p:txEl>
                                              <p:pRg st="6" end="6"/>
                                            </p:txEl>
                                          </p:spTgt>
                                        </p:tgtEl>
                                        <p:attrNameLst>
                                          <p:attrName>style.visibility</p:attrName>
                                        </p:attrNameLst>
                                      </p:cBhvr>
                                      <p:to>
                                        <p:strVal val="visible"/>
                                      </p:to>
                                    </p:set>
                                    <p:anim calcmode="lin" valueType="num">
                                      <p:cBhvr>
                                        <p:cTn id="39" dur="10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12">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12">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12">
                                            <p:txEl>
                                              <p:pRg st="6" end="6"/>
                                            </p:txEl>
                                          </p:spTgt>
                                        </p:tgtEl>
                                      </p:cBhvr>
                                    </p:animEffect>
                                  </p:childTnLst>
                                </p:cTn>
                              </p:par>
                              <p:par>
                                <p:cTn id="43" presetID="31" presetClass="entr" presetSubtype="0" fill="hold" nodeType="withEffect">
                                  <p:stCondLst>
                                    <p:cond delay="8500"/>
                                  </p:stCondLst>
                                  <p:childTnLst>
                                    <p:set>
                                      <p:cBhvr>
                                        <p:cTn id="44" dur="1" fill="hold">
                                          <p:stCondLst>
                                            <p:cond delay="0"/>
                                          </p:stCondLst>
                                        </p:cTn>
                                        <p:tgtEl>
                                          <p:spTgt spid="12">
                                            <p:txEl>
                                              <p:pRg st="8" end="8"/>
                                            </p:txEl>
                                          </p:spTgt>
                                        </p:tgtEl>
                                        <p:attrNameLst>
                                          <p:attrName>style.visibility</p:attrName>
                                        </p:attrNameLst>
                                      </p:cBhvr>
                                      <p:to>
                                        <p:strVal val="visible"/>
                                      </p:to>
                                    </p:set>
                                    <p:anim calcmode="lin" valueType="num">
                                      <p:cBhvr>
                                        <p:cTn id="45"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12">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2797237"/>
            <a:ext cx="4953000" cy="3305267"/>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625693"/>
            <a:ext cx="3517310" cy="584775"/>
          </a:xfrm>
          <a:prstGeom prst="rect">
            <a:avLst/>
          </a:prstGeom>
          <a:noFill/>
        </p:spPr>
        <p:txBody>
          <a:bodyPr wrap="none" rtlCol="0">
            <a:spAutoFit/>
          </a:bodyPr>
          <a:lstStyle/>
          <a:p>
            <a:r>
              <a:rPr lang="en-US" sz="3200" b="1" u="sng" dirty="0" err="1"/>
              <a:t>লেখক</a:t>
            </a:r>
            <a:r>
              <a:rPr lang="en-US" sz="3200" b="1" u="sng" dirty="0"/>
              <a:t> </a:t>
            </a:r>
            <a:r>
              <a:rPr lang="en-US" sz="3200" b="1" u="sng" dirty="0" err="1"/>
              <a:t>পরিচিতিঃ</a:t>
            </a:r>
            <a:r>
              <a:rPr lang="en-US" sz="3200" b="1" u="sng" dirty="0"/>
              <a:t> </a:t>
            </a:r>
          </a:p>
        </p:txBody>
      </p:sp>
      <p:grpSp>
        <p:nvGrpSpPr>
          <p:cNvPr id="3" name="Group 2"/>
          <p:cNvGrpSpPr/>
          <p:nvPr/>
        </p:nvGrpSpPr>
        <p:grpSpPr>
          <a:xfrm>
            <a:off x="2313481" y="1524000"/>
            <a:ext cx="3352800" cy="892552"/>
            <a:chOff x="2286000" y="1524000"/>
            <a:chExt cx="3352800" cy="892552"/>
          </a:xfrm>
        </p:grpSpPr>
        <p:sp>
          <p:nvSpPr>
            <p:cNvPr id="4" name="Rounded Rectangle 3"/>
            <p:cNvSpPr/>
            <p:nvPr/>
          </p:nvSpPr>
          <p:spPr>
            <a:xfrm>
              <a:off x="2286000" y="1524000"/>
              <a:ext cx="3352800" cy="892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91919" y="1524000"/>
              <a:ext cx="2223686" cy="892552"/>
            </a:xfrm>
            <a:prstGeom prst="rect">
              <a:avLst/>
            </a:prstGeom>
            <a:noFill/>
          </p:spPr>
          <p:txBody>
            <a:bodyPr wrap="none" rtlCol="0">
              <a:spAutoFit/>
            </a:bodyPr>
            <a:lstStyle/>
            <a:p>
              <a:r>
                <a:rPr lang="en-US" sz="3200" b="1" dirty="0" err="1">
                  <a:solidFill>
                    <a:srgbClr val="002060"/>
                  </a:solidFill>
                </a:rPr>
                <a:t>জাহানারা</a:t>
              </a:r>
              <a:r>
                <a:rPr lang="en-US" sz="3200" b="1" dirty="0">
                  <a:solidFill>
                    <a:srgbClr val="002060"/>
                  </a:solidFill>
                </a:rPr>
                <a:t> </a:t>
              </a:r>
              <a:r>
                <a:rPr lang="en-US" sz="3200" b="1" dirty="0" err="1">
                  <a:solidFill>
                    <a:srgbClr val="002060"/>
                  </a:solidFill>
                </a:rPr>
                <a:t>ইমাম</a:t>
              </a:r>
              <a:endParaRPr lang="en-US" sz="3200" b="1" dirty="0">
                <a:solidFill>
                  <a:srgbClr val="002060"/>
                </a:solidFill>
              </a:endParaRPr>
            </a:p>
            <a:p>
              <a:r>
                <a:rPr lang="en-US" sz="2000" dirty="0">
                  <a:solidFill>
                    <a:srgbClr val="002060"/>
                  </a:solidFill>
                </a:rPr>
                <a:t>     (১৯২৩-১৯৯৪)</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865" y="1186354"/>
            <a:ext cx="2592093" cy="3540058"/>
          </a:xfrm>
          <a:prstGeom prst="rect">
            <a:avLst/>
          </a:prstGeom>
        </p:spPr>
      </p:pic>
      <p:sp>
        <p:nvSpPr>
          <p:cNvPr id="7" name="TextBox 6"/>
          <p:cNvSpPr txBox="1"/>
          <p:nvPr/>
        </p:nvSpPr>
        <p:spPr>
          <a:xfrm>
            <a:off x="1066800" y="2895600"/>
            <a:ext cx="4876800" cy="3108543"/>
          </a:xfrm>
          <a:prstGeom prst="rect">
            <a:avLst/>
          </a:prstGeom>
          <a:noFill/>
        </p:spPr>
        <p:txBody>
          <a:bodyPr wrap="square" rtlCol="0">
            <a:spAutoFit/>
          </a:bodyPr>
          <a:lstStyle/>
          <a:p>
            <a:r>
              <a:rPr lang="en-US" sz="2400" b="1" u="sng" dirty="0" err="1">
                <a:solidFill>
                  <a:schemeClr val="bg1"/>
                </a:solidFill>
                <a:effectLst>
                  <a:outerShdw blurRad="38100" dist="38100" dir="2700000" algn="tl">
                    <a:srgbClr val="000000">
                      <a:alpha val="43137"/>
                    </a:srgbClr>
                  </a:outerShdw>
                </a:effectLst>
              </a:rPr>
              <a:t>শিক্ষা</a:t>
            </a:r>
            <a:r>
              <a:rPr lang="en-US" sz="2400" b="1" u="sng" dirty="0">
                <a:solidFill>
                  <a:schemeClr val="bg1"/>
                </a:solidFill>
                <a:effectLst>
                  <a:outerShdw blurRad="38100" dist="38100" dir="2700000" algn="tl">
                    <a:srgbClr val="000000">
                      <a:alpha val="43137"/>
                    </a:srgbClr>
                  </a:outerShdw>
                </a:effectLst>
              </a:rPr>
              <a:t> ও </a:t>
            </a:r>
            <a:r>
              <a:rPr lang="en-US" sz="2400" b="1" u="sng" dirty="0" err="1">
                <a:solidFill>
                  <a:schemeClr val="bg1"/>
                </a:solidFill>
                <a:effectLst>
                  <a:outerShdw blurRad="38100" dist="38100" dir="2700000" algn="tl">
                    <a:srgbClr val="000000">
                      <a:alpha val="43137"/>
                    </a:srgbClr>
                  </a:outerShdw>
                </a:effectLst>
              </a:rPr>
              <a:t>কর্মজীবনঃ</a:t>
            </a:r>
            <a:endParaRPr lang="en-US" sz="2400" b="1" u="sng" dirty="0">
              <a:solidFill>
                <a:schemeClr val="bg1"/>
              </a:solidFill>
              <a:effectLst>
                <a:outerShdw blurRad="38100" dist="38100" dir="2700000" algn="tl">
                  <a:srgbClr val="000000">
                    <a:alpha val="43137"/>
                  </a:srgbClr>
                </a:outerShdw>
              </a:effectLst>
            </a:endParaRPr>
          </a:p>
          <a:p>
            <a:endParaRPr lang="en-US" sz="2400" b="1" u="sng" dirty="0">
              <a:solidFill>
                <a:schemeClr val="bg1"/>
              </a:solidFill>
              <a:effectLst>
                <a:outerShdw blurRad="38100" dist="38100" dir="2700000" algn="tl">
                  <a:srgbClr val="000000">
                    <a:alpha val="43137"/>
                  </a:srgbClr>
                </a:outerShdw>
              </a:effectLst>
            </a:endParaRPr>
          </a:p>
          <a:p>
            <a:pPr marL="285750" indent="-285750">
              <a:buFont typeface="Wingdings" pitchFamily="2" charset="2"/>
              <a:buChar char="Ø"/>
            </a:pPr>
            <a:r>
              <a:rPr lang="en-US" dirty="0">
                <a:solidFill>
                  <a:schemeClr val="bg1"/>
                </a:solidFill>
              </a:rPr>
              <a:t>১৯৪৭ </a:t>
            </a:r>
            <a:r>
              <a:rPr lang="en-US" dirty="0" err="1">
                <a:solidFill>
                  <a:schemeClr val="bg1"/>
                </a:solidFill>
              </a:rPr>
              <a:t>সালে</a:t>
            </a:r>
            <a:r>
              <a:rPr lang="en-US" dirty="0">
                <a:solidFill>
                  <a:schemeClr val="bg1"/>
                </a:solidFill>
              </a:rPr>
              <a:t> </a:t>
            </a:r>
            <a:r>
              <a:rPr lang="en-US" dirty="0" err="1">
                <a:solidFill>
                  <a:schemeClr val="bg1"/>
                </a:solidFill>
              </a:rPr>
              <a:t>বি</a:t>
            </a:r>
            <a:r>
              <a:rPr lang="en-US" dirty="0">
                <a:solidFill>
                  <a:schemeClr val="bg1"/>
                </a:solidFill>
              </a:rPr>
              <a:t>. এ. </a:t>
            </a:r>
            <a:r>
              <a:rPr lang="en-US" dirty="0" err="1">
                <a:solidFill>
                  <a:schemeClr val="bg1"/>
                </a:solidFill>
              </a:rPr>
              <a:t>পাশ</a:t>
            </a:r>
            <a:r>
              <a:rPr lang="en-US" dirty="0">
                <a:solidFill>
                  <a:schemeClr val="bg1"/>
                </a:solidFill>
              </a:rPr>
              <a:t> </a:t>
            </a:r>
            <a:r>
              <a:rPr lang="en-US" dirty="0" err="1">
                <a:solidFill>
                  <a:schemeClr val="bg1"/>
                </a:solidFill>
              </a:rPr>
              <a:t>করেন</a:t>
            </a:r>
            <a:r>
              <a:rPr lang="en-US" dirty="0">
                <a:solidFill>
                  <a:schemeClr val="bg1"/>
                </a:solidFill>
              </a:rPr>
              <a:t> </a:t>
            </a:r>
            <a:r>
              <a:rPr lang="en-US" dirty="0" err="1">
                <a:solidFill>
                  <a:schemeClr val="bg1"/>
                </a:solidFill>
              </a:rPr>
              <a:t>কলকাতার</a:t>
            </a:r>
            <a:r>
              <a:rPr lang="en-US" dirty="0">
                <a:solidFill>
                  <a:schemeClr val="bg1"/>
                </a:solidFill>
              </a:rPr>
              <a:t> </a:t>
            </a:r>
            <a:r>
              <a:rPr lang="en-US" dirty="0" err="1">
                <a:solidFill>
                  <a:schemeClr val="bg1"/>
                </a:solidFill>
              </a:rPr>
              <a:t>লেডি</a:t>
            </a:r>
            <a:r>
              <a:rPr lang="en-US" dirty="0">
                <a:solidFill>
                  <a:schemeClr val="bg1"/>
                </a:solidFill>
              </a:rPr>
              <a:t> </a:t>
            </a:r>
            <a:r>
              <a:rPr lang="en-US" dirty="0" err="1">
                <a:solidFill>
                  <a:schemeClr val="bg1"/>
                </a:solidFill>
              </a:rPr>
              <a:t>ব্রেবোর্ন</a:t>
            </a:r>
            <a:r>
              <a:rPr lang="en-US" dirty="0">
                <a:solidFill>
                  <a:schemeClr val="bg1"/>
                </a:solidFill>
              </a:rPr>
              <a:t> </a:t>
            </a:r>
            <a:r>
              <a:rPr lang="en-US" dirty="0" err="1">
                <a:solidFill>
                  <a:schemeClr val="bg1"/>
                </a:solidFill>
              </a:rPr>
              <a:t>কলেজ</a:t>
            </a:r>
            <a:r>
              <a:rPr lang="en-US" dirty="0">
                <a:solidFill>
                  <a:schemeClr val="bg1"/>
                </a:solidFill>
              </a:rPr>
              <a:t> </a:t>
            </a:r>
            <a:r>
              <a:rPr lang="en-US" dirty="0" err="1">
                <a:solidFill>
                  <a:schemeClr val="bg1"/>
                </a:solidFill>
              </a:rPr>
              <a:t>থেকে</a:t>
            </a:r>
            <a:endParaRPr lang="en-US" dirty="0">
              <a:solidFill>
                <a:schemeClr val="bg1"/>
              </a:solidFill>
            </a:endParaRPr>
          </a:p>
          <a:p>
            <a:pPr marL="285750" indent="-285750">
              <a:buFont typeface="Wingdings" pitchFamily="2" charset="2"/>
              <a:buChar char="Ø"/>
            </a:pPr>
            <a:endParaRPr lang="en-US" sz="1000" dirty="0">
              <a:solidFill>
                <a:schemeClr val="bg1"/>
              </a:solidFill>
            </a:endParaRPr>
          </a:p>
          <a:p>
            <a:pPr marL="285750" indent="-285750">
              <a:buFont typeface="Wingdings" pitchFamily="2" charset="2"/>
              <a:buChar char="Ø"/>
            </a:pPr>
            <a:r>
              <a:rPr lang="en-US" dirty="0" err="1">
                <a:solidFill>
                  <a:schemeClr val="bg1"/>
                </a:solidFill>
              </a:rPr>
              <a:t>বি</a:t>
            </a:r>
            <a:r>
              <a:rPr lang="en-US" dirty="0">
                <a:solidFill>
                  <a:schemeClr val="bg1"/>
                </a:solidFill>
              </a:rPr>
              <a:t>. </a:t>
            </a:r>
            <a:r>
              <a:rPr lang="en-US" dirty="0" err="1">
                <a:solidFill>
                  <a:schemeClr val="bg1"/>
                </a:solidFill>
              </a:rPr>
              <a:t>এড</a:t>
            </a:r>
            <a:r>
              <a:rPr lang="en-US" dirty="0">
                <a:solidFill>
                  <a:schemeClr val="bg1"/>
                </a:solidFill>
              </a:rPr>
              <a:t> (</a:t>
            </a:r>
            <a:r>
              <a:rPr lang="en-US" dirty="0" err="1">
                <a:solidFill>
                  <a:schemeClr val="bg1"/>
                </a:solidFill>
              </a:rPr>
              <a:t>ঢাকা</a:t>
            </a:r>
            <a:r>
              <a:rPr lang="en-US" dirty="0">
                <a:solidFill>
                  <a:schemeClr val="bg1"/>
                </a:solidFill>
              </a:rPr>
              <a:t> </a:t>
            </a:r>
            <a:r>
              <a:rPr lang="en-US" dirty="0" err="1">
                <a:solidFill>
                  <a:schemeClr val="bg1"/>
                </a:solidFill>
              </a:rPr>
              <a:t>বিশ্ববিদ্যালয়</a:t>
            </a:r>
            <a:r>
              <a:rPr lang="en-US" dirty="0">
                <a:solidFill>
                  <a:schemeClr val="bg1"/>
                </a:solidFill>
              </a:rPr>
              <a:t>)</a:t>
            </a:r>
          </a:p>
          <a:p>
            <a:pPr marL="285750" indent="-285750">
              <a:buFont typeface="Wingdings" pitchFamily="2" charset="2"/>
              <a:buChar char="Ø"/>
            </a:pPr>
            <a:endParaRPr lang="en-US" sz="1000" dirty="0">
              <a:solidFill>
                <a:schemeClr val="bg1"/>
              </a:solidFill>
            </a:endParaRPr>
          </a:p>
          <a:p>
            <a:pPr marL="285750" indent="-285750">
              <a:buFont typeface="Wingdings" pitchFamily="2" charset="2"/>
              <a:buChar char="Ø"/>
            </a:pPr>
            <a:r>
              <a:rPr lang="en-US" dirty="0" err="1">
                <a:solidFill>
                  <a:schemeClr val="bg1"/>
                </a:solidFill>
              </a:rPr>
              <a:t>এম</a:t>
            </a:r>
            <a:r>
              <a:rPr lang="en-US" dirty="0">
                <a:solidFill>
                  <a:schemeClr val="bg1"/>
                </a:solidFill>
              </a:rPr>
              <a:t>. এ (</a:t>
            </a:r>
            <a:r>
              <a:rPr lang="en-US" dirty="0" err="1">
                <a:solidFill>
                  <a:schemeClr val="bg1"/>
                </a:solidFill>
              </a:rPr>
              <a:t>বাংলা</a:t>
            </a:r>
            <a:r>
              <a:rPr lang="en-US" dirty="0">
                <a:solidFill>
                  <a:schemeClr val="bg1"/>
                </a:solidFill>
              </a:rPr>
              <a:t>, </a:t>
            </a:r>
            <a:r>
              <a:rPr lang="en-US" dirty="0" err="1">
                <a:solidFill>
                  <a:schemeClr val="bg1"/>
                </a:solidFill>
              </a:rPr>
              <a:t>ঢাকা</a:t>
            </a:r>
            <a:r>
              <a:rPr lang="en-US" dirty="0">
                <a:solidFill>
                  <a:schemeClr val="bg1"/>
                </a:solidFill>
              </a:rPr>
              <a:t> </a:t>
            </a:r>
            <a:r>
              <a:rPr lang="en-US" dirty="0" err="1">
                <a:solidFill>
                  <a:schemeClr val="bg1"/>
                </a:solidFill>
              </a:rPr>
              <a:t>বিশ্ববিদ্যালয়</a:t>
            </a:r>
            <a:r>
              <a:rPr lang="en-US" dirty="0">
                <a:solidFill>
                  <a:schemeClr val="bg1"/>
                </a:solidFill>
              </a:rPr>
              <a:t>)</a:t>
            </a:r>
          </a:p>
          <a:p>
            <a:pPr marL="285750" indent="-285750">
              <a:buFont typeface="Wingdings" pitchFamily="2" charset="2"/>
              <a:buChar char="Ø"/>
            </a:pPr>
            <a:endParaRPr lang="en-US" sz="1000" dirty="0">
              <a:solidFill>
                <a:schemeClr val="bg1"/>
              </a:solidFill>
            </a:endParaRPr>
          </a:p>
          <a:p>
            <a:pPr marL="285750" indent="-285750">
              <a:buFont typeface="Wingdings" pitchFamily="2" charset="2"/>
              <a:buChar char="Ø"/>
            </a:pPr>
            <a:r>
              <a:rPr lang="en-US" dirty="0" err="1">
                <a:solidFill>
                  <a:schemeClr val="bg1"/>
                </a:solidFill>
              </a:rPr>
              <a:t>প্রধান</a:t>
            </a:r>
            <a:r>
              <a:rPr lang="en-US" dirty="0">
                <a:solidFill>
                  <a:schemeClr val="bg1"/>
                </a:solidFill>
              </a:rPr>
              <a:t> </a:t>
            </a:r>
            <a:r>
              <a:rPr lang="en-US" dirty="0" err="1">
                <a:solidFill>
                  <a:schemeClr val="bg1"/>
                </a:solidFill>
              </a:rPr>
              <a:t>শিক্ষক</a:t>
            </a:r>
            <a:r>
              <a:rPr lang="en-US" dirty="0">
                <a:solidFill>
                  <a:schemeClr val="bg1"/>
                </a:solidFill>
              </a:rPr>
              <a:t>, </a:t>
            </a:r>
            <a:r>
              <a:rPr lang="en-US" dirty="0" err="1">
                <a:solidFill>
                  <a:schemeClr val="bg1"/>
                </a:solidFill>
              </a:rPr>
              <a:t>সিদ্ধেশ্বরী</a:t>
            </a:r>
            <a:r>
              <a:rPr lang="en-US" dirty="0">
                <a:solidFill>
                  <a:schemeClr val="bg1"/>
                </a:solidFill>
              </a:rPr>
              <a:t> </a:t>
            </a:r>
            <a:r>
              <a:rPr lang="en-US" dirty="0" err="1">
                <a:solidFill>
                  <a:schemeClr val="bg1"/>
                </a:solidFill>
              </a:rPr>
              <a:t>গার্লস</a:t>
            </a:r>
            <a:r>
              <a:rPr lang="en-US" dirty="0">
                <a:solidFill>
                  <a:schemeClr val="bg1"/>
                </a:solidFill>
              </a:rPr>
              <a:t> </a:t>
            </a:r>
            <a:r>
              <a:rPr lang="en-US" dirty="0" err="1">
                <a:solidFill>
                  <a:schemeClr val="bg1"/>
                </a:solidFill>
              </a:rPr>
              <a:t>স্কুল</a:t>
            </a:r>
            <a:r>
              <a:rPr lang="en-US" dirty="0">
                <a:solidFill>
                  <a:schemeClr val="bg1"/>
                </a:solidFill>
              </a:rPr>
              <a:t>, </a:t>
            </a:r>
            <a:r>
              <a:rPr lang="en-US" dirty="0" err="1">
                <a:solidFill>
                  <a:schemeClr val="bg1"/>
                </a:solidFill>
              </a:rPr>
              <a:t>ঢাকা</a:t>
            </a:r>
            <a:endParaRPr lang="en-US" dirty="0">
              <a:solidFill>
                <a:schemeClr val="bg1"/>
              </a:solidFill>
            </a:endParaRPr>
          </a:p>
          <a:p>
            <a:pPr marL="285750" indent="-285750">
              <a:buFont typeface="Wingdings" pitchFamily="2" charset="2"/>
              <a:buChar char="Ø"/>
            </a:pPr>
            <a:endParaRPr lang="en-US" sz="1000" dirty="0">
              <a:solidFill>
                <a:schemeClr val="bg1"/>
              </a:solidFill>
            </a:endParaRPr>
          </a:p>
          <a:p>
            <a:pPr marL="285750" indent="-285750">
              <a:buFont typeface="Wingdings" pitchFamily="2" charset="2"/>
              <a:buChar char="Ø"/>
            </a:pPr>
            <a:r>
              <a:rPr lang="en-US" dirty="0" err="1">
                <a:solidFill>
                  <a:schemeClr val="bg1"/>
                </a:solidFill>
              </a:rPr>
              <a:t>অধ্যাপক</a:t>
            </a:r>
            <a:r>
              <a:rPr lang="en-US" dirty="0">
                <a:solidFill>
                  <a:schemeClr val="bg1"/>
                </a:solidFill>
              </a:rPr>
              <a:t>, </a:t>
            </a:r>
            <a:r>
              <a:rPr lang="en-US" dirty="0" err="1">
                <a:solidFill>
                  <a:schemeClr val="bg1"/>
                </a:solidFill>
              </a:rPr>
              <a:t>ঢাকা</a:t>
            </a:r>
            <a:r>
              <a:rPr lang="en-US" dirty="0">
                <a:solidFill>
                  <a:schemeClr val="bg1"/>
                </a:solidFill>
              </a:rPr>
              <a:t> </a:t>
            </a:r>
            <a:r>
              <a:rPr lang="en-US" dirty="0" err="1">
                <a:solidFill>
                  <a:schemeClr val="bg1"/>
                </a:solidFill>
              </a:rPr>
              <a:t>টিচার্স</a:t>
            </a:r>
            <a:r>
              <a:rPr lang="en-US" dirty="0">
                <a:solidFill>
                  <a:schemeClr val="bg1"/>
                </a:solidFill>
              </a:rPr>
              <a:t> </a:t>
            </a:r>
            <a:r>
              <a:rPr lang="en-US" dirty="0" err="1">
                <a:solidFill>
                  <a:schemeClr val="bg1"/>
                </a:solidFill>
              </a:rPr>
              <a:t>ট্রেনিং</a:t>
            </a:r>
            <a:r>
              <a:rPr lang="en-US" dirty="0">
                <a:solidFill>
                  <a:schemeClr val="bg1"/>
                </a:solidFill>
              </a:rPr>
              <a:t> </a:t>
            </a:r>
            <a:r>
              <a:rPr lang="en-US" dirty="0" err="1">
                <a:solidFill>
                  <a:schemeClr val="bg1"/>
                </a:solidFill>
              </a:rPr>
              <a:t>কলেজ</a:t>
            </a:r>
            <a:endParaRPr lang="en-US" dirty="0">
              <a:solidFill>
                <a:schemeClr val="bg1"/>
              </a:solidFill>
            </a:endParaRPr>
          </a:p>
        </p:txBody>
      </p:sp>
    </p:spTree>
    <p:extLst>
      <p:ext uri="{BB962C8B-B14F-4D97-AF65-F5344CB8AC3E}">
        <p14:creationId xmlns:p14="http://schemas.microsoft.com/office/powerpoint/2010/main" val="2152994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8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8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800"/>
                                        <p:tgtEl>
                                          <p:spTgt spid="7">
                                            <p:txEl>
                                              <p:pRg st="0" end="0"/>
                                            </p:txEl>
                                          </p:spTgt>
                                        </p:tgtEl>
                                      </p:cBhvr>
                                    </p:animEffect>
                                  </p:childTnLst>
                                </p:cTn>
                              </p:par>
                              <p:par>
                                <p:cTn id="10" presetID="53" presetClass="entr" presetSubtype="16" fill="hold" nodeType="withEffect">
                                  <p:stCondLst>
                                    <p:cond delay="80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9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9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 dur="900"/>
                                        <p:tgtEl>
                                          <p:spTgt spid="7">
                                            <p:txEl>
                                              <p:pRg st="2" end="2"/>
                                            </p:txEl>
                                          </p:spTgt>
                                        </p:tgtEl>
                                      </p:cBhvr>
                                    </p:animEffect>
                                  </p:childTnLst>
                                </p:cTn>
                              </p:par>
                              <p:par>
                                <p:cTn id="15" presetID="53" presetClass="entr" presetSubtype="16" fill="hold" nodeType="withEffect">
                                  <p:stCondLst>
                                    <p:cond delay="170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9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8" dur="9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9" dur="900"/>
                                        <p:tgtEl>
                                          <p:spTgt spid="7">
                                            <p:txEl>
                                              <p:pRg st="4" end="4"/>
                                            </p:txEl>
                                          </p:spTgt>
                                        </p:tgtEl>
                                      </p:cBhvr>
                                    </p:animEffect>
                                  </p:childTnLst>
                                </p:cTn>
                              </p:par>
                              <p:par>
                                <p:cTn id="20" presetID="53" presetClass="entr" presetSubtype="16" fill="hold" nodeType="withEffect">
                                  <p:stCondLst>
                                    <p:cond delay="260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p:cTn id="22" dur="8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3" dur="8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4" dur="800"/>
                                        <p:tgtEl>
                                          <p:spTgt spid="7">
                                            <p:txEl>
                                              <p:pRg st="6" end="6"/>
                                            </p:txEl>
                                          </p:spTgt>
                                        </p:tgtEl>
                                      </p:cBhvr>
                                    </p:animEffect>
                                  </p:childTnLst>
                                </p:cTn>
                              </p:par>
                              <p:par>
                                <p:cTn id="25" presetID="53" presetClass="entr" presetSubtype="16" fill="hold" nodeType="withEffect">
                                  <p:stCondLst>
                                    <p:cond delay="340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p:cTn id="27" dur="800" fill="hold"/>
                                        <p:tgtEl>
                                          <p:spTgt spid="7">
                                            <p:txEl>
                                              <p:pRg st="8" end="8"/>
                                            </p:txEl>
                                          </p:spTgt>
                                        </p:tgtEl>
                                        <p:attrNameLst>
                                          <p:attrName>ppt_w</p:attrName>
                                        </p:attrNameLst>
                                      </p:cBhvr>
                                      <p:tavLst>
                                        <p:tav tm="0">
                                          <p:val>
                                            <p:fltVal val="0"/>
                                          </p:val>
                                        </p:tav>
                                        <p:tav tm="100000">
                                          <p:val>
                                            <p:strVal val="#ppt_w"/>
                                          </p:val>
                                        </p:tav>
                                      </p:tavLst>
                                    </p:anim>
                                    <p:anim calcmode="lin" valueType="num">
                                      <p:cBhvr>
                                        <p:cTn id="28" dur="8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29" dur="800"/>
                                        <p:tgtEl>
                                          <p:spTgt spid="7">
                                            <p:txEl>
                                              <p:pRg st="8" end="8"/>
                                            </p:txEl>
                                          </p:spTgt>
                                        </p:tgtEl>
                                      </p:cBhvr>
                                    </p:animEffect>
                                  </p:childTnLst>
                                </p:cTn>
                              </p:par>
                              <p:par>
                                <p:cTn id="30" presetID="53" presetClass="entr" presetSubtype="16" fill="hold" nodeType="withEffect">
                                  <p:stCondLst>
                                    <p:cond delay="4200"/>
                                  </p:stCondLst>
                                  <p:childTnLst>
                                    <p:set>
                                      <p:cBhvr>
                                        <p:cTn id="31" dur="1" fill="hold">
                                          <p:stCondLst>
                                            <p:cond delay="0"/>
                                          </p:stCondLst>
                                        </p:cTn>
                                        <p:tgtEl>
                                          <p:spTgt spid="7">
                                            <p:txEl>
                                              <p:pRg st="10" end="10"/>
                                            </p:txEl>
                                          </p:spTgt>
                                        </p:tgtEl>
                                        <p:attrNameLst>
                                          <p:attrName>style.visibility</p:attrName>
                                        </p:attrNameLst>
                                      </p:cBhvr>
                                      <p:to>
                                        <p:strVal val="visible"/>
                                      </p:to>
                                    </p:set>
                                    <p:anim calcmode="lin" valueType="num">
                                      <p:cBhvr>
                                        <p:cTn id="32" dur="9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33" dur="900" fill="hold"/>
                                        <p:tgtEl>
                                          <p:spTgt spid="7">
                                            <p:txEl>
                                              <p:pRg st="10" end="10"/>
                                            </p:txEl>
                                          </p:spTgt>
                                        </p:tgtEl>
                                        <p:attrNameLst>
                                          <p:attrName>ppt_h</p:attrName>
                                        </p:attrNameLst>
                                      </p:cBhvr>
                                      <p:tavLst>
                                        <p:tav tm="0">
                                          <p:val>
                                            <p:fltVal val="0"/>
                                          </p:val>
                                        </p:tav>
                                        <p:tav tm="100000">
                                          <p:val>
                                            <p:strVal val="#ppt_h"/>
                                          </p:val>
                                        </p:tav>
                                      </p:tavLst>
                                    </p:anim>
                                    <p:animEffect transition="in" filter="fade">
                                      <p:cBhvr>
                                        <p:cTn id="34" dur="9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517310" cy="584775"/>
          </a:xfrm>
          <a:prstGeom prst="rect">
            <a:avLst/>
          </a:prstGeom>
          <a:noFill/>
        </p:spPr>
        <p:txBody>
          <a:bodyPr wrap="none" rtlCol="0">
            <a:spAutoFit/>
          </a:bodyPr>
          <a:lstStyle/>
          <a:p>
            <a:r>
              <a:rPr lang="en-US" sz="3200" b="1" u="sng" dirty="0" err="1"/>
              <a:t>লেখক</a:t>
            </a:r>
            <a:r>
              <a:rPr lang="en-US" sz="3200" b="1" u="sng" dirty="0"/>
              <a:t> </a:t>
            </a:r>
            <a:r>
              <a:rPr lang="en-US" sz="3200" b="1" u="sng" dirty="0" err="1"/>
              <a:t>পরিচিতিঃ</a:t>
            </a:r>
            <a:r>
              <a:rPr lang="en-US" sz="3200" b="1" u="sng" dirty="0"/>
              <a:t> </a:t>
            </a:r>
          </a:p>
        </p:txBody>
      </p:sp>
      <p:grpSp>
        <p:nvGrpSpPr>
          <p:cNvPr id="3" name="Group 2"/>
          <p:cNvGrpSpPr/>
          <p:nvPr/>
        </p:nvGrpSpPr>
        <p:grpSpPr>
          <a:xfrm>
            <a:off x="3429000" y="555248"/>
            <a:ext cx="3352800" cy="892552"/>
            <a:chOff x="2286000" y="1524000"/>
            <a:chExt cx="3352800" cy="892552"/>
          </a:xfrm>
        </p:grpSpPr>
        <p:sp>
          <p:nvSpPr>
            <p:cNvPr id="4" name="Rounded Rectangle 3"/>
            <p:cNvSpPr/>
            <p:nvPr/>
          </p:nvSpPr>
          <p:spPr>
            <a:xfrm>
              <a:off x="2286000" y="1524000"/>
              <a:ext cx="3352800" cy="892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1524000"/>
              <a:ext cx="3164649" cy="892552"/>
            </a:xfrm>
            <a:prstGeom prst="rect">
              <a:avLst/>
            </a:prstGeom>
            <a:noFill/>
          </p:spPr>
          <p:txBody>
            <a:bodyPr wrap="none" rtlCol="0">
              <a:spAutoFit/>
            </a:bodyPr>
            <a:lstStyle/>
            <a:p>
              <a:r>
                <a:rPr lang="en-US" sz="3200" b="1" dirty="0" err="1">
                  <a:solidFill>
                    <a:srgbClr val="002060"/>
                  </a:solidFill>
                </a:rPr>
                <a:t>জাহানারা</a:t>
              </a:r>
              <a:r>
                <a:rPr lang="en-US" sz="3200" b="1" dirty="0">
                  <a:solidFill>
                    <a:srgbClr val="002060"/>
                  </a:solidFill>
                </a:rPr>
                <a:t> </a:t>
              </a:r>
              <a:r>
                <a:rPr lang="en-US" sz="3200" b="1" dirty="0" err="1">
                  <a:solidFill>
                    <a:srgbClr val="002060"/>
                  </a:solidFill>
                </a:rPr>
                <a:t>ইমাম</a:t>
              </a:r>
              <a:endParaRPr lang="en-US" sz="3200" b="1" dirty="0">
                <a:solidFill>
                  <a:srgbClr val="002060"/>
                </a:solidFill>
              </a:endParaRPr>
            </a:p>
            <a:p>
              <a:r>
                <a:rPr lang="en-US" sz="2000" dirty="0">
                  <a:solidFill>
                    <a:srgbClr val="002060"/>
                  </a:solidFill>
                </a:rPr>
                <a:t>        (১৯২৩-১৯৯৪)</a:t>
              </a:r>
            </a:p>
          </p:txBody>
        </p:sp>
      </p:grpSp>
      <p:sp>
        <p:nvSpPr>
          <p:cNvPr id="8" name="TextBox 7"/>
          <p:cNvSpPr txBox="1"/>
          <p:nvPr/>
        </p:nvSpPr>
        <p:spPr>
          <a:xfrm>
            <a:off x="3967276" y="2209800"/>
            <a:ext cx="1674913" cy="400110"/>
          </a:xfrm>
          <a:prstGeom prst="rect">
            <a:avLst/>
          </a:prstGeom>
          <a:noFill/>
        </p:spPr>
        <p:txBody>
          <a:bodyPr wrap="square" rtlCol="0">
            <a:spAutoFit/>
          </a:bodyPr>
          <a:lstStyle/>
          <a:p>
            <a:r>
              <a:rPr lang="bn-BD" sz="2000" b="1" dirty="0">
                <a:solidFill>
                  <a:schemeClr val="bg1"/>
                </a:solidFill>
              </a:rPr>
              <a:t>রচনাবলিঃ</a:t>
            </a:r>
            <a:endParaRPr lang="en-US" sz="2800" b="1" dirty="0">
              <a:solidFill>
                <a:schemeClr val="bg1"/>
              </a:solidFill>
            </a:endParaRPr>
          </a:p>
        </p:txBody>
      </p:sp>
      <p:sp>
        <p:nvSpPr>
          <p:cNvPr id="11" name="TextBox 10"/>
          <p:cNvSpPr txBox="1"/>
          <p:nvPr/>
        </p:nvSpPr>
        <p:spPr>
          <a:xfrm>
            <a:off x="3939296" y="5097959"/>
            <a:ext cx="1699504" cy="769441"/>
          </a:xfrm>
          <a:prstGeom prst="rect">
            <a:avLst/>
          </a:prstGeom>
          <a:noFill/>
        </p:spPr>
        <p:txBody>
          <a:bodyPr wrap="none" rtlCol="0">
            <a:spAutoFit/>
          </a:bodyPr>
          <a:lstStyle/>
          <a:p>
            <a:r>
              <a:rPr lang="en-US" sz="4400" b="1" dirty="0" err="1">
                <a:solidFill>
                  <a:srgbClr val="002060"/>
                </a:solidFill>
              </a:rPr>
              <a:t>পুরস্কারঃ</a:t>
            </a:r>
            <a:endParaRPr lang="en-US" sz="4400" b="1" dirty="0">
              <a:solidFill>
                <a:srgbClr val="002060"/>
              </a:solidFill>
            </a:endParaRPr>
          </a:p>
        </p:txBody>
      </p:sp>
      <p:sp>
        <p:nvSpPr>
          <p:cNvPr id="12" name="TextBox 11"/>
          <p:cNvSpPr txBox="1"/>
          <p:nvPr/>
        </p:nvSpPr>
        <p:spPr>
          <a:xfrm>
            <a:off x="3352800" y="5953780"/>
            <a:ext cx="3001143" cy="523220"/>
          </a:xfrm>
          <a:prstGeom prst="rect">
            <a:avLst/>
          </a:prstGeom>
          <a:noFill/>
        </p:spPr>
        <p:txBody>
          <a:bodyPr wrap="none" rtlCol="0">
            <a:spAutoFit/>
          </a:bodyPr>
          <a:lstStyle/>
          <a:p>
            <a:r>
              <a:rPr lang="en-US" sz="2800" b="1" dirty="0" err="1"/>
              <a:t>বাংলা</a:t>
            </a:r>
            <a:r>
              <a:rPr lang="en-US" sz="2800" b="1" dirty="0"/>
              <a:t> </a:t>
            </a:r>
            <a:r>
              <a:rPr lang="en-US" sz="2800" b="1" dirty="0" err="1"/>
              <a:t>একাডেমী</a:t>
            </a:r>
            <a:r>
              <a:rPr lang="en-US" sz="2800" b="1" dirty="0"/>
              <a:t> </a:t>
            </a:r>
            <a:r>
              <a:rPr lang="en-US" sz="2800" b="1" dirty="0" err="1"/>
              <a:t>পুরস্কার</a:t>
            </a:r>
            <a:endParaRPr lang="en-US" sz="2800" b="1" dirty="0"/>
          </a:p>
        </p:txBody>
      </p:sp>
      <p:pic>
        <p:nvPicPr>
          <p:cNvPr id="20" name="Picture 19">
            <a:extLst>
              <a:ext uri="{FF2B5EF4-FFF2-40B4-BE49-F238E27FC236}">
                <a16:creationId xmlns:a16="http://schemas.microsoft.com/office/drawing/2014/main" id="{1BDABA95-9AD7-42FD-8EFC-4B6673576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313" y="0"/>
            <a:ext cx="1876687" cy="2034063"/>
          </a:xfrm>
          <a:prstGeom prst="rect">
            <a:avLst/>
          </a:prstGeom>
        </p:spPr>
      </p:pic>
      <p:pic>
        <p:nvPicPr>
          <p:cNvPr id="22" name="Picture 21">
            <a:extLst>
              <a:ext uri="{FF2B5EF4-FFF2-40B4-BE49-F238E27FC236}">
                <a16:creationId xmlns:a16="http://schemas.microsoft.com/office/drawing/2014/main" id="{F7411F52-5133-4B09-9F7D-DAFBDC15E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09910"/>
            <a:ext cx="1371600" cy="2142265"/>
          </a:xfrm>
          <a:prstGeom prst="rect">
            <a:avLst/>
          </a:prstGeom>
        </p:spPr>
      </p:pic>
      <p:pic>
        <p:nvPicPr>
          <p:cNvPr id="24" name="Picture 23">
            <a:extLst>
              <a:ext uri="{FF2B5EF4-FFF2-40B4-BE49-F238E27FC236}">
                <a16:creationId xmlns:a16="http://schemas.microsoft.com/office/drawing/2014/main" id="{1A104908-009D-4FDC-92CD-23C8F0FF3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609910"/>
            <a:ext cx="1371600" cy="2152073"/>
          </a:xfrm>
          <a:prstGeom prst="rect">
            <a:avLst/>
          </a:prstGeom>
        </p:spPr>
      </p:pic>
      <p:pic>
        <p:nvPicPr>
          <p:cNvPr id="26" name="Picture 25">
            <a:extLst>
              <a:ext uri="{FF2B5EF4-FFF2-40B4-BE49-F238E27FC236}">
                <a16:creationId xmlns:a16="http://schemas.microsoft.com/office/drawing/2014/main" id="{CD62828D-6198-4BC9-BFBF-1807F4AA1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616808"/>
            <a:ext cx="1371600" cy="2147637"/>
          </a:xfrm>
          <a:prstGeom prst="rect">
            <a:avLst/>
          </a:prstGeom>
        </p:spPr>
      </p:pic>
      <p:pic>
        <p:nvPicPr>
          <p:cNvPr id="28" name="Picture 27">
            <a:extLst>
              <a:ext uri="{FF2B5EF4-FFF2-40B4-BE49-F238E27FC236}">
                <a16:creationId xmlns:a16="http://schemas.microsoft.com/office/drawing/2014/main" id="{A0218768-90C3-4268-9EB4-3988EF2A9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611795"/>
            <a:ext cx="1336968" cy="2147637"/>
          </a:xfrm>
          <a:prstGeom prst="rect">
            <a:avLst/>
          </a:prstGeom>
        </p:spPr>
      </p:pic>
      <p:pic>
        <p:nvPicPr>
          <p:cNvPr id="30" name="Picture 29">
            <a:extLst>
              <a:ext uri="{FF2B5EF4-FFF2-40B4-BE49-F238E27FC236}">
                <a16:creationId xmlns:a16="http://schemas.microsoft.com/office/drawing/2014/main" id="{EC84CD0A-BA07-4D2B-975C-9311336A59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9568" y="2607565"/>
            <a:ext cx="1704726" cy="2151867"/>
          </a:xfrm>
          <a:prstGeom prst="rect">
            <a:avLst/>
          </a:prstGeom>
        </p:spPr>
      </p:pic>
    </p:spTree>
    <p:extLst>
      <p:ext uri="{BB962C8B-B14F-4D97-AF65-F5344CB8AC3E}">
        <p14:creationId xmlns:p14="http://schemas.microsoft.com/office/powerpoint/2010/main" val="66052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250" fill="hold"/>
                                        <p:tgtEl>
                                          <p:spTgt spid="24"/>
                                        </p:tgtEl>
                                        <p:attrNameLst>
                                          <p:attrName>ppt_x</p:attrName>
                                        </p:attrNameLst>
                                      </p:cBhvr>
                                      <p:tavLst>
                                        <p:tav tm="0">
                                          <p:val>
                                            <p:strVal val="#ppt_x"/>
                                          </p:val>
                                        </p:tav>
                                        <p:tav tm="100000">
                                          <p:val>
                                            <p:strVal val="#ppt_x"/>
                                          </p:val>
                                        </p:tav>
                                      </p:tavLst>
                                    </p:anim>
                                    <p:anim calcmode="lin" valueType="num">
                                      <p:cBhvr additive="base">
                                        <p:cTn id="18"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125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750" fill="hold"/>
                                        <p:tgtEl>
                                          <p:spTgt spid="28"/>
                                        </p:tgtEl>
                                        <p:attrNameLst>
                                          <p:attrName>ppt_w</p:attrName>
                                        </p:attrNameLst>
                                      </p:cBhvr>
                                      <p:tavLst>
                                        <p:tav tm="0">
                                          <p:val>
                                            <p:fltVal val="0"/>
                                          </p:val>
                                        </p:tav>
                                        <p:tav tm="100000">
                                          <p:val>
                                            <p:strVal val="#ppt_w"/>
                                          </p:val>
                                        </p:tav>
                                      </p:tavLst>
                                    </p:anim>
                                    <p:anim calcmode="lin" valueType="num">
                                      <p:cBhvr>
                                        <p:cTn id="29" dur="750" fill="hold"/>
                                        <p:tgtEl>
                                          <p:spTgt spid="28"/>
                                        </p:tgtEl>
                                        <p:attrNameLst>
                                          <p:attrName>ppt_h</p:attrName>
                                        </p:attrNameLst>
                                      </p:cBhvr>
                                      <p:tavLst>
                                        <p:tav tm="0">
                                          <p:val>
                                            <p:fltVal val="0"/>
                                          </p:val>
                                        </p:tav>
                                        <p:tav tm="100000">
                                          <p:val>
                                            <p:strVal val="#ppt_h"/>
                                          </p:val>
                                        </p:tav>
                                      </p:tavLst>
                                    </p:anim>
                                    <p:animEffect transition="in" filter="fade">
                                      <p:cBhvr>
                                        <p:cTn id="30" dur="75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8292079" cy="5486400"/>
          </a:xfrm>
          <a:prstGeom prst="rect">
            <a:avLst/>
          </a:prstGeom>
        </p:spPr>
      </p:pic>
      <p:sp>
        <p:nvSpPr>
          <p:cNvPr id="4" name="Rectangle 3">
            <a:extLst>
              <a:ext uri="{FF2B5EF4-FFF2-40B4-BE49-F238E27FC236}">
                <a16:creationId xmlns:a16="http://schemas.microsoft.com/office/drawing/2014/main" id="{FCE51C21-2E2F-43B4-BA5A-B9C9EBFB53C6}"/>
              </a:ext>
            </a:extLst>
          </p:cNvPr>
          <p:cNvSpPr/>
          <p:nvPr/>
        </p:nvSpPr>
        <p:spPr>
          <a:xfrm>
            <a:off x="1219200" y="5440681"/>
            <a:ext cx="6598161" cy="579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8E38D96-C9B5-4354-8073-4F12FBF5C64F}"/>
              </a:ext>
            </a:extLst>
          </p:cNvPr>
          <p:cNvSpPr txBox="1"/>
          <p:nvPr/>
        </p:nvSpPr>
        <p:spPr>
          <a:xfrm>
            <a:off x="1326639" y="5562600"/>
            <a:ext cx="3200400" cy="415498"/>
          </a:xfrm>
          <a:prstGeom prst="rect">
            <a:avLst/>
          </a:prstGeom>
          <a:noFill/>
        </p:spPr>
        <p:txBody>
          <a:bodyPr wrap="square" rtlCol="0">
            <a:spAutoFit/>
          </a:bodyPr>
          <a:lstStyle/>
          <a:p>
            <a:r>
              <a:rPr lang="bn-BD" sz="2100" dirty="0"/>
              <a:t>শহীদ জননী জাহানারা ইমাম</a:t>
            </a:r>
            <a:endParaRPr lang="en-GB" sz="2100" dirty="0"/>
          </a:p>
        </p:txBody>
      </p:sp>
      <p:sp>
        <p:nvSpPr>
          <p:cNvPr id="5" name="Rectangle 4">
            <a:extLst>
              <a:ext uri="{FF2B5EF4-FFF2-40B4-BE49-F238E27FC236}">
                <a16:creationId xmlns:a16="http://schemas.microsoft.com/office/drawing/2014/main" id="{8A1305BC-8E4A-46DA-B7F6-6551896E8E9A}"/>
              </a:ext>
            </a:extLst>
          </p:cNvPr>
          <p:cNvSpPr/>
          <p:nvPr/>
        </p:nvSpPr>
        <p:spPr>
          <a:xfrm>
            <a:off x="4814539" y="5562600"/>
            <a:ext cx="2957861" cy="461665"/>
          </a:xfrm>
          <a:prstGeom prst="rect">
            <a:avLst/>
          </a:prstGeom>
        </p:spPr>
        <p:txBody>
          <a:bodyPr wrap="none">
            <a:spAutoFit/>
          </a:bodyPr>
          <a:lstStyle/>
          <a:p>
            <a:r>
              <a:rPr lang="bn-BD" sz="2400" dirty="0"/>
              <a:t>শহীদ শাফী ইমাম রুমী</a:t>
            </a:r>
            <a:endParaRPr lang="en-GB" sz="2400" dirty="0"/>
          </a:p>
        </p:txBody>
      </p:sp>
    </p:spTree>
    <p:extLst>
      <p:ext uri="{BB962C8B-B14F-4D97-AF65-F5344CB8AC3E}">
        <p14:creationId xmlns:p14="http://schemas.microsoft.com/office/powerpoint/2010/main" val="198501000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03579"/>
            <a:ext cx="4800601"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114800"/>
            <a:ext cx="5181600" cy="2743200"/>
          </a:xfrm>
          <a:prstGeom prst="rect">
            <a:avLst/>
          </a:prstGeom>
        </p:spPr>
      </p:pic>
      <p:sp>
        <p:nvSpPr>
          <p:cNvPr id="4" name="Rectangle 3">
            <a:extLst>
              <a:ext uri="{FF2B5EF4-FFF2-40B4-BE49-F238E27FC236}">
                <a16:creationId xmlns:a16="http://schemas.microsoft.com/office/drawing/2014/main" id="{D377D42D-77BE-4727-9EA6-B2D06E3F3FE6}"/>
              </a:ext>
            </a:extLst>
          </p:cNvPr>
          <p:cNvSpPr/>
          <p:nvPr/>
        </p:nvSpPr>
        <p:spPr>
          <a:xfrm>
            <a:off x="2971800" y="2993352"/>
            <a:ext cx="3747169" cy="1077218"/>
          </a:xfrm>
          <a:prstGeom prst="rect">
            <a:avLst/>
          </a:prstGeom>
          <a:solidFill>
            <a:schemeClr val="tx1"/>
          </a:solidFill>
        </p:spPr>
        <p:txBody>
          <a:bodyPr wrap="square">
            <a:spAutoFit/>
          </a:bodyPr>
          <a:lstStyle/>
          <a:p>
            <a:pPr algn="ctr"/>
            <a:r>
              <a:rPr lang="bn-BD" sz="3200" dirty="0">
                <a:solidFill>
                  <a:srgbClr val="1C1E21"/>
                </a:solidFill>
                <a:latin typeface="Helvetica" panose="020B0604020202020204" pitchFamily="34" charset="0"/>
              </a:rPr>
              <a:t>দুই সন্তান ও স্বামীর সাথে জাহানারা ইমাম</a:t>
            </a:r>
            <a:endParaRPr lang="en-GB" sz="3200" dirty="0"/>
          </a:p>
        </p:txBody>
      </p:sp>
    </p:spTree>
    <p:extLst>
      <p:ext uri="{BB962C8B-B14F-4D97-AF65-F5344CB8AC3E}">
        <p14:creationId xmlns:p14="http://schemas.microsoft.com/office/powerpoint/2010/main" val="18166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nodeType="withEffect">
                                  <p:stCondLst>
                                    <p:cond delay="23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0220423">
            <a:off x="-79002" y="481944"/>
            <a:ext cx="4321560" cy="620508"/>
            <a:chOff x="1825894" y="1932031"/>
            <a:chExt cx="3576096" cy="253737"/>
          </a:xfrm>
        </p:grpSpPr>
        <p:sp>
          <p:nvSpPr>
            <p:cNvPr id="3" name="Rounded Rectangle 2"/>
            <p:cNvSpPr/>
            <p:nvPr/>
          </p:nvSpPr>
          <p:spPr>
            <a:xfrm>
              <a:off x="1825894" y="1932031"/>
              <a:ext cx="2904945" cy="253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95333" y="1957483"/>
              <a:ext cx="3106657" cy="213954"/>
            </a:xfrm>
            <a:prstGeom prst="rect">
              <a:avLst/>
            </a:prstGeom>
            <a:noFill/>
          </p:spPr>
          <p:txBody>
            <a:bodyPr wrap="square" rtlCol="0">
              <a:spAutoFit/>
            </a:bodyPr>
            <a:lstStyle/>
            <a:p>
              <a:r>
                <a:rPr lang="en-US" sz="2800" b="1" dirty="0" err="1">
                  <a:solidFill>
                    <a:schemeClr val="bg1"/>
                  </a:solidFill>
                </a:rPr>
                <a:t>একাত্তরের</a:t>
              </a:r>
              <a:r>
                <a:rPr lang="en-US" sz="2800" b="1" dirty="0">
                  <a:solidFill>
                    <a:schemeClr val="bg1"/>
                  </a:solidFill>
                </a:rPr>
                <a:t> </a:t>
              </a:r>
              <a:r>
                <a:rPr lang="en-US" sz="2800" b="1" dirty="0" err="1">
                  <a:solidFill>
                    <a:schemeClr val="bg1"/>
                  </a:solidFill>
                </a:rPr>
                <a:t>দিনগুলি</a:t>
              </a:r>
              <a:endParaRPr lang="en-US" sz="2800" b="1" dirty="0">
                <a:solidFill>
                  <a:schemeClr val="bg1"/>
                </a:solidFill>
              </a:endParaRPr>
            </a:p>
          </p:txBody>
        </p:sp>
      </p:grpSp>
      <p:sp>
        <p:nvSpPr>
          <p:cNvPr id="5" name="TextBox 4"/>
          <p:cNvSpPr txBox="1"/>
          <p:nvPr/>
        </p:nvSpPr>
        <p:spPr>
          <a:xfrm flipH="1">
            <a:off x="2651614" y="1155762"/>
            <a:ext cx="4053986" cy="954107"/>
          </a:xfrm>
          <a:prstGeom prst="rect">
            <a:avLst/>
          </a:prstGeom>
          <a:solidFill>
            <a:schemeClr val="tx1">
              <a:lumMod val="95000"/>
            </a:schemeClr>
          </a:solidFill>
        </p:spPr>
        <p:txBody>
          <a:bodyPr wrap="square" rtlCol="0">
            <a:spAutoFit/>
          </a:bodyPr>
          <a:lstStyle/>
          <a:p>
            <a:pPr algn="ctr"/>
            <a:r>
              <a:rPr lang="en-US" sz="3200" b="1" dirty="0" err="1">
                <a:solidFill>
                  <a:srgbClr val="002060"/>
                </a:solidFill>
              </a:rPr>
              <a:t>উৎসঃ</a:t>
            </a:r>
            <a:r>
              <a:rPr lang="en-US" sz="3200" b="1" dirty="0">
                <a:solidFill>
                  <a:srgbClr val="002060"/>
                </a:solidFill>
              </a:rPr>
              <a:t> </a:t>
            </a:r>
            <a:r>
              <a:rPr lang="en-US" sz="2800" b="1" dirty="0">
                <a:solidFill>
                  <a:schemeClr val="bg1"/>
                </a:solidFill>
              </a:rPr>
              <a:t>‘</a:t>
            </a:r>
            <a:r>
              <a:rPr lang="en-US" sz="2800" b="1" dirty="0" err="1">
                <a:solidFill>
                  <a:schemeClr val="bg1"/>
                </a:solidFill>
              </a:rPr>
              <a:t>একাত্তরের</a:t>
            </a:r>
            <a:r>
              <a:rPr lang="en-US" sz="2800" b="1" dirty="0">
                <a:solidFill>
                  <a:schemeClr val="bg1"/>
                </a:solidFill>
              </a:rPr>
              <a:t> </a:t>
            </a:r>
            <a:r>
              <a:rPr lang="en-US" sz="2800" b="1" dirty="0" err="1">
                <a:solidFill>
                  <a:schemeClr val="bg1"/>
                </a:solidFill>
              </a:rPr>
              <a:t>দিনগুলি</a:t>
            </a:r>
            <a:r>
              <a:rPr lang="en-US" sz="2800" b="1" dirty="0">
                <a:solidFill>
                  <a:schemeClr val="bg1"/>
                </a:solidFill>
              </a:rPr>
              <a:t>’     </a:t>
            </a:r>
            <a:r>
              <a:rPr lang="en-US" sz="2400" dirty="0" err="1">
                <a:solidFill>
                  <a:schemeClr val="bg1"/>
                </a:solidFill>
              </a:rPr>
              <a:t>শীর্ষক</a:t>
            </a:r>
            <a:r>
              <a:rPr lang="en-US" sz="2400" dirty="0">
                <a:solidFill>
                  <a:schemeClr val="bg1"/>
                </a:solidFill>
              </a:rPr>
              <a:t> </a:t>
            </a:r>
            <a:r>
              <a:rPr lang="en-US" sz="2400" dirty="0" err="1">
                <a:solidFill>
                  <a:schemeClr val="bg1"/>
                </a:solidFill>
              </a:rPr>
              <a:t>স্মৃতিচারণমূলক</a:t>
            </a:r>
            <a:r>
              <a:rPr lang="en-US" sz="2400" dirty="0">
                <a:solidFill>
                  <a:schemeClr val="bg1"/>
                </a:solidFill>
              </a:rPr>
              <a:t> </a:t>
            </a:r>
            <a:r>
              <a:rPr lang="en-US" sz="2400" dirty="0" err="1">
                <a:solidFill>
                  <a:schemeClr val="bg1"/>
                </a:solidFill>
              </a:rPr>
              <a:t>গ্রন্থ</a:t>
            </a:r>
            <a:r>
              <a:rPr lang="en-US" sz="2400" dirty="0">
                <a:solidFill>
                  <a:schemeClr val="bg1"/>
                </a:solidFill>
              </a:rPr>
              <a:t> </a:t>
            </a:r>
          </a:p>
        </p:txBody>
      </p:sp>
      <p:sp>
        <p:nvSpPr>
          <p:cNvPr id="6" name="TextBox 5"/>
          <p:cNvSpPr txBox="1"/>
          <p:nvPr/>
        </p:nvSpPr>
        <p:spPr>
          <a:xfrm>
            <a:off x="1066801" y="3022828"/>
            <a:ext cx="4267200" cy="2954655"/>
          </a:xfrm>
          <a:prstGeom prst="rect">
            <a:avLst/>
          </a:prstGeom>
          <a:solidFill>
            <a:schemeClr val="accent4">
              <a:lumMod val="75000"/>
            </a:schemeClr>
          </a:solidFill>
        </p:spPr>
        <p:txBody>
          <a:bodyPr wrap="square" rtlCol="0">
            <a:spAutoFit/>
          </a:bodyPr>
          <a:lstStyle/>
          <a:p>
            <a:r>
              <a:rPr lang="en-US" sz="3200" b="1" dirty="0" err="1">
                <a:solidFill>
                  <a:schemeClr val="bg1"/>
                </a:solidFill>
              </a:rPr>
              <a:t>শব্দার্থঃ</a:t>
            </a:r>
            <a:endParaRPr lang="en-US" sz="3200" b="1" dirty="0">
              <a:solidFill>
                <a:schemeClr val="bg1"/>
              </a:solidFill>
            </a:endParaRPr>
          </a:p>
          <a:p>
            <a:endParaRPr lang="en-US" sz="1000" b="1" dirty="0">
              <a:solidFill>
                <a:schemeClr val="bg1"/>
              </a:solidFill>
            </a:endParaRPr>
          </a:p>
          <a:p>
            <a:r>
              <a:rPr lang="en-US" sz="2800" dirty="0" err="1"/>
              <a:t>বিরান</a:t>
            </a:r>
            <a:r>
              <a:rPr lang="en-US" sz="2800" dirty="0"/>
              <a:t>- </a:t>
            </a:r>
            <a:r>
              <a:rPr lang="en-US" sz="2800" dirty="0" err="1"/>
              <a:t>জনমানবহীন</a:t>
            </a:r>
            <a:endParaRPr lang="en-US" sz="2800" dirty="0"/>
          </a:p>
          <a:p>
            <a:endParaRPr lang="en-US" sz="1000" dirty="0"/>
          </a:p>
          <a:p>
            <a:r>
              <a:rPr lang="en-US" sz="2800" dirty="0" err="1"/>
              <a:t>বেয়নেট</a:t>
            </a:r>
            <a:r>
              <a:rPr lang="en-US" sz="2800" dirty="0"/>
              <a:t>- </a:t>
            </a:r>
            <a:r>
              <a:rPr lang="en-US" sz="2800" dirty="0" err="1"/>
              <a:t>বন্দুকের</a:t>
            </a:r>
            <a:r>
              <a:rPr lang="en-US" sz="2800" dirty="0"/>
              <a:t> </a:t>
            </a:r>
            <a:r>
              <a:rPr lang="en-US" sz="2800" dirty="0" err="1"/>
              <a:t>সঙ্গিন</a:t>
            </a:r>
            <a:endParaRPr lang="en-US" sz="2800" dirty="0"/>
          </a:p>
          <a:p>
            <a:endParaRPr lang="en-US" sz="1000" dirty="0"/>
          </a:p>
          <a:p>
            <a:r>
              <a:rPr lang="en-US" sz="2800" dirty="0" err="1"/>
              <a:t>আলটিমেটাম</a:t>
            </a:r>
            <a:r>
              <a:rPr lang="en-US" sz="2800" dirty="0"/>
              <a:t>- </a:t>
            </a:r>
            <a:r>
              <a:rPr lang="en-US" sz="2800" dirty="0" err="1"/>
              <a:t>চূড়ান্ত</a:t>
            </a:r>
            <a:r>
              <a:rPr lang="en-US" sz="2800" dirty="0"/>
              <a:t> </a:t>
            </a:r>
            <a:r>
              <a:rPr lang="en-US" sz="2800" dirty="0" err="1"/>
              <a:t>সময়</a:t>
            </a:r>
            <a:r>
              <a:rPr lang="en-US" sz="2800" dirty="0"/>
              <a:t> </a:t>
            </a:r>
            <a:r>
              <a:rPr lang="en-US" sz="2800" dirty="0" err="1"/>
              <a:t>নির্ধারণ</a:t>
            </a:r>
            <a:endParaRPr lang="en-US" sz="2800" dirty="0"/>
          </a:p>
          <a:p>
            <a:endParaRPr lang="en-US" sz="1200" dirty="0"/>
          </a:p>
          <a:p>
            <a:r>
              <a:rPr lang="en-US" sz="2800" dirty="0" err="1"/>
              <a:t>লহমায়</a:t>
            </a:r>
            <a:r>
              <a:rPr lang="en-US" sz="2800" dirty="0"/>
              <a:t>- </a:t>
            </a:r>
            <a:r>
              <a:rPr lang="en-US" sz="2800" dirty="0" err="1"/>
              <a:t>এক</a:t>
            </a:r>
            <a:r>
              <a:rPr lang="en-US" sz="2800" dirty="0"/>
              <a:t> </a:t>
            </a:r>
            <a:r>
              <a:rPr lang="en-US" sz="2800" dirty="0" err="1"/>
              <a:t>মুহূর্তে</a:t>
            </a:r>
            <a:endParaRPr lang="en-US" sz="2800" dirty="0"/>
          </a:p>
        </p:txBody>
      </p:sp>
      <p:pic>
        <p:nvPicPr>
          <p:cNvPr id="7" name="Picture 6">
            <a:extLst>
              <a:ext uri="{FF2B5EF4-FFF2-40B4-BE49-F238E27FC236}">
                <a16:creationId xmlns:a16="http://schemas.microsoft.com/office/drawing/2014/main" id="{5FD80BD0-1C70-4704-BCD7-D66F0E658148}"/>
              </a:ext>
            </a:extLst>
          </p:cNvPr>
          <p:cNvPicPr>
            <a:picLocks noChangeAspect="1"/>
          </p:cNvPicPr>
          <p:nvPr/>
        </p:nvPicPr>
        <p:blipFill>
          <a:blip r:embed="rId2"/>
          <a:stretch>
            <a:fillRect/>
          </a:stretch>
        </p:blipFill>
        <p:spPr>
          <a:xfrm>
            <a:off x="5943600" y="2294712"/>
            <a:ext cx="2819460" cy="4410888"/>
          </a:xfrm>
          <a:prstGeom prst="rect">
            <a:avLst/>
          </a:prstGeom>
        </p:spPr>
      </p:pic>
    </p:spTree>
    <p:extLst>
      <p:ext uri="{BB962C8B-B14F-4D97-AF65-F5344CB8AC3E}">
        <p14:creationId xmlns:p14="http://schemas.microsoft.com/office/powerpoint/2010/main" val="22497803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style.rotation</p:attrName>
                                        </p:attrNameLst>
                                      </p:cBhvr>
                                      <p:tavLst>
                                        <p:tav tm="0">
                                          <p:val>
                                            <p:fltVal val="90"/>
                                          </p:val>
                                        </p:tav>
                                        <p:tav tm="100000">
                                          <p:val>
                                            <p:fltVal val="0"/>
                                          </p:val>
                                        </p:tav>
                                      </p:tavLst>
                                    </p:anim>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18BFC-BD01-4022-8BF2-741528271578}"/>
              </a:ext>
            </a:extLst>
          </p:cNvPr>
          <p:cNvSpPr/>
          <p:nvPr/>
        </p:nvSpPr>
        <p:spPr>
          <a:xfrm>
            <a:off x="533400" y="1560016"/>
            <a:ext cx="8153400" cy="4154984"/>
          </a:xfrm>
          <a:prstGeom prst="rect">
            <a:avLst/>
          </a:prstGeom>
          <a:solidFill>
            <a:schemeClr val="tx1">
              <a:lumMod val="95000"/>
            </a:schemeClr>
          </a:solidFill>
        </p:spPr>
        <p:txBody>
          <a:bodyPr wrap="square">
            <a:spAutoFit/>
          </a:bodyPr>
          <a:lstStyle/>
          <a:p>
            <a:pPr algn="just"/>
            <a:r>
              <a:rPr lang="bn-BD" sz="2400" dirty="0">
                <a:solidFill>
                  <a:srgbClr val="1C1E21"/>
                </a:solidFill>
                <a:latin typeface="Helvetica" panose="020B0604020202020204" pitchFamily="34" charset="0"/>
              </a:rPr>
              <a:t>শহীদ জননী জাহানারা ইমাম মুক্তিযুদ্ধে তাঁর সন্তান রুমীকে হারিয়েছেন। এই রচনায় গভীর বেদনার সঙ্গে আভাসে-ইঙ্গিতে তিনি তাঁর হৃদয়ের রক্তক্ষরণের কথা ব্যক্ত করেছেন। পশ্চিম পাকিস্তানি হানাদার বাহিনীর অতর্কিত হামলায় প্রথমেই ঢাকার নগর-জীবন বিশৃঙ্খল হয়ে পড়েছিল। শিশু-কিশোররা স্কুলে যাবে না। রেডিও-টিভিতে বিবৃতি প্রদান করাবে; আর হত্যা-লুন্ঠন-অগ্নি সংযোগ তো আছেই- এই ছিল সেই দুঃসময়ে ঢাকার অবস্থা। সেই দুর্বিষহ অবস্থার মর্মন্তুদ বিবরণ পাওয়া যায় এই স্মৃতিচারণে। বিশেষ করে গর্ভজাত সন্তান রুমীকে বাঁচানোর জন্য হানাদার বাহিনীর কাছে ক্ষমা প্রার্থনা না করে লেখিকা যে আত্মমর্যাদা ও স্বাধীকার চেতনার পরিচয় দেন তা তুলনারহিত।</a:t>
            </a:r>
            <a:endParaRPr lang="en-GB" sz="2400" dirty="0"/>
          </a:p>
        </p:txBody>
      </p:sp>
      <p:sp>
        <p:nvSpPr>
          <p:cNvPr id="3" name="Rectangle 2">
            <a:extLst>
              <a:ext uri="{FF2B5EF4-FFF2-40B4-BE49-F238E27FC236}">
                <a16:creationId xmlns:a16="http://schemas.microsoft.com/office/drawing/2014/main" id="{95EF92F7-0256-4FBE-8185-91336901F01C}"/>
              </a:ext>
            </a:extLst>
          </p:cNvPr>
          <p:cNvSpPr/>
          <p:nvPr/>
        </p:nvSpPr>
        <p:spPr>
          <a:xfrm>
            <a:off x="2667000" y="457200"/>
            <a:ext cx="3419526" cy="707886"/>
          </a:xfrm>
          <a:prstGeom prst="rect">
            <a:avLst/>
          </a:prstGeom>
          <a:solidFill>
            <a:schemeClr val="tx2">
              <a:lumMod val="20000"/>
              <a:lumOff val="80000"/>
            </a:schemeClr>
          </a:solidFill>
        </p:spPr>
        <p:txBody>
          <a:bodyPr wrap="none">
            <a:spAutoFit/>
          </a:bodyPr>
          <a:lstStyle/>
          <a:p>
            <a:r>
              <a:rPr lang="bn-BD" sz="4000" b="1" dirty="0">
                <a:solidFill>
                  <a:srgbClr val="1C1E21"/>
                </a:solidFill>
                <a:latin typeface="Helvetica" panose="020B0604020202020204" pitchFamily="34" charset="0"/>
              </a:rPr>
              <a:t>পাঠ-পরিচিতিঃ</a:t>
            </a:r>
            <a:endParaRPr lang="en-GB" sz="4000" b="1" dirty="0"/>
          </a:p>
        </p:txBody>
      </p:sp>
    </p:spTree>
    <p:extLst>
      <p:ext uri="{BB962C8B-B14F-4D97-AF65-F5344CB8AC3E}">
        <p14:creationId xmlns:p14="http://schemas.microsoft.com/office/powerpoint/2010/main" val="2355732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style.rotation</p:attrName>
                                        </p:attrNameLst>
                                      </p:cBhvr>
                                      <p:tavLst>
                                        <p:tav tm="0">
                                          <p:val>
                                            <p:fltVal val="90"/>
                                          </p:val>
                                        </p:tav>
                                        <p:tav tm="100000">
                                          <p:val>
                                            <p:fltVal val="0"/>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346</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Courier New</vt:lpstr>
      <vt:lpstr>Helvetica</vt:lpstr>
      <vt:lpstr>Trebuchet MS</vt:lpstr>
      <vt:lpstr>Verdana</vt:lpstr>
      <vt:lpstr>Vrinda</vt:lpstr>
      <vt:lpstr>Wingdings</vt:lpstr>
      <vt:lpstr>Wingdings 2</vt:lpstr>
      <vt:lpstr>Summer</vt:lpstr>
      <vt:lpstr>  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Microsoft</dc:creator>
  <cp:lastModifiedBy>Microsoft</cp:lastModifiedBy>
  <cp:revision>38</cp:revision>
  <dcterms:created xsi:type="dcterms:W3CDTF">2017-09-04T19:15:53Z</dcterms:created>
  <dcterms:modified xsi:type="dcterms:W3CDTF">2020-07-23T20:10:18Z</dcterms:modified>
</cp:coreProperties>
</file>