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D28F-06DC-4728-8B62-5A54E2E686F5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B6D3E-5BC8-4C84-AC28-BDDF984F1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6D3E-5BC8-4C84-AC28-BDDF984F1B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8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B6D3E-5BC8-4C84-AC28-BDDF984F1B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2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98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91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7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6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2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4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1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62B76D-7E73-4AFD-BBE9-108602657A57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10DEE2-B137-4CAD-B320-E29D529F8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7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191070"/>
            <a:ext cx="9335069" cy="638715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96288" y="313901"/>
            <a:ext cx="3575712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2"/>
                </a:solidFill>
              </a:rPr>
              <a:t> </a:t>
            </a:r>
            <a:r>
              <a:rPr lang="bn-BD" sz="7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086" y="162419"/>
            <a:ext cx="5377217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ভিটামিনের  কাজ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58745" y="1023378"/>
            <a:ext cx="7032007" cy="2286023"/>
            <a:chOff x="1658745" y="1023378"/>
            <a:chExt cx="7032007" cy="22860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745" y="1023378"/>
              <a:ext cx="3534768" cy="2286023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045" y="1023378"/>
              <a:ext cx="3459707" cy="2286023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56" y="-209906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96277" y="3425456"/>
            <a:ext cx="6994475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রোগ প্রতিরোধ ক্ষমতা বৃদ্ধি করে শরীরকে সুস্থ, সবল ও কর্মক্ষম রাখে।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0633" y="6350661"/>
            <a:ext cx="4578822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স্নায়ু ও মস্তিষ্কের কর্মদক্ষতা ঠিক রাখে।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15582" y="3995291"/>
            <a:ext cx="6991491" cy="2273593"/>
            <a:chOff x="1715582" y="3995291"/>
            <a:chExt cx="6991491" cy="22735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582" y="3995291"/>
              <a:ext cx="3633714" cy="22472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273" y="4003176"/>
              <a:ext cx="3370800" cy="2265708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587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23" y="368490"/>
            <a:ext cx="4269165" cy="258233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56" y="-209906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5312" y="3029889"/>
            <a:ext cx="5336275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চোখ ও ত্বকসহ বিভিন্ন অংশের সুস্থতা রক্ষা করে।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3378" y="3071078"/>
            <a:ext cx="4135272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রক্ত গঠনে সাহায্য করে।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664" y="6312071"/>
            <a:ext cx="5909485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গর্ভাবস্থায় শিশুর গঠন ও স্বাভাবিক বৃদ্ধির জন্য প্রয়োজন।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8" y="345509"/>
            <a:ext cx="4188777" cy="260200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88" y="3623218"/>
            <a:ext cx="3966718" cy="25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56" y="-209906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2513" y="5677469"/>
            <a:ext cx="9579643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শরীরের বিভিন্ন পুষ্টি উপাদানের যথাযথ ব্যবহার করে স্বাস্থ্য ও কর্মদক্ষতা অটুট রাখে।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4734" y="245660"/>
            <a:ext cx="7620633" cy="5245317"/>
            <a:chOff x="1964734" y="245660"/>
            <a:chExt cx="7620633" cy="5245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4734" y="3016155"/>
              <a:ext cx="3518168" cy="2474821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534" y="245660"/>
              <a:ext cx="3979935" cy="2485920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957" y="3016155"/>
              <a:ext cx="3539410" cy="2474822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51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888" y="614150"/>
            <a:ext cx="4817660" cy="1015663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426" y="3316405"/>
            <a:ext cx="6796585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 দ্রবণীয় ভিটামিন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দ্রবণীয় ভিটামিন কী কী ?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ভিটামিন বি-কমপ্লেক্স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কোন কোন ফলে ভিটামিন সি আছে 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56" y="-209906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wn Arrow 2"/>
          <p:cNvSpPr/>
          <p:nvPr/>
        </p:nvSpPr>
        <p:spPr>
          <a:xfrm>
            <a:off x="5773003" y="1629813"/>
            <a:ext cx="354842" cy="1318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702" y="176717"/>
            <a:ext cx="527431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56" y="-209906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46" y="1431216"/>
            <a:ext cx="3651997" cy="2553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1445" y="4626591"/>
            <a:ext cx="977071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প্রত্যেক প্রকার ভিটামিনের উৎস চিহ্নিত করো।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ভিটামিনের কাজ ব্যাখ্যা করো।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00" y="777923"/>
            <a:ext cx="7199539" cy="5195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 rot="20913270">
            <a:off x="7219666" y="4162567"/>
            <a:ext cx="3529988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</a:rPr>
              <a:t> 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809" y="155417"/>
            <a:ext cx="862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257" y="2629299"/>
            <a:ext cx="4011589" cy="1015663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করবী কুন্ডু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4677" y="3669732"/>
            <a:ext cx="653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প্রভাষক ( গার্হস্থ্য বিজ্ঞান )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1191" y="4326508"/>
            <a:ext cx="854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কানিজ ফাতেমা গার্লস্‌ স্কুল এন্ড কলেজ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3149" y="2078460"/>
            <a:ext cx="4653762" cy="349032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0865" y="4940491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4503761" y="791569"/>
            <a:ext cx="4218583" cy="1280937"/>
          </a:xfrm>
          <a:prstGeom prst="flowChartPunchedTape">
            <a:avLst/>
          </a:prstGeom>
          <a:solidFill>
            <a:schemeClr val="tx2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0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1965277"/>
            <a:ext cx="4462818" cy="3302759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7" y="1965277"/>
            <a:ext cx="4094329" cy="3302759"/>
          </a:xfrm>
          <a:prstGeom prst="ellipse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88359" y="5581934"/>
            <a:ext cx="657822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বিভিন্ন ধরণের ফলমূল ও শাক 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940" y="211372"/>
            <a:ext cx="5254388" cy="1569660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ভিটামিন</a:t>
            </a:r>
            <a:endParaRPr lang="en-US" sz="9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2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8" y="102180"/>
            <a:ext cx="7587301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 শিরোনাম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33935" y="1784116"/>
            <a:ext cx="3630305" cy="1323439"/>
          </a:xfrm>
          <a:prstGeom prst="rect">
            <a:avLst/>
          </a:prstGeom>
          <a:solidFill>
            <a:schemeClr val="tx1">
              <a:lumMod val="65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ভিটামিন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060" y="2836319"/>
            <a:ext cx="29487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98" y="3226107"/>
            <a:ext cx="4867670" cy="3631893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oup 6"/>
          <p:cNvGrpSpPr/>
          <p:nvPr/>
        </p:nvGrpSpPr>
        <p:grpSpPr>
          <a:xfrm>
            <a:off x="147193" y="2236923"/>
            <a:ext cx="3618390" cy="3043450"/>
            <a:chOff x="147193" y="2236923"/>
            <a:chExt cx="3618390" cy="3043450"/>
          </a:xfrm>
        </p:grpSpPr>
        <p:sp>
          <p:nvSpPr>
            <p:cNvPr id="9" name="Oval 8"/>
            <p:cNvSpPr/>
            <p:nvPr/>
          </p:nvSpPr>
          <p:spPr>
            <a:xfrm>
              <a:off x="147193" y="2236923"/>
              <a:ext cx="3575713" cy="3043450"/>
            </a:xfrm>
            <a:prstGeom prst="ellipse">
              <a:avLst/>
            </a:prstGeom>
            <a:ln w="57150"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9870" y="2436210"/>
              <a:ext cx="357571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পাঠ-৫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দশম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গার্হস্থ্য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নবম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Bevel 4"/>
          <p:cNvSpPr/>
          <p:nvPr/>
        </p:nvSpPr>
        <p:spPr>
          <a:xfrm>
            <a:off x="2756849" y="117361"/>
            <a:ext cx="7587300" cy="1554479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2" y="2197979"/>
            <a:ext cx="11122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982641" y="527982"/>
            <a:ext cx="9075759" cy="5684163"/>
            <a:chOff x="1478474" y="402805"/>
            <a:chExt cx="8318338" cy="5684163"/>
          </a:xfrm>
        </p:grpSpPr>
        <p:sp>
          <p:nvSpPr>
            <p:cNvPr id="4" name="TextBox 3"/>
            <p:cNvSpPr txBox="1"/>
            <p:nvPr/>
          </p:nvSpPr>
          <p:spPr>
            <a:xfrm>
              <a:off x="1478474" y="3532423"/>
              <a:ext cx="8318338" cy="2554545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ভিটামিন কাকে বলে তা বলতে পারবে</a:t>
              </a:r>
            </a:p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ভিটামিনের প্রকারভেদ উল্লেখ করতে পারবে</a:t>
              </a:r>
            </a:p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ভিটামিনের উৎস চিহ্নিত করতে পারবে</a:t>
              </a:r>
            </a:p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৪। ভিটামিনের কাজ বর্ণনা করতে পারবে। 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56596" y="402805"/>
              <a:ext cx="6086901" cy="1323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ln>
                    <a:solidFill>
                      <a:schemeClr val="bg1">
                        <a:lumMod val="95000"/>
                        <a:lumOff val="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smtClean="0">
                  <a:ln>
                    <a:solidFill>
                      <a:schemeClr val="bg1">
                        <a:lumMod val="95000"/>
                        <a:lumOff val="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8000" dirty="0" smtClean="0">
                  <a:ln>
                    <a:solidFill>
                      <a:schemeClr val="bg1">
                        <a:lumMod val="95000"/>
                        <a:lumOff val="5000"/>
                      </a:schemeClr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80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Bevel 5"/>
          <p:cNvSpPr/>
          <p:nvPr/>
        </p:nvSpPr>
        <p:spPr>
          <a:xfrm>
            <a:off x="1902923" y="357188"/>
            <a:ext cx="7043183" cy="1665026"/>
          </a:xfrm>
          <a:prstGeom prst="bevel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258" y="313898"/>
            <a:ext cx="9242948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বা খাদ্যপ্রাণ হচ্ছে খাদ্যের মধ্যে অবস্থিত বিভিন্ন প্রকার জটিল জৈব রাসায়নিক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 বুঝি যা খাদ্যে খুব কম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 উপস্থিত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এর </a:t>
            </a:r>
            <a:endParaRPr lang="bn-BD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ক্ষয়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পূরণ,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সাধন ও তাপশক্তি উৎপাদন হতে পারে না ।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629243" y="4122466"/>
            <a:ext cx="236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825087" y="5182517"/>
            <a:ext cx="116176" cy="2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737992" y="4860371"/>
            <a:ext cx="6735678" cy="994519"/>
            <a:chOff x="2737992" y="4860371"/>
            <a:chExt cx="6735678" cy="994519"/>
          </a:xfrm>
        </p:grpSpPr>
        <p:sp>
          <p:nvSpPr>
            <p:cNvPr id="6" name="Down Arrow 5"/>
            <p:cNvSpPr/>
            <p:nvPr/>
          </p:nvSpPr>
          <p:spPr>
            <a:xfrm>
              <a:off x="2737992" y="4860371"/>
              <a:ext cx="203271" cy="9945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9246094" y="4870582"/>
              <a:ext cx="227576" cy="9843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839628" y="4882561"/>
              <a:ext cx="6561198" cy="11285"/>
            </a:xfrm>
            <a:prstGeom prst="line">
              <a:avLst/>
            </a:prstGeom>
            <a:ln w="76200">
              <a:solidFill>
                <a:srgbClr val="00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542197" y="5916759"/>
            <a:ext cx="2929145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চর্বিতে দ্রবণীয় ভিটামিন</a:t>
            </a:r>
            <a:endParaRPr lang="en-US" sz="2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8041" y="5916759"/>
            <a:ext cx="3077994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দ্রবণীয় ভিটামিন</a:t>
            </a:r>
            <a:endParaRPr lang="en-US" sz="2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258" y="2481492"/>
            <a:ext cx="924294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 শ্রেণিবিভাগ -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5477" y="2543048"/>
            <a:ext cx="4556775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ভিটামিনকে ২ ভাগে ভাগ করা যায়।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Arrow Callout 7"/>
          <p:cNvSpPr/>
          <p:nvPr/>
        </p:nvSpPr>
        <p:spPr>
          <a:xfrm>
            <a:off x="4471342" y="3447789"/>
            <a:ext cx="3439236" cy="1379084"/>
          </a:xfrm>
          <a:prstGeom prst="downArrowCallout">
            <a:avLst/>
          </a:prstGeom>
          <a:solidFill>
            <a:schemeClr val="accent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898" y="225093"/>
            <a:ext cx="59779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চর্বিতে দ্রবণীয় ভিটামিন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8953" y="899290"/>
            <a:ext cx="9348891" cy="1522013"/>
            <a:chOff x="1328953" y="899290"/>
            <a:chExt cx="9348891" cy="1522013"/>
          </a:xfrm>
        </p:grpSpPr>
        <p:cxnSp>
          <p:nvCxnSpPr>
            <p:cNvPr id="4" name="Straight Connector 3"/>
            <p:cNvCxnSpPr>
              <a:stCxn id="5" idx="0"/>
              <a:endCxn id="6" idx="0"/>
            </p:cNvCxnSpPr>
            <p:nvPr/>
          </p:nvCxnSpPr>
          <p:spPr>
            <a:xfrm>
              <a:off x="1408280" y="1501254"/>
              <a:ext cx="9211732" cy="60240"/>
            </a:xfrm>
            <a:prstGeom prst="line">
              <a:avLst/>
            </a:prstGeom>
            <a:ln w="76200">
              <a:solidFill>
                <a:srgbClr val="00206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own Arrow 4"/>
            <p:cNvSpPr/>
            <p:nvPr/>
          </p:nvSpPr>
          <p:spPr>
            <a:xfrm>
              <a:off x="1328953" y="1501254"/>
              <a:ext cx="158653" cy="8598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 smtClean="0"/>
            </a:p>
            <a:p>
              <a:pPr algn="ctr"/>
              <a:endParaRPr lang="bn-BD" dirty="0"/>
            </a:p>
            <a:p>
              <a:pPr algn="ctr"/>
              <a:endParaRPr lang="bn-BD" dirty="0" smtClean="0"/>
            </a:p>
            <a:p>
              <a:pPr algn="ctr"/>
              <a:endParaRPr lang="bn-BD" dirty="0"/>
            </a:p>
            <a:p>
              <a:pPr algn="ctr"/>
              <a:endParaRPr lang="bn-BD" dirty="0" smtClean="0"/>
            </a:p>
            <a:p>
              <a:pPr algn="ctr"/>
              <a:endParaRPr lang="en-US" dirty="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10562179" y="1561494"/>
              <a:ext cx="115665" cy="859809"/>
            </a:xfrm>
            <a:prstGeom prst="downArrow">
              <a:avLst>
                <a:gd name="adj1" fmla="val 50000"/>
                <a:gd name="adj2" fmla="val 626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244174" y="899290"/>
              <a:ext cx="168890" cy="6144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99296" y="1501254"/>
              <a:ext cx="136478" cy="8598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7707572" y="1501254"/>
              <a:ext cx="143302" cy="8598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91261" y="2361062"/>
            <a:ext cx="221099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এ,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3059" y="2359223"/>
            <a:ext cx="2060961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ডি,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7058" y="2359223"/>
            <a:ext cx="191092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ই,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41023" y="2421303"/>
            <a:ext cx="209133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কে,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3190751"/>
            <a:ext cx="2896875" cy="279318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89" y="3190751"/>
            <a:ext cx="2777401" cy="279318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65" y="3190751"/>
            <a:ext cx="3079370" cy="279318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10" y="3178088"/>
            <a:ext cx="2943805" cy="279318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90" y="-318325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1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501" y="274373"/>
            <a:ext cx="50496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পানিতে দ্রবণীয় ভিটামিন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57098" y="1023582"/>
            <a:ext cx="5818723" cy="1705970"/>
            <a:chOff x="3057098" y="1023582"/>
            <a:chExt cx="5818723" cy="170597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38985" y="1637731"/>
              <a:ext cx="5677469" cy="0"/>
            </a:xfrm>
            <a:prstGeom prst="line">
              <a:avLst/>
            </a:prstGeom>
            <a:ln w="76200">
              <a:solidFill>
                <a:schemeClr val="accent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wn Arrow 5"/>
            <p:cNvSpPr/>
            <p:nvPr/>
          </p:nvSpPr>
          <p:spPr>
            <a:xfrm>
              <a:off x="3057098" y="1637731"/>
              <a:ext cx="163773" cy="10918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8707272" y="1637731"/>
              <a:ext cx="168549" cy="10918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069591" y="1023582"/>
              <a:ext cx="150125" cy="6141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22" y="3463892"/>
            <a:ext cx="4930505" cy="320032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4" y="3463892"/>
            <a:ext cx="4956539" cy="319037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9020" y="2796470"/>
            <a:ext cx="3343702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বি-কমপ্লেক্স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7993" y="2804334"/>
            <a:ext cx="2636067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সি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56" y="-209906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9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3" y="668740"/>
            <a:ext cx="571841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2573" y="3370995"/>
            <a:ext cx="8188655" cy="1200329"/>
          </a:xfrm>
          <a:prstGeom prst="rect">
            <a:avLst/>
          </a:prstGeom>
          <a:solidFill>
            <a:schemeClr val="tx2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ভিটামিন কাকে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প্রত্যেক প্রকার ভিটামিনের ৩ টি করে উৎস লেখো।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56" y="-209906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5977719" y="1592070"/>
            <a:ext cx="218365" cy="1246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320</Words>
  <Application>Microsoft Office PowerPoint</Application>
  <PresentationFormat>Widescreen</PresentationFormat>
  <Paragraphs>62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NikoshBAN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</dc:creator>
  <cp:lastModifiedBy>JK</cp:lastModifiedBy>
  <cp:revision>129</cp:revision>
  <dcterms:created xsi:type="dcterms:W3CDTF">2020-06-26T14:32:51Z</dcterms:created>
  <dcterms:modified xsi:type="dcterms:W3CDTF">2020-07-19T02:55:50Z</dcterms:modified>
</cp:coreProperties>
</file>