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80" r:id="rId6"/>
    <p:sldId id="262" r:id="rId7"/>
    <p:sldId id="267" r:id="rId8"/>
    <p:sldId id="265" r:id="rId9"/>
    <p:sldId id="261" r:id="rId10"/>
    <p:sldId id="260" r:id="rId11"/>
    <p:sldId id="272" r:id="rId12"/>
    <p:sldId id="270" r:id="rId13"/>
    <p:sldId id="273" r:id="rId14"/>
    <p:sldId id="274" r:id="rId15"/>
    <p:sldId id="275" r:id="rId16"/>
    <p:sldId id="276" r:id="rId17"/>
    <p:sldId id="277" r:id="rId18"/>
    <p:sldId id="279" r:id="rId19"/>
    <p:sldId id="263" r:id="rId20"/>
    <p:sldId id="268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0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64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60A46-951B-48A4-AFED-262D5ABCC2E2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D574A-2154-43C8-A953-ADA98779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9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D574A-2154-43C8-A953-ADA9877989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3207B-F03D-4BF0-B85B-896FFB2CB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6713C-7DE4-4DAF-912F-FBA0D583D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BF733-F1FB-4815-A333-2AA23ED4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26124-C10A-4068-BF10-6D994C56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B1D64-185B-474F-8C52-2A4B696B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8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44CF-6B6F-4F51-9443-274BF792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A04FA-EEF5-4FB4-88A8-51903C6EF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EE62-87C1-4F20-9E76-957C253C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39808-9632-410A-AB37-E6DF2845A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E9191-62E2-4E83-AAF3-7FB4B58B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C4890-F4D4-40C2-9E55-2AF218057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B99F9-9E2F-4202-98EE-9A2769196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2F733-1A1B-40EA-9DE5-F301C4B6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CAC89-80C5-4574-B66D-7751D3E2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29F4-4A12-4183-94AC-565DB2D1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5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A4C2-8C27-4E6E-827C-8DAEB6C0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0BAE-0729-4EB1-B6A1-2150796C5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57590-D395-472A-8150-E10948848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7D1A-7490-4F01-A768-89FA8DE0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F155E-20B6-4EC8-A445-94951D36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0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2C36-572F-4736-A485-FD7E6AEB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293C0-5D0E-4FCF-9A52-1DF0D274E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738B2-370F-40A6-87FF-20BCF5B3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6F043-37FD-4423-81F0-4DB3E4BF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9A07E-9B47-456E-869A-C4049F9A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12E0-1BA8-470E-ABCA-324E9213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CF32F-F3CE-436E-A076-AFF5A68D0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FAEF6-36A4-41AD-A941-AB4EC14B4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A3E80-8FA9-4512-BF29-0A5F64AE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8BEFE-9BDB-46F8-92D2-A848F3F5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9049D-AFE0-4690-B251-61E47B5D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1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21BC7-8510-45AC-9A78-24688203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8BA20-C4D8-4D4C-86D1-64D34B8FE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42BF-B1C5-4CDE-B60C-F2CAB9447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2521D-1097-40CC-A695-4EBB1A535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8CF9E-2539-4FF6-85A1-AB3548E30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019CF-D328-4CB4-9F80-E783D243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664EF-9D69-4153-87BE-80AFC4C1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C8A788-C002-4150-9DA0-203B1083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DED5-2B12-4206-9326-115660FC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9A89E-70B1-4F3E-B183-6BA28B68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55739-943C-4913-9F04-44803A9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5177A-24F2-4CB1-9F0C-7D191340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2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443F1-8D20-457A-87D7-5E8238F3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40239-4766-4060-A59B-2D2C8485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F5B15-DCA8-4EEB-AE92-CC487995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9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4037-82A1-4554-8C5D-EAF9BABA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34AB3-CED2-45A1-A164-B2064A95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9B065-D75D-42D3-9690-D099CEF16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4BE27-0755-47E6-8D85-A75AE8F8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7B18B-2428-4568-B29E-69CE4A17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1A535-9D8E-45BA-8648-6D65D923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6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A632D-6BB2-4210-941F-19353947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57875A-E339-44A6-8593-DEFF29C38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EE5CE-EFBF-432B-A22B-7233D0C13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89927-DA1F-4CB8-BB6E-3351262F6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286B0-10FE-4B3B-9ABB-92A2CC54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CBBF1-0E76-41F1-A795-D87DC8ED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4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16CAA-6C31-4158-B040-8ADD7AA3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CC6F0-CF12-4E59-BBF3-8EBD68848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9F081-4CBE-4504-A4AE-E2832EFBF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29E55-8CAD-4344-9060-99AB943AD9CA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56DDA-96E5-4FB1-B3F5-4F5148845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48150-7C84-40DD-AE46-41F4C2C67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7D90-10FE-4763-9DD7-2347F64A7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2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462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C715FA-2261-4463-AD91-FAB59B212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97042-4426-4FE5-9799-0694CAA383FE}"/>
              </a:ext>
            </a:extLst>
          </p:cNvPr>
          <p:cNvSpPr txBox="1"/>
          <p:nvPr/>
        </p:nvSpPr>
        <p:spPr>
          <a:xfrm>
            <a:off x="-746252" y="4087927"/>
            <a:ext cx="9685941" cy="26468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66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91C3CE6-DE13-4974-A65A-2AB7B4FA3A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1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5DFF0B8-B473-4BF0-A562-CD7893CB649E}"/>
              </a:ext>
            </a:extLst>
          </p:cNvPr>
          <p:cNvSpPr/>
          <p:nvPr/>
        </p:nvSpPr>
        <p:spPr>
          <a:xfrm>
            <a:off x="3726428" y="2448232"/>
            <a:ext cx="4739145" cy="2539297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GB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7BB61-4FB6-4DC0-AC1F-1DD551CF7B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20" y="2050025"/>
            <a:ext cx="3062747" cy="36794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8D208-B089-4B92-9ADA-7F131F01C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035" y="2050025"/>
            <a:ext cx="3062747" cy="36794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1373FAD6-956A-47CA-A07F-8629B4DD31DE}"/>
              </a:ext>
            </a:extLst>
          </p:cNvPr>
          <p:cNvSpPr/>
          <p:nvPr/>
        </p:nvSpPr>
        <p:spPr>
          <a:xfrm>
            <a:off x="2541638" y="315976"/>
            <a:ext cx="7108723" cy="1541207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এখন বই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0C5DF76-5040-47FC-B968-D6AFC912EB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E20C1D-827D-48DA-B1DB-50BBAA838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96" y="123732"/>
            <a:ext cx="11828208" cy="38878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24B953-FA4A-486F-B546-52E62B54BC79}"/>
              </a:ext>
            </a:extLst>
          </p:cNvPr>
          <p:cNvSpPr txBox="1"/>
          <p:nvPr/>
        </p:nvSpPr>
        <p:spPr>
          <a:xfrm>
            <a:off x="181896" y="4070554"/>
            <a:ext cx="11828208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 শে ফেব্রুয়ারি আমাদের শহিদ দিবস।এই দিন মাতৃভাষা বাংলার দাবিতে ছাত্রসহ সাধারণ মানুষ শহিদ হয়েছেন।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ঘটনাটি ঘটে পাকিস্তান শাসন আমলে।জনসংখ্যার দিক থেকে পাকিস্তানে বাঙালিরাই বেশি ছিল।আর বাঙালিদের মাতৃভাষা বাংলা।কিন্তু পাকিস্তানের শাসকরা চেয়েছিল উর্দুকে রাষ্ট্রভাষা করতে।বাংলার জনগন তা মেনে নেননি।তারা বাংলাকে রাষ্ট্রভাষা করার দাবি করে।</a:t>
            </a:r>
            <a:endParaRPr lang="en-US" sz="1600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CAD5250-4B78-4A7A-9E73-2DAB651ADB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4FB88-AF7F-4994-A3A3-AB7893095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01" y="397329"/>
            <a:ext cx="11625943" cy="45929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F35F6-B5A4-4832-9219-6990E60FE2B5}"/>
              </a:ext>
            </a:extLst>
          </p:cNvPr>
          <p:cNvSpPr txBox="1"/>
          <p:nvPr/>
        </p:nvSpPr>
        <p:spPr>
          <a:xfrm>
            <a:off x="317300" y="5018873"/>
            <a:ext cx="11625944" cy="1477328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দাবিতে১৯৫২ সালের ২১ শে ফেব্রুয়ারি ঢাকা বিশ্ববিদ্যালয় থেকে একটি মিছিল বের হয়।এই মিছিলে পুলিশ গুলি চালায়।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A3F3148-4251-4C59-98A8-C62BA94689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2F9615-4AD6-4C52-BE32-1381ABEAF17D}"/>
              </a:ext>
            </a:extLst>
          </p:cNvPr>
          <p:cNvSpPr txBox="1"/>
          <p:nvPr/>
        </p:nvSpPr>
        <p:spPr>
          <a:xfrm>
            <a:off x="450036" y="5318458"/>
            <a:ext cx="1135604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গুলিতে সালাম,বরকত,রফিক,জব্বার ওশফিউরসহ আরও অনেকেভাষার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দাবিতে শহিদ হন।তাঁদের আমরা ভাষা শহিদ বলি।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AF1394B-4F4A-4779-B1EF-03F52DAE6883}"/>
              </a:ext>
            </a:extLst>
          </p:cNvPr>
          <p:cNvSpPr/>
          <p:nvPr/>
        </p:nvSpPr>
        <p:spPr>
          <a:xfrm>
            <a:off x="412956" y="339213"/>
            <a:ext cx="11592232" cy="418854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A1C06-5C80-4AA2-992C-0418BF8483E1}"/>
              </a:ext>
            </a:extLst>
          </p:cNvPr>
          <p:cNvSpPr/>
          <p:nvPr/>
        </p:nvSpPr>
        <p:spPr>
          <a:xfrm>
            <a:off x="5171522" y="3106527"/>
            <a:ext cx="2064774" cy="1401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BB605-DE2C-4AE0-8BA0-54187C6D8969}"/>
              </a:ext>
            </a:extLst>
          </p:cNvPr>
          <p:cNvSpPr/>
          <p:nvPr/>
        </p:nvSpPr>
        <p:spPr>
          <a:xfrm>
            <a:off x="7477432" y="3480622"/>
            <a:ext cx="2064774" cy="10270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422303-4180-4422-B8EF-ADAABB79E490}"/>
              </a:ext>
            </a:extLst>
          </p:cNvPr>
          <p:cNvSpPr/>
          <p:nvPr/>
        </p:nvSpPr>
        <p:spPr>
          <a:xfrm>
            <a:off x="2855288" y="3502746"/>
            <a:ext cx="2064774" cy="10250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7D53A4-C594-442A-933F-36C095789381}"/>
              </a:ext>
            </a:extLst>
          </p:cNvPr>
          <p:cNvSpPr/>
          <p:nvPr/>
        </p:nvSpPr>
        <p:spPr>
          <a:xfrm>
            <a:off x="9708124" y="3790670"/>
            <a:ext cx="2127456" cy="10270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জব্বার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200CC-B53F-41D0-85DF-F7889905015C}"/>
              </a:ext>
            </a:extLst>
          </p:cNvPr>
          <p:cNvSpPr/>
          <p:nvPr/>
        </p:nvSpPr>
        <p:spPr>
          <a:xfrm>
            <a:off x="601735" y="3903270"/>
            <a:ext cx="2064774" cy="91440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শফিউর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AF9E7CC7-171E-4A10-942D-C866F88DDB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BC4E82-4C56-4977-B5B1-D5DF7DE5A792}"/>
              </a:ext>
            </a:extLst>
          </p:cNvPr>
          <p:cNvSpPr txBox="1"/>
          <p:nvPr/>
        </p:nvSpPr>
        <p:spPr>
          <a:xfrm>
            <a:off x="368711" y="5024870"/>
            <a:ext cx="1141525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মনে রাখতে হবে ভাষার দাবিতে এমন আত্মদান পৃথিবীতে একটি বিরল ঘটনা।ভাষা শহিদদের স্মরনে ঢাকায় তৈরি হয়েছে কেন্দ্রীয় শহিদমিনার।দেশের শিক্ষা প্রতিষ্ঠান গুলোতেও ছোট বড় শহিদমিনার রয়েছে।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840ADC-7630-4539-912E-C7483CFDF149}"/>
              </a:ext>
            </a:extLst>
          </p:cNvPr>
          <p:cNvSpPr/>
          <p:nvPr/>
        </p:nvSpPr>
        <p:spPr>
          <a:xfrm>
            <a:off x="368710" y="263470"/>
            <a:ext cx="11415251" cy="4761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D932E3D-9A62-43DC-BA36-7B3D9DB97E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C652C5-B86A-43B6-9E31-9F7F42ECF71B}"/>
              </a:ext>
            </a:extLst>
          </p:cNvPr>
          <p:cNvSpPr txBox="1"/>
          <p:nvPr/>
        </p:nvSpPr>
        <p:spPr>
          <a:xfrm>
            <a:off x="369376" y="5338502"/>
            <a:ext cx="1145324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 ২১ শে ফেব্রুয়ারিতে খুব ভোরে আমরা খালি পায়ে ফুল হাতে শহিদমিনারে যাই।শহিদদের প্রতি শ্রদ্ধা জানাই।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8348B1-1A8D-481C-9F79-1E000851A83A}"/>
              </a:ext>
            </a:extLst>
          </p:cNvPr>
          <p:cNvSpPr/>
          <p:nvPr/>
        </p:nvSpPr>
        <p:spPr>
          <a:xfrm>
            <a:off x="369376" y="247972"/>
            <a:ext cx="11453248" cy="509052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566C1BD-2E0C-413B-8F02-B7D95486FD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4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19E986-7474-4166-86AC-77D12146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4786"/>
            <a:ext cx="11849099" cy="52719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51766D-96EC-4105-B116-519531E5C739}"/>
              </a:ext>
            </a:extLst>
          </p:cNvPr>
          <p:cNvSpPr txBox="1"/>
          <p:nvPr/>
        </p:nvSpPr>
        <p:spPr>
          <a:xfrm>
            <a:off x="152401" y="5464785"/>
            <a:ext cx="1184909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শহিদ দিবস আন্তর্জাতিক মাতৃভাষা দিবস হিসাবে স্বীকৃত। সারা বিশ্বে এই দিবসটি পালিত হচ্ছে।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953BC55-EF33-400C-9D8A-FDCA71EE27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7030A0"/>
            </a:gs>
            <a:gs pos="99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4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5F92CD4-8F32-4E80-98BE-2ADCAEDBE346}"/>
              </a:ext>
            </a:extLst>
          </p:cNvPr>
          <p:cNvSpPr/>
          <p:nvPr/>
        </p:nvSpPr>
        <p:spPr>
          <a:xfrm>
            <a:off x="3816531" y="407056"/>
            <a:ext cx="4558937" cy="16004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C2A68A-F6CB-40E0-98FC-8300FC5DC7B0}"/>
              </a:ext>
            </a:extLst>
          </p:cNvPr>
          <p:cNvSpPr txBox="1"/>
          <p:nvPr/>
        </p:nvSpPr>
        <p:spPr>
          <a:xfrm>
            <a:off x="840657" y="2709591"/>
            <a:ext cx="2566219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দল- গোলাপ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E0F2B-42C5-45C6-841C-D4BD1D835224}"/>
              </a:ext>
            </a:extLst>
          </p:cNvPr>
          <p:cNvSpPr txBox="1"/>
          <p:nvPr/>
        </p:nvSpPr>
        <p:spPr>
          <a:xfrm>
            <a:off x="840657" y="4542202"/>
            <a:ext cx="2566219" cy="769441"/>
          </a:xfrm>
          <a:prstGeom prst="rect">
            <a:avLst/>
          </a:prstGeom>
          <a:solidFill>
            <a:srgbClr val="7030A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 বকুল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A3AE7-A435-4010-9A5D-1204ECF78E31}"/>
              </a:ext>
            </a:extLst>
          </p:cNvPr>
          <p:cNvSpPr txBox="1"/>
          <p:nvPr/>
        </p:nvSpPr>
        <p:spPr>
          <a:xfrm>
            <a:off x="4555566" y="2414550"/>
            <a:ext cx="703877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২১ শে ফেব্রুয়ারি কী দিবস?</a:t>
            </a:r>
          </a:p>
          <a:p>
            <a:pPr marL="342900" indent="-342900">
              <a:buFontTx/>
              <a:buAutoNum type="arabicParenR"/>
            </a:pP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কয়েকজন ভাষা শহিদদের নাম লিখ</a:t>
            </a:r>
            <a:endParaRPr lang="bn-IN" sz="1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AAF01-680D-4CE3-A5D0-3F14D7FD50A5}"/>
              </a:ext>
            </a:extLst>
          </p:cNvPr>
          <p:cNvSpPr txBox="1"/>
          <p:nvPr/>
        </p:nvSpPr>
        <p:spPr>
          <a:xfrm>
            <a:off x="4555566" y="4326759"/>
            <a:ext cx="715844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বাংলাভাষার জন্য কখন আন্দোলন হয়।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দিবসে খালি পায়ে আমরা কী করি?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CAD5250-4B78-4A7A-9E73-2DAB651ADB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F398FA7-197E-4FA8-8E19-E2082A59DA82}"/>
              </a:ext>
            </a:extLst>
          </p:cNvPr>
          <p:cNvSpPr/>
          <p:nvPr/>
        </p:nvSpPr>
        <p:spPr>
          <a:xfrm>
            <a:off x="3300689" y="426017"/>
            <a:ext cx="4990011" cy="168300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16B25-59DE-4FEB-95C5-D08CA9C77610}"/>
              </a:ext>
            </a:extLst>
          </p:cNvPr>
          <p:cNvSpPr txBox="1"/>
          <p:nvPr/>
        </p:nvSpPr>
        <p:spPr>
          <a:xfrm>
            <a:off x="1105989" y="3429000"/>
            <a:ext cx="499001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রাষ্ট্রভাষার দাবিতে বাঙালিরা কেন আন্দোলন করেছেন?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B2B016C-6B5C-4DD5-8392-EB0CF85392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BBCE87-9E85-4AEA-9E02-629B5E852320}"/>
              </a:ext>
            </a:extLst>
          </p:cNvPr>
          <p:cNvSpPr/>
          <p:nvPr/>
        </p:nvSpPr>
        <p:spPr>
          <a:xfrm>
            <a:off x="6946491" y="2425515"/>
            <a:ext cx="3908323" cy="327414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31E3ADB-6F20-4B62-AB8E-3ACB5EBA3902}"/>
              </a:ext>
            </a:extLst>
          </p:cNvPr>
          <p:cNvSpPr/>
          <p:nvPr/>
        </p:nvSpPr>
        <p:spPr>
          <a:xfrm>
            <a:off x="3196046" y="530042"/>
            <a:ext cx="5799908" cy="130628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4BFAA3-DBC5-4F25-84A0-1EE03532DA9F}"/>
              </a:ext>
            </a:extLst>
          </p:cNvPr>
          <p:cNvSpPr/>
          <p:nvPr/>
        </p:nvSpPr>
        <p:spPr>
          <a:xfrm>
            <a:off x="1297858" y="3141407"/>
            <a:ext cx="10161639" cy="84803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গর্বিত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45979D-DC77-4557-A34F-328CF7200148}"/>
              </a:ext>
            </a:extLst>
          </p:cNvPr>
          <p:cNvSpPr/>
          <p:nvPr/>
        </p:nvSpPr>
        <p:spPr>
          <a:xfrm>
            <a:off x="1297858" y="4562168"/>
            <a:ext cx="10161639" cy="84803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কেন ভাষা আন্দোলন হয়েছিল?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B9DD581-EDA6-4C61-BC8C-60DBA40A8A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D30C1F-0A48-491E-B693-5A201994D8E9}"/>
              </a:ext>
            </a:extLst>
          </p:cNvPr>
          <p:cNvSpPr/>
          <p:nvPr/>
        </p:nvSpPr>
        <p:spPr>
          <a:xfrm>
            <a:off x="1171621" y="3282487"/>
            <a:ext cx="6943315" cy="26011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শাহজাহান আলম খান বিপ্লব</a:t>
            </a:r>
          </a:p>
          <a:p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কাজিয়াটি পালেহা সরঃ প্রাঃ বিদ্যালয়                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মোহনগঞ্জ,নেত্রকোনা।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0CBA00-2BF2-4179-985B-C432E56C1189}"/>
              </a:ext>
            </a:extLst>
          </p:cNvPr>
          <p:cNvSpPr/>
          <p:nvPr/>
        </p:nvSpPr>
        <p:spPr>
          <a:xfrm>
            <a:off x="222565" y="513646"/>
            <a:ext cx="182972" cy="616147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187A4E-55D3-4974-8A8F-B254B1FC362B}"/>
              </a:ext>
            </a:extLst>
          </p:cNvPr>
          <p:cNvSpPr/>
          <p:nvPr/>
        </p:nvSpPr>
        <p:spPr>
          <a:xfrm>
            <a:off x="215258" y="241332"/>
            <a:ext cx="11728213" cy="2723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3FA4E3B-FA7F-4760-890E-E97D04D2CB20}"/>
              </a:ext>
            </a:extLst>
          </p:cNvPr>
          <p:cNvSpPr/>
          <p:nvPr/>
        </p:nvSpPr>
        <p:spPr>
          <a:xfrm>
            <a:off x="284640" y="1048955"/>
            <a:ext cx="312553" cy="5628757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84A690F-E002-4683-B5AE-AF7911C454F4}"/>
              </a:ext>
            </a:extLst>
          </p:cNvPr>
          <p:cNvSpPr/>
          <p:nvPr/>
        </p:nvSpPr>
        <p:spPr>
          <a:xfrm rot="16200000">
            <a:off x="8867319" y="-2282473"/>
            <a:ext cx="272310" cy="5892682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>
            <a:extLst>
              <a:ext uri="{FF2B5EF4-FFF2-40B4-BE49-F238E27FC236}">
                <a16:creationId xmlns:a16="http://schemas.microsoft.com/office/drawing/2014/main" id="{AEA1E3B6-3E2D-4FDD-B708-D561F8E609FE}"/>
              </a:ext>
            </a:extLst>
          </p:cNvPr>
          <p:cNvSpPr/>
          <p:nvPr/>
        </p:nvSpPr>
        <p:spPr>
          <a:xfrm rot="5927089">
            <a:off x="3410675" y="-962623"/>
            <a:ext cx="1967539" cy="5251073"/>
          </a:xfrm>
          <a:prstGeom prst="chord">
            <a:avLst>
              <a:gd name="adj1" fmla="val 2700000"/>
              <a:gd name="adj2" fmla="val 1619999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234290-217C-4A84-A475-0BD0B218FBB0}"/>
              </a:ext>
            </a:extLst>
          </p:cNvPr>
          <p:cNvSpPr txBox="1"/>
          <p:nvPr/>
        </p:nvSpPr>
        <p:spPr>
          <a:xfrm>
            <a:off x="2304479" y="1046385"/>
            <a:ext cx="4283512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1DE0B01-91EE-4953-9AD2-DB2FEF988F0C}"/>
              </a:ext>
            </a:extLst>
          </p:cNvPr>
          <p:cNvSpPr/>
          <p:nvPr/>
        </p:nvSpPr>
        <p:spPr>
          <a:xfrm>
            <a:off x="11558480" y="1086401"/>
            <a:ext cx="205231" cy="5628757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AFE3E6-728F-4B5F-AA13-09D4FD12B93B}"/>
              </a:ext>
            </a:extLst>
          </p:cNvPr>
          <p:cNvSpPr/>
          <p:nvPr/>
        </p:nvSpPr>
        <p:spPr>
          <a:xfrm>
            <a:off x="11750136" y="800023"/>
            <a:ext cx="205231" cy="58750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646C8C-FD23-4D54-A3DB-DCAF40FB62DC}"/>
              </a:ext>
            </a:extLst>
          </p:cNvPr>
          <p:cNvSpPr/>
          <p:nvPr/>
        </p:nvSpPr>
        <p:spPr>
          <a:xfrm>
            <a:off x="8500922" y="1092316"/>
            <a:ext cx="3029441" cy="34452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524D84D-6E05-4BE9-9F03-D24982B2D3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5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8BDB706-73DC-4B2D-B1D9-635D532F4694}"/>
              </a:ext>
            </a:extLst>
          </p:cNvPr>
          <p:cNvSpPr/>
          <p:nvPr/>
        </p:nvSpPr>
        <p:spPr>
          <a:xfrm>
            <a:off x="3891116" y="449829"/>
            <a:ext cx="4409767" cy="1828799"/>
          </a:xfrm>
          <a:prstGeom prst="wedgeEllipseCallout">
            <a:avLst>
              <a:gd name="adj1" fmla="val -15482"/>
              <a:gd name="adj2" fmla="val 7298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i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449C4-5645-4878-BAA0-D54793CEC6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6032" y="1729418"/>
            <a:ext cx="3882172" cy="284995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B465F-38A4-4863-BA4E-E7DD0C763A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667" y="1838915"/>
            <a:ext cx="3311903" cy="26309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7397AA-5EB0-4A50-A383-2E120B46F5C6}"/>
              </a:ext>
            </a:extLst>
          </p:cNvPr>
          <p:cNvSpPr txBox="1"/>
          <p:nvPr/>
        </p:nvSpPr>
        <p:spPr>
          <a:xfrm>
            <a:off x="2005780" y="5089521"/>
            <a:ext cx="8731045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একুশে ফেব্রুয়ারি সম্পর্কে ৫ টি বাক্য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A10A2DB-1676-4A78-A135-784F67ED54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7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5853BF-88C5-43B9-8604-1D3FB9687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685ACD-A7DA-4696-B9EE-2EBCA2254FB9}"/>
              </a:ext>
            </a:extLst>
          </p:cNvPr>
          <p:cNvSpPr txBox="1"/>
          <p:nvPr/>
        </p:nvSpPr>
        <p:spPr>
          <a:xfrm>
            <a:off x="1259153" y="934771"/>
            <a:ext cx="9394724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115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B8B0F8C-5421-423F-873A-292939A7A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2">
                <a:lumMod val="75000"/>
              </a:schemeClr>
            </a:gs>
            <a:gs pos="9400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64000">
              <a:schemeClr val="accent2">
                <a:lumMod val="75000"/>
              </a:schemeClr>
            </a:gs>
            <a:gs pos="5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4CAF3D-5C87-4FE4-BBFD-16AFD44B45BD}"/>
              </a:ext>
            </a:extLst>
          </p:cNvPr>
          <p:cNvSpPr/>
          <p:nvPr/>
        </p:nvSpPr>
        <p:spPr>
          <a:xfrm>
            <a:off x="690716" y="368709"/>
            <a:ext cx="10810568" cy="943897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C44C6-610D-4602-A197-663F703279D7}"/>
              </a:ext>
            </a:extLst>
          </p:cNvPr>
          <p:cNvSpPr txBox="1"/>
          <p:nvPr/>
        </p:nvSpPr>
        <p:spPr>
          <a:xfrm>
            <a:off x="457200" y="2094272"/>
            <a:ext cx="11503740" cy="40703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400" dirty="0">
                <a:latin typeface="NikoshLight" panose="02000000000000000000" pitchFamily="2" charset="0"/>
                <a:cs typeface="NikoshLight" panose="02000000000000000000" pitchFamily="2" charset="0"/>
              </a:rPr>
              <a:t>১৫.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৩.১-</a:t>
            </a:r>
            <a:r>
              <a:rPr lang="bn-IN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জাতীয়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ছুটির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দিন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গুলোর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তারিখ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ও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ঘটনা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বলতে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পারবে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IN" sz="4400" dirty="0">
                <a:latin typeface="NikoshLight" panose="02000000000000000000" pitchFamily="2" charset="0"/>
                <a:cs typeface="NikoshLight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4400" dirty="0">
                <a:latin typeface="NikoshLight" panose="02000000000000000000" pitchFamily="2" charset="0"/>
                <a:cs typeface="NikoshLight" panose="02000000000000000000" pitchFamily="2" charset="0"/>
              </a:rPr>
              <a:t>১৫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.৩</a:t>
            </a:r>
            <a:r>
              <a:rPr lang="bn-IN" sz="4400" dirty="0">
                <a:latin typeface="NikoshLight" panose="02000000000000000000" pitchFamily="2" charset="0"/>
                <a:cs typeface="NikoshLight" panose="02000000000000000000" pitchFamily="2" charset="0"/>
              </a:rPr>
              <a:t>.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২-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জাতীয়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ছুটির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দিনগুলো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সর্ম্পকে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বলতে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পারবে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।</a:t>
            </a:r>
            <a:endParaRPr lang="bn-IN" sz="4400" dirty="0"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১৫.৩.</a:t>
            </a:r>
            <a:r>
              <a:rPr lang="bn-IN" sz="4400" dirty="0">
                <a:latin typeface="NikoshLight" panose="02000000000000000000" pitchFamily="2" charset="0"/>
                <a:cs typeface="NikoshLight" panose="02000000000000000000" pitchFamily="2" charset="0"/>
              </a:rPr>
              <a:t>৩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-</a:t>
            </a:r>
            <a:r>
              <a:rPr lang="bn-IN" sz="4400" dirty="0">
                <a:latin typeface="NikoshLight" panose="02000000000000000000" pitchFamily="2" charset="0"/>
                <a:cs typeface="NikoshLight" panose="02000000000000000000" pitchFamily="2" charset="0"/>
              </a:rPr>
              <a:t> জাতীয় ছুটির দিন গুলোর গুরুত্ব উপলদ্ধি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করতে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পারবে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ও 		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দিবসের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নানা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আয়োজনে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অংশগ্রহণ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কারতে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en-US" sz="4400" dirty="0" err="1">
                <a:latin typeface="NikoshLight" panose="02000000000000000000" pitchFamily="2" charset="0"/>
                <a:cs typeface="NikoshLight" panose="02000000000000000000" pitchFamily="2" charset="0"/>
              </a:rPr>
              <a:t>পারবে</a:t>
            </a:r>
            <a:r>
              <a:rPr lang="en-US" sz="4400" dirty="0">
                <a:latin typeface="NikoshLight" panose="02000000000000000000" pitchFamily="2" charset="0"/>
                <a:cs typeface="NikoshLight" panose="02000000000000000000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C5FF0C3-DD9A-483D-A35C-BB30D85A9B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CA51D7-CB44-4C8F-9365-F58FD9792838}"/>
              </a:ext>
            </a:extLst>
          </p:cNvPr>
          <p:cNvSpPr/>
          <p:nvPr/>
        </p:nvSpPr>
        <p:spPr>
          <a:xfrm>
            <a:off x="3625645" y="261180"/>
            <a:ext cx="4940710" cy="11651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A60A7E-30B2-4CC8-B8DA-C974788499DF}"/>
              </a:ext>
            </a:extLst>
          </p:cNvPr>
          <p:cNvSpPr/>
          <p:nvPr/>
        </p:nvSpPr>
        <p:spPr>
          <a:xfrm>
            <a:off x="285137" y="1755059"/>
            <a:ext cx="7059560" cy="43212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spcBef>
                <a:spcPts val="0"/>
              </a:spcBef>
              <a:buNone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 শ্রেণী।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ইতিহাস ও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	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সংস্কৃতি।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600" b="1" dirty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শহিদ দিবস ও আর্ন্তজাতিক </a:t>
            </a:r>
            <a:r>
              <a:rPr lang="en-US" sz="3600" b="1" dirty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			</a:t>
            </a:r>
            <a:r>
              <a:rPr lang="bn-IN" sz="3600" b="1" dirty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	মাতৃভাষা দিবস 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20C6C-3F76-482B-822F-2AC72C849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865" y="1868753"/>
            <a:ext cx="3362632" cy="42075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14DCFF7-A22F-482B-803C-DCAB104A9B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C14DCFF7-A22F-482B-803C-DCAB104A9B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3D87DE-243D-46BD-B20A-53AC1AEE9ED9}"/>
              </a:ext>
            </a:extLst>
          </p:cNvPr>
          <p:cNvSpPr/>
          <p:nvPr/>
        </p:nvSpPr>
        <p:spPr>
          <a:xfrm>
            <a:off x="1767344" y="825907"/>
            <a:ext cx="8657311" cy="7152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0817D939-3F42-4DAA-928E-7429A894C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330554"/>
              </p:ext>
            </p:extLst>
          </p:nvPr>
        </p:nvGraphicFramePr>
        <p:xfrm>
          <a:off x="4900613" y="3206750"/>
          <a:ext cx="232727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895680" imgH="437760" progId="Package">
                  <p:embed/>
                </p:oleObj>
              </mc:Choice>
              <mc:Fallback>
                <p:oleObj name="Packager Shell Object" showAsIcon="1" r:id="rId3" imgW="8956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0613" y="3206750"/>
                        <a:ext cx="2327275" cy="113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0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694BB6-2701-46B6-937A-15632A8A4847}"/>
              </a:ext>
            </a:extLst>
          </p:cNvPr>
          <p:cNvSpPr/>
          <p:nvPr/>
        </p:nvSpPr>
        <p:spPr>
          <a:xfrm>
            <a:off x="1767344" y="324462"/>
            <a:ext cx="8657311" cy="7152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কিছু ছবি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24928C-5FD0-44D1-9671-8DE84A625B2B}"/>
              </a:ext>
            </a:extLst>
          </p:cNvPr>
          <p:cNvSpPr/>
          <p:nvPr/>
        </p:nvSpPr>
        <p:spPr>
          <a:xfrm>
            <a:off x="6346724" y="1430594"/>
            <a:ext cx="5471651" cy="510294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5D9338-34D7-4F40-92CF-BB3B8022C796}"/>
              </a:ext>
            </a:extLst>
          </p:cNvPr>
          <p:cNvSpPr/>
          <p:nvPr/>
        </p:nvSpPr>
        <p:spPr>
          <a:xfrm>
            <a:off x="312175" y="1430594"/>
            <a:ext cx="5722374" cy="510294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3A9F028-25AB-4204-92D7-4B868752B8E6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22702A-B290-4F8E-871B-574E5F4D7F5A}"/>
              </a:ext>
            </a:extLst>
          </p:cNvPr>
          <p:cNvSpPr/>
          <p:nvPr/>
        </p:nvSpPr>
        <p:spPr>
          <a:xfrm>
            <a:off x="811160" y="899653"/>
            <a:ext cx="4925964" cy="50881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EB2CC3F-98DD-4A43-8575-FE87C23510B0}"/>
              </a:ext>
            </a:extLst>
          </p:cNvPr>
          <p:cNvSpPr/>
          <p:nvPr/>
        </p:nvSpPr>
        <p:spPr>
          <a:xfrm>
            <a:off x="6626941" y="899652"/>
            <a:ext cx="4925963" cy="508819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36F1AEB-77FB-4B25-B279-871C525A2F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4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0A8612-1853-41AA-9E37-B8BC9E57F9D2}"/>
              </a:ext>
            </a:extLst>
          </p:cNvPr>
          <p:cNvSpPr/>
          <p:nvPr/>
        </p:nvSpPr>
        <p:spPr>
          <a:xfrm>
            <a:off x="737419" y="1194619"/>
            <a:ext cx="5206181" cy="48522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24E50F-0FA1-4F5E-B4D3-32076BD9B0C2}"/>
              </a:ext>
            </a:extLst>
          </p:cNvPr>
          <p:cNvSpPr/>
          <p:nvPr/>
        </p:nvSpPr>
        <p:spPr>
          <a:xfrm>
            <a:off x="6248402" y="1194619"/>
            <a:ext cx="5206181" cy="48522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320A1D3-2B67-4E08-9D39-342FBD5349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EF3AC-6FA1-4196-BF62-231E2FE55D0B}"/>
              </a:ext>
            </a:extLst>
          </p:cNvPr>
          <p:cNvSpPr txBox="1"/>
          <p:nvPr/>
        </p:nvSpPr>
        <p:spPr>
          <a:xfrm>
            <a:off x="146841" y="166342"/>
            <a:ext cx="11898318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4000" b="1" dirty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শহিদ দিবস ও আর্ন্তজাতিক মাতৃভাষা দিবস 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A8E495-B12A-4E9F-ABAA-46C2C440479C}"/>
              </a:ext>
            </a:extLst>
          </p:cNvPr>
          <p:cNvSpPr/>
          <p:nvPr/>
        </p:nvSpPr>
        <p:spPr>
          <a:xfrm>
            <a:off x="585020" y="2050026"/>
            <a:ext cx="5107858" cy="44097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D42366-355F-40E6-A85E-7AEBE20ECAFC}"/>
              </a:ext>
            </a:extLst>
          </p:cNvPr>
          <p:cNvSpPr/>
          <p:nvPr/>
        </p:nvSpPr>
        <p:spPr>
          <a:xfrm>
            <a:off x="6499122" y="2050026"/>
            <a:ext cx="5107858" cy="440976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5EF32D1-4A40-4AC7-AB43-287C7406E4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393</Words>
  <Application>Microsoft Office PowerPoint</Application>
  <PresentationFormat>Widescreen</PresentationFormat>
  <Paragraphs>49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NikoshLight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92</cp:revision>
  <dcterms:created xsi:type="dcterms:W3CDTF">2020-07-22T19:32:10Z</dcterms:created>
  <dcterms:modified xsi:type="dcterms:W3CDTF">2020-07-25T09:04:04Z</dcterms:modified>
</cp:coreProperties>
</file>