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0"/>
  </p:notesMasterIdLst>
  <p:sldIdLst>
    <p:sldId id="260" r:id="rId2"/>
    <p:sldId id="258" r:id="rId3"/>
    <p:sldId id="259" r:id="rId4"/>
    <p:sldId id="261" r:id="rId5"/>
    <p:sldId id="257" r:id="rId6"/>
    <p:sldId id="262" r:id="rId7"/>
    <p:sldId id="267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5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FF"/>
    <a:srgbClr val="000000"/>
    <a:srgbClr val="0033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E316-651C-4D55-9DD8-6CF3A88A612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828A-8825-453F-9E8A-9CD51EEF1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48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828A-8825-453F-9E8A-9CD51EEF1A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4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0000">
                <a:alpha val="9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F1D859-BF40-4B40-97BA-110544B13F7F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33095E-CA60-402E-87AC-A2210872B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1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709" y="0"/>
            <a:ext cx="9144000" cy="729430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</p:txBody>
      </p:sp>
      <p:pic>
        <p:nvPicPr>
          <p:cNvPr id="4" name="Picture 3" descr="Picture 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90600" y="457200"/>
            <a:ext cx="9144000" cy="6858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2628543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4256433_2375286122691242_337745211136829030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0600" y="-1543050"/>
            <a:ext cx="11201400" cy="840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590800"/>
            <a:ext cx="301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4370" y="3244334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4370" y="3244334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536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81000"/>
            <a:ext cx="7620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 প্রকাশ পদ্ধতি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68134"/>
            <a:ext cx="7620000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r>
              <a:rPr lang="en-US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800" dirty="0" smtClean="0">
              <a:solidFill>
                <a:srgbClr val="1C1C1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A={</a:t>
            </a:r>
            <a:r>
              <a:rPr lang="en-US" sz="4000" dirty="0" err="1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x:x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bn-BD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স্বাভাবিক সংখ্যা এবং 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≤7}</a:t>
            </a:r>
            <a:endParaRPr lang="bn-BD" sz="4000" dirty="0" smtClean="0">
              <a:solidFill>
                <a:srgbClr val="1C1C1C"/>
              </a:solidFill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1C1C1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r>
              <a:rPr lang="en-US" sz="48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A={</a:t>
            </a:r>
            <a:r>
              <a:rPr lang="en-US" sz="4000" dirty="0" smtClean="0">
                <a:solidFill>
                  <a:srgbClr val="1C1C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1,2,3,4,5,6,7}</a:t>
            </a:r>
            <a:endParaRPr lang="en-US" sz="4000" dirty="0">
              <a:solidFill>
                <a:srgbClr val="1C1C1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8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990600"/>
            <a:ext cx="4191000" cy="1107996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জ়োড়ায়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কাজ</a:t>
            </a:r>
            <a:r>
              <a:rPr lang="en-US" sz="6600" dirty="0" smtClean="0">
                <a:solidFill>
                  <a:srgbClr val="002060"/>
                </a:solidFill>
              </a:rPr>
              <a:t>়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595" y="3352800"/>
            <a:ext cx="7086600" cy="276998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1C1C"/>
                </a:solidFill>
              </a:rPr>
              <a:t>১। A= {x:x,স্বাভাবিক </a:t>
            </a:r>
            <a:r>
              <a:rPr lang="en-US" sz="3200" dirty="0" err="1" smtClean="0">
                <a:solidFill>
                  <a:srgbClr val="1C1C1C"/>
                </a:solidFill>
              </a:rPr>
              <a:t>জোড়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সংখ্যা</a:t>
            </a:r>
            <a:r>
              <a:rPr lang="en-US" sz="3200" dirty="0" smtClean="0">
                <a:solidFill>
                  <a:srgbClr val="1C1C1C"/>
                </a:solidFill>
              </a:rPr>
              <a:t>  </a:t>
            </a:r>
            <a:r>
              <a:rPr lang="en-US" sz="3200" dirty="0" err="1" smtClean="0">
                <a:solidFill>
                  <a:srgbClr val="1C1C1C"/>
                </a:solidFill>
              </a:rPr>
              <a:t>এবং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smtClean="0">
                <a:solidFill>
                  <a:srgbClr val="1C1C1C"/>
                </a:solidFill>
              </a:rPr>
              <a:t>3&lt;x&lt;10} </a:t>
            </a:r>
            <a:r>
              <a:rPr lang="en-US" sz="3200" dirty="0" err="1" smtClean="0">
                <a:solidFill>
                  <a:srgbClr val="1C1C1C"/>
                </a:solidFill>
              </a:rPr>
              <a:t>কে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তালিকা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পদ্ধতিতে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প্রকাশ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কর</a:t>
            </a:r>
            <a:r>
              <a:rPr lang="en-US" sz="3200" dirty="0" smtClean="0">
                <a:solidFill>
                  <a:srgbClr val="1C1C1C"/>
                </a:solidFill>
              </a:rPr>
              <a:t>।</a:t>
            </a:r>
          </a:p>
          <a:p>
            <a:endParaRPr lang="en-US" sz="2800" dirty="0" smtClean="0">
              <a:solidFill>
                <a:srgbClr val="1C1C1C"/>
              </a:solidFill>
            </a:endParaRPr>
          </a:p>
          <a:p>
            <a:r>
              <a:rPr lang="en-US" sz="3200" dirty="0" smtClean="0">
                <a:solidFill>
                  <a:srgbClr val="1C1C1C"/>
                </a:solidFill>
              </a:rPr>
              <a:t>২। </a:t>
            </a:r>
            <a:r>
              <a:rPr lang="en-US" sz="3200" dirty="0">
                <a:solidFill>
                  <a:srgbClr val="1C1C1C"/>
                </a:solidFill>
              </a:rPr>
              <a:t>A= </a:t>
            </a:r>
            <a:r>
              <a:rPr lang="en-US" sz="3200" dirty="0" smtClean="0">
                <a:solidFill>
                  <a:srgbClr val="1C1C1C"/>
                </a:solidFill>
              </a:rPr>
              <a:t>{</a:t>
            </a:r>
            <a:r>
              <a:rPr lang="en-US" sz="3200" dirty="0" smtClean="0">
                <a:solidFill>
                  <a:srgbClr val="1C1C1C"/>
                </a:solidFill>
              </a:rPr>
              <a:t>2,4,6,8</a:t>
            </a:r>
            <a:r>
              <a:rPr lang="en-US" sz="3200" dirty="0" smtClean="0">
                <a:solidFill>
                  <a:srgbClr val="1C1C1C"/>
                </a:solidFill>
              </a:rPr>
              <a:t>} </a:t>
            </a:r>
            <a:r>
              <a:rPr lang="en-US" sz="3200" dirty="0" err="1" smtClean="0">
                <a:solidFill>
                  <a:srgbClr val="1C1C1C"/>
                </a:solidFill>
              </a:rPr>
              <a:t>কে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সেট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গঠন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পদ্ধতিতে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প্রকাশ</a:t>
            </a:r>
            <a:r>
              <a:rPr lang="en-US" sz="3200" dirty="0" smtClean="0">
                <a:solidFill>
                  <a:srgbClr val="1C1C1C"/>
                </a:solidFill>
              </a:rPr>
              <a:t> </a:t>
            </a:r>
            <a:r>
              <a:rPr lang="en-US" sz="3200" dirty="0" err="1" smtClean="0">
                <a:solidFill>
                  <a:srgbClr val="1C1C1C"/>
                </a:solidFill>
              </a:rPr>
              <a:t>কর</a:t>
            </a:r>
            <a:r>
              <a:rPr lang="en-US" sz="3200" dirty="0" smtClean="0">
                <a:solidFill>
                  <a:srgbClr val="1C1C1C"/>
                </a:solidFill>
              </a:rPr>
              <a:t>।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057400" y="152400"/>
            <a:ext cx="4953000" cy="2057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সমাধান</a:t>
            </a:r>
            <a:r>
              <a:rPr lang="en-US" sz="4800" dirty="0" smtClean="0"/>
              <a:t> :</a:t>
            </a: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1676400" y="2514600"/>
            <a:ext cx="6019800" cy="38862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3505201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A= {4,6,8,10} </a:t>
            </a:r>
          </a:p>
          <a:p>
            <a:endParaRPr lang="en-US" sz="3200" dirty="0" smtClean="0"/>
          </a:p>
          <a:p>
            <a:r>
              <a:rPr lang="en-US" sz="3600" dirty="0" smtClean="0"/>
              <a:t>২। </a:t>
            </a:r>
            <a:r>
              <a:rPr lang="en-US" sz="3600" dirty="0"/>
              <a:t>A= </a:t>
            </a:r>
            <a:r>
              <a:rPr lang="en-US" sz="3600" dirty="0" smtClean="0"/>
              <a:t>{x:x,4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গুণিতক</a:t>
            </a:r>
            <a:r>
              <a:rPr lang="en-US" sz="3600" dirty="0" smtClean="0"/>
              <a:t> 	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	x &lt;20}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418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810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609600"/>
            <a:ext cx="6934200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সেটের সংযোগ ও ছেদ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62000" y="2133600"/>
                <a:ext cx="7543800" cy="21002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সংযোগ চিহ্ন</a:t>
                </a:r>
                <a14:m>
                  <m:oMath xmlns:m="http://schemas.openxmlformats.org/officeDocument/2006/math">
                    <m:r>
                      <a:rPr lang="en-US" sz="66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bn-BD" sz="66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bn-BD" sz="6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6600" b="0" i="1" smtClean="0">
                        <a:latin typeface="Cambria Math"/>
                        <a:ea typeface="Cambria Math"/>
                      </a:rPr>
                      <m:t>𝑢𝑛𝑖𝑜𝑛</m:t>
                    </m:r>
                    <m:r>
                      <a:rPr lang="en-US" sz="66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6600" b="0" i="1" smtClean="0">
                        <a:latin typeface="Cambria Math"/>
                        <a:ea typeface="Cambria Math"/>
                      </a:rPr>
                      <m:t>𝑐𝑢𝑝</m:t>
                    </m:r>
                    <m:r>
                      <a:rPr lang="bn-BD" sz="6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7543800" cy="210025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459" b="-202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62000" y="4648200"/>
                <a:ext cx="7543800" cy="1913473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ছেদ চিহ্ন</a:t>
                </a:r>
                <a:r>
                  <a:rPr lang="en-US" sz="4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72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72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7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bn-BD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intersection/cap</a:t>
                </a:r>
                <a:r>
                  <a:rPr lang="bn-BD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48200"/>
                <a:ext cx="7543800" cy="191347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459" b="-147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91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9471" y="-70338"/>
            <a:ext cx="9240983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-79666" y="-35169"/>
                <a:ext cx="9206347" cy="714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𝑀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={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2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3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5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6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}</m:t>
                    </m:r>
                    <m:r>
                      <a:rPr lang="en-US" sz="3600" dirty="0" err="1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এবং</m:t>
                    </m:r>
                    <m:r>
                      <a:rPr lang="en-US" sz="3600" dirty="0" err="1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𝑁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={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1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2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3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,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5</m:t>
                    </m:r>
                    <m:r>
                      <a:rPr lang="en-US" sz="3600" dirty="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}</m:t>
                    </m:r>
                  </m:oMath>
                </a14:m>
                <a:endParaRPr lang="en-US" sz="36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M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∪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𝑁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2,3,5,6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}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∪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1,2,3,5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      = {1,2,3,5,6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}      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					 M     N</a:t>
                </a:r>
                <a:endParaRPr lang="en-US" sz="3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00206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   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r>
                  <a:rPr lang="en-US" sz="4800" i="1" dirty="0" smtClean="0">
                    <a:latin typeface="Cambria Math"/>
                    <a:ea typeface="Cambria Math"/>
                  </a:rPr>
                  <a:t/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endParaRPr lang="en-US" sz="3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endParaRPr lang="en-US" sz="4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𝑀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∩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𝑁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2,3,5,6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}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</a:rPr>
                      <m:t>∩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1,2,3,5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         ={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2,3,5}         M     N</a:t>
                </a:r>
              </a:p>
              <a:p>
                <a:endParaRPr lang="en-US" sz="44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					    6          1</a:t>
                </a:r>
              </a:p>
              <a:p>
                <a:endParaRPr lang="en-US" sz="3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666" y="-35169"/>
                <a:ext cx="9206347" cy="71404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46" t="-153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791200" y="5061009"/>
            <a:ext cx="1828800" cy="1873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86745" y="5095645"/>
            <a:ext cx="1828800" cy="1838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63496" y="5292434"/>
            <a:ext cx="824344" cy="14270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5170" y="5410195"/>
            <a:ext cx="51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235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943600" y="2096139"/>
            <a:ext cx="1828800" cy="18731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39145" y="2130775"/>
            <a:ext cx="1828800" cy="18385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327564"/>
            <a:ext cx="824344" cy="14270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6390" y="2449887"/>
            <a:ext cx="51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235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293572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61730" y="296388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989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7738" y="457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</a:rPr>
              <a:t>দলগত কাজ</a:t>
            </a:r>
            <a:endParaRPr lang="en-US" sz="7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8100" y="4267200"/>
                <a:ext cx="9067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১। 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={</a:t>
                </a:r>
                <a:r>
                  <a:rPr lang="en-US" sz="4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b,c,d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},B={</a:t>
                </a:r>
                <a:r>
                  <a:rPr lang="en-US" sz="4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a,b,e,f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}</a:t>
                </a:r>
                <a:r>
                  <a:rPr lang="bn-BD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এবং 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C=</a:t>
                </a:r>
                <a:r>
                  <a:rPr lang="bn-BD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{</a:t>
                </a:r>
                <a:r>
                  <a:rPr lang="en-US" sz="48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a,c,e,f</a:t>
                </a:r>
                <a:r>
                  <a:rPr lang="en-US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}</a:t>
                </a:r>
                <a:r>
                  <a:rPr lang="bn-BD" sz="4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r>
                  <a:rPr lang="bn-BD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হলে,প্রমাণ কর যে,</a:t>
                </a:r>
              </a:p>
              <a:p>
                <a:r>
                  <a:rPr lang="bn-BD" sz="4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n-US" sz="4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)=(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bn-BD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bn-BD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bn-BD" sz="4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bn-BD" sz="4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bn-BD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4267200"/>
                <a:ext cx="9067800" cy="23083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24" t="-8443" r="-2823" b="-9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-Right-Up Arrow 3"/>
          <p:cNvSpPr/>
          <p:nvPr/>
        </p:nvSpPr>
        <p:spPr>
          <a:xfrm rot="10800000">
            <a:off x="677006" y="152400"/>
            <a:ext cx="7713785" cy="3581400"/>
          </a:xfrm>
          <a:prstGeom prst="leftRightUp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37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1752600"/>
            <a:ext cx="11430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69342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0" y="25146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১। </a:t>
            </a:r>
            <a:r>
              <a:rPr lang="bn-IN" sz="4000" dirty="0" smtClean="0">
                <a:solidFill>
                  <a:srgbClr val="FF0000"/>
                </a:solidFill>
              </a:rPr>
              <a:t>সেট কাকে বলে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43000" y="3733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২।।সেট কত প্রকার ও কি, কি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66800" y="4648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0000"/>
                </a:solidFill>
              </a:rPr>
              <a:t>৩।সংযোগ  সেট কাকে বলে । </a:t>
            </a:r>
          </a:p>
          <a:p>
            <a:r>
              <a:rPr lang="bn-IN" sz="4000" dirty="0" smtClean="0">
                <a:solidFill>
                  <a:srgbClr val="000000"/>
                </a:solidFill>
              </a:rPr>
              <a:t>৪।ছেদ সেট কাকে বলে ।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8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3466"/>
            <a:ext cx="9144000" cy="5201424"/>
          </a:xfrm>
          <a:prstGeom prst="rect">
            <a:avLst/>
          </a:prstGeom>
          <a:blipFill rotWithShape="0">
            <a:blip r:embed="rId2" cstate="print">
              <a:lum bright="10000"/>
            </a:blip>
            <a:stretch>
              <a:fillRect l="-1667" t="-2342"/>
            </a:stretch>
          </a:blipFill>
        </p:spPr>
        <p:txBody>
          <a:bodyPr/>
          <a:lstStyle/>
          <a:p>
            <a:r>
              <a:rPr lang="en-US" sz="3200" dirty="0" smtClean="0">
                <a:noFill/>
              </a:rPr>
              <a:t> </a:t>
            </a:r>
            <a:endParaRPr lang="en-US" sz="32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412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457200" y="0"/>
            <a:ext cx="8153400" cy="5181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00FF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6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0"/>
            <a:ext cx="13335000" cy="7239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r>
              <a:rPr lang="en-US" dirty="0" err="1" smtClean="0"/>
              <a:t>ggdhhggkjffdgf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65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(গণিত)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4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সৃতি</a:t>
            </a:r>
            <a:r>
              <a:rPr lang="bn-BD" sz="4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উচ্চ বিদ্যাল</a:t>
            </a:r>
            <a:r>
              <a:rPr lang="en-US" sz="4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bn-BD" sz="4000" b="1" i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4000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মোরেলগঞ্জ,বাগেরহাট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67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                                 </a:t>
            </a:r>
            <a:r>
              <a:rPr lang="bn-IN" sz="2800" dirty="0" smtClean="0">
                <a:solidFill>
                  <a:srgbClr val="0000FF"/>
                </a:solidFill>
              </a:rPr>
              <a:t>মোবাইল – ০১৭</a:t>
            </a:r>
            <a:r>
              <a:rPr lang="en-US" sz="2800" dirty="0" smtClean="0">
                <a:solidFill>
                  <a:srgbClr val="0000FF"/>
                </a:solidFill>
              </a:rPr>
              <a:t>৫৪৪৫৯০৪৫৪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Copy IMG_20140726_180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0"/>
            <a:ext cx="4876800" cy="7567448"/>
          </a:xfrm>
          <a:prstGeom prst="rect">
            <a:avLst/>
          </a:prstGeom>
        </p:spPr>
      </p:pic>
      <p:pic>
        <p:nvPicPr>
          <p:cNvPr id="10" name="Picture 9" descr="Copy IMG_20140726_1808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284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9418" y="2071255"/>
            <a:ext cx="6324600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গনিত 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২য় </a:t>
            </a:r>
            <a:endParaRPr lang="bn-BD" sz="44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৫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৫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   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তারিখ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১৯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-২০১৯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9418" y="4572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23730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648200" y="-7017306"/>
            <a:ext cx="137922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28600"/>
            <a:ext cx="3505200" cy="28194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43434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371600" y="-838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ছবিগুলো লক্ষ্য কর </a:t>
            </a:r>
            <a:endParaRPr lang="en-US" sz="4000" dirty="0"/>
          </a:p>
        </p:txBody>
      </p:sp>
      <p:pic>
        <p:nvPicPr>
          <p:cNvPr id="12" name="Picture 11" descr="book s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21" y="3505200"/>
            <a:ext cx="3818879" cy="3352800"/>
          </a:xfrm>
          <a:prstGeom prst="rect">
            <a:avLst/>
          </a:prstGeom>
        </p:spPr>
      </p:pic>
      <p:pic>
        <p:nvPicPr>
          <p:cNvPr id="13" name="Picture 12" descr="s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4200"/>
            <a:ext cx="4343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76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438400"/>
            <a:ext cx="9144000" cy="41549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bn-IN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  </a:t>
            </a: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২।সেটের উপাদান কী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বলতে পারবে ।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সেটের প্রকার ভেদ বলতে পারবে ।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 তা বলতে পারবে ।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"/>
            <a:ext cx="5181600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7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763000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1C1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200" dirty="0" smtClean="0">
                <a:solidFill>
                  <a:srgbClr val="1C1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7200" dirty="0" smtClean="0">
                <a:solidFill>
                  <a:srgbClr val="1C1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bn-BD" sz="9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9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9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9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352800"/>
            <a:ext cx="61722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সেট কাকে বলে?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648200"/>
            <a:ext cx="6172200" cy="212365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 ও চিন্তা জগতের বস্তুর সুনির্ধারিত সংগ্রহকে সেট বলে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762000" y="29308"/>
            <a:ext cx="7315200" cy="2286000"/>
          </a:xfrm>
          <a:prstGeom prst="ribbon2">
            <a:avLst>
              <a:gd name="adj1" fmla="val 11042"/>
              <a:gd name="adj2" fmla="val 50000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122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71" y="-1"/>
            <a:ext cx="9157856" cy="70173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2050" name="Picture 2" descr="C:\Users\DOEL\Pictures\2010-10-18__f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5715000" cy="6858000"/>
          </a:xfrm>
          <a:prstGeom prst="rect">
            <a:avLst/>
          </a:prstGeom>
          <a:ln w="57150"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2051" name="Picture 3" descr="C:\Users\DOEL\Picture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6799" y="381000"/>
            <a:ext cx="3352800" cy="2667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Pictures\images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6799" y="3428999"/>
            <a:ext cx="3352800" cy="3429001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  <a:extLst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895600" y="606502"/>
                <a:ext cx="1371600" cy="22159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sz="13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6502"/>
                <a:ext cx="1371600" cy="221599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778741" y="4565187"/>
                <a:ext cx="1488459" cy="15696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41" y="4565187"/>
                <a:ext cx="1488459" cy="1569660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11969" y="3352800"/>
            <a:ext cx="1179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</a:t>
            </a:r>
            <a:r>
              <a:rPr lang="bn-BD" sz="15000" dirty="0" smtClean="0"/>
              <a:t>।</a:t>
            </a:r>
            <a:endParaRPr lang="en-US" sz="15000" dirty="0"/>
          </a:p>
        </p:txBody>
      </p:sp>
      <p:sp>
        <p:nvSpPr>
          <p:cNvPr id="5" name="TextBox 4"/>
          <p:cNvSpPr txBox="1"/>
          <p:nvPr/>
        </p:nvSpPr>
        <p:spPr>
          <a:xfrm>
            <a:off x="2473901" y="3101974"/>
            <a:ext cx="209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Elements of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38411" y="6421939"/>
            <a:ext cx="195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not Elements </a:t>
            </a:r>
            <a:r>
              <a:rPr lang="en-US" sz="2000" dirty="0"/>
              <a:t>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42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38" y="11723"/>
            <a:ext cx="9331293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B050"/>
            </a:solidFill>
          </a:ln>
          <a:scene3d>
            <a:camera prst="isometricOffAxis1Top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1125805"/>
            <a:ext cx="36681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{3,5,6,7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}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64800"/>
            <a:ext cx="2133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998547"/>
            <a:ext cx="2362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8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237" y="3080265"/>
            <a:ext cx="1156563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10200" y="3295709"/>
            <a:ext cx="359651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{3,5,6,7</a:t>
            </a:r>
            <a:r>
              <a:rPr lang="en-US" sz="4400" dirty="0">
                <a:solidFill>
                  <a:srgbClr val="FFC000"/>
                </a:solidFill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054345" y="3080265"/>
                <a:ext cx="10627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9600" dirty="0"/>
                        <m:t>।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45" y="3080265"/>
                <a:ext cx="1062708" cy="156966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67200" y="3295709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050253" y="3254779"/>
                <a:ext cx="104118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253" y="3254779"/>
                <a:ext cx="1041187" cy="110799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0253" y="1010966"/>
            <a:ext cx="1066800" cy="101566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89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1297</TotalTime>
  <Words>264</Words>
  <Application>Microsoft Office PowerPoint</Application>
  <PresentationFormat>On-screen Show (4:3)</PresentationFormat>
  <Paragraphs>399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 ERA COMPUTER</cp:lastModifiedBy>
  <cp:revision>272</cp:revision>
  <dcterms:created xsi:type="dcterms:W3CDTF">2014-04-17T17:04:06Z</dcterms:created>
  <dcterms:modified xsi:type="dcterms:W3CDTF">2020-07-24T19:25:31Z</dcterms:modified>
</cp:coreProperties>
</file>