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4.wav" ContentType="audio/x-wav"/>
  <Override PartName="/ppt/media/audio5.wav" ContentType="audio/x-wav"/>
  <Override PartName="/ppt/media/audio6.wav" ContentType="audio/x-wav"/>
  <Override PartName="/ppt/media/audio7.wav" ContentType="audio/x-wav"/>
  <Override PartName="/ppt/media/audio8.wav" ContentType="audio/x-wav"/>
  <Override PartName="/ppt/media/audio9.wav" ContentType="audio/x-wav"/>
  <Override PartName="/ppt/media/audio10.wav" ContentType="audio/x-wav"/>
  <Override PartName="/ppt/notesSlides/notesSlide1.xml" ContentType="application/vnd.openxmlformats-officedocument.presentationml.notesSlide+xml"/>
  <Override PartName="/ppt/media/audio11.wav" ContentType="audio/x-wav"/>
  <Override PartName="/ppt/media/audio12.wav" ContentType="audio/x-wav"/>
  <Override PartName="/ppt/media/audio13.wav" ContentType="audio/x-wav"/>
  <Override PartName="/ppt/media/audio14.wav" ContentType="audio/x-wav"/>
  <Override PartName="/ppt/media/audio15.wav" ContentType="audio/x-wav"/>
  <Override PartName="/ppt/media/audio16.wav" ContentType="audio/x-wav"/>
  <Override PartName="/ppt/media/audio17.wav" ContentType="audio/x-wav"/>
  <Override PartName="/ppt/media/audio18.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9.wav" ContentType="audio/x-wav"/>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8" r:id="rId2"/>
    <p:sldId id="283" r:id="rId3"/>
    <p:sldId id="295" r:id="rId4"/>
    <p:sldId id="287" r:id="rId5"/>
    <p:sldId id="297" r:id="rId6"/>
    <p:sldId id="258" r:id="rId7"/>
    <p:sldId id="278" r:id="rId8"/>
    <p:sldId id="261" r:id="rId9"/>
    <p:sldId id="296" r:id="rId10"/>
    <p:sldId id="277" r:id="rId11"/>
    <p:sldId id="269" r:id="rId12"/>
    <p:sldId id="293" r:id="rId13"/>
    <p:sldId id="273" r:id="rId14"/>
    <p:sldId id="275" r:id="rId15"/>
    <p:sldId id="294" r:id="rId16"/>
    <p:sldId id="265" r:id="rId17"/>
    <p:sldId id="292" r:id="rId18"/>
    <p:sldId id="266" r:id="rId19"/>
    <p:sldId id="289"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K+3n1qIEBIfesTOGw3k6Q==" hashData="4PJ4v/GZckPy8KyDREtlfVxBIuKFdi7nGzBbyakyyq0TGuNDgs9KYnWGE3avL0W1lpRUV2uXYj+vNs7eDhMcV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6" autoAdjust="0"/>
    <p:restoredTop sz="94384" autoAdjust="0"/>
  </p:normalViewPr>
  <p:slideViewPr>
    <p:cSldViewPr>
      <p:cViewPr varScale="1">
        <p:scale>
          <a:sx n="74" d="100"/>
          <a:sy n="74" d="100"/>
        </p:scale>
        <p:origin x="127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C69EF-90A8-49E2-B0B7-1441FECBE959}" type="datetimeFigureOut">
              <a:rPr lang="en-US" smtClean="0"/>
              <a:pPr/>
              <a:t>7/25/2020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D8271-D003-4B5E-BE12-52033F35C563}" type="slidenum">
              <a:rPr lang="en-US" smtClean="0"/>
              <a:pPr/>
              <a:t>‹#›</a:t>
            </a:fld>
            <a:endParaRPr lang="en-US"/>
          </a:p>
        </p:txBody>
      </p:sp>
    </p:spTree>
    <p:extLst>
      <p:ext uri="{BB962C8B-B14F-4D97-AF65-F5344CB8AC3E}">
        <p14:creationId xmlns:p14="http://schemas.microsoft.com/office/powerpoint/2010/main" val="366830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4D8271-D003-4B5E-BE12-52033F35C563}"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4D8271-D003-4B5E-BE12-52033F35C563}" type="slidenum">
              <a:rPr lang="en-US" smtClean="0"/>
              <a:pPr/>
              <a:t>11</a:t>
            </a:fld>
            <a:endParaRPr lang="en-US"/>
          </a:p>
        </p:txBody>
      </p:sp>
    </p:spTree>
    <p:extLst>
      <p:ext uri="{BB962C8B-B14F-4D97-AF65-F5344CB8AC3E}">
        <p14:creationId xmlns:p14="http://schemas.microsoft.com/office/powerpoint/2010/main" val="106991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D8271-D003-4B5E-BE12-52033F35C563}" type="slidenum">
              <a:rPr lang="en-US" smtClean="0"/>
              <a:pPr/>
              <a:t>13</a:t>
            </a:fld>
            <a:endParaRPr lang="en-US"/>
          </a:p>
        </p:txBody>
      </p:sp>
    </p:spTree>
    <p:extLst>
      <p:ext uri="{BB962C8B-B14F-4D97-AF65-F5344CB8AC3E}">
        <p14:creationId xmlns:p14="http://schemas.microsoft.com/office/powerpoint/2010/main" val="67985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4D8271-D003-4B5E-BE12-52033F35C563}" type="slidenum">
              <a:rPr lang="en-US" smtClean="0"/>
              <a:pPr/>
              <a:t>14</a:t>
            </a:fld>
            <a:endParaRPr lang="en-US"/>
          </a:p>
        </p:txBody>
      </p:sp>
    </p:spTree>
    <p:extLst>
      <p:ext uri="{BB962C8B-B14F-4D97-AF65-F5344CB8AC3E}">
        <p14:creationId xmlns:p14="http://schemas.microsoft.com/office/powerpoint/2010/main" val="226532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D8271-D003-4B5E-BE12-52033F35C563}" type="slidenum">
              <a:rPr lang="en-US" smtClean="0"/>
              <a:pPr/>
              <a:t>20</a:t>
            </a:fld>
            <a:endParaRPr lang="en-US"/>
          </a:p>
        </p:txBody>
      </p:sp>
    </p:spTree>
    <p:extLst>
      <p:ext uri="{BB962C8B-B14F-4D97-AF65-F5344CB8AC3E}">
        <p14:creationId xmlns:p14="http://schemas.microsoft.com/office/powerpoint/2010/main" val="993744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7/25/2020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7/25/2020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image" Target="../media/image5.jpeg"/><Relationship Id="rId4" Type="http://schemas.openxmlformats.org/officeDocument/2006/relationships/audio" Target="../media/audio3.wav"/><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audio" Target="../media/audio9.wav"/><Relationship Id="rId12"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8.wav"/><Relationship Id="rId11" Type="http://schemas.openxmlformats.org/officeDocument/2006/relationships/image" Target="../media/image2.gif"/><Relationship Id="rId5" Type="http://schemas.openxmlformats.org/officeDocument/2006/relationships/audio" Target="../media/audio7.wav"/><Relationship Id="rId10" Type="http://schemas.openxmlformats.org/officeDocument/2006/relationships/image" Target="../media/image10.gif"/><Relationship Id="rId4" Type="http://schemas.openxmlformats.org/officeDocument/2006/relationships/audio" Target="../media/audio6.wav"/><Relationship Id="rId9"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audio" Target="../media/audio19.wav"/><Relationship Id="rId12"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15.wav"/><Relationship Id="rId11" Type="http://schemas.openxmlformats.org/officeDocument/2006/relationships/audio" Target="../media/audio18.wav"/><Relationship Id="rId5" Type="http://schemas.openxmlformats.org/officeDocument/2006/relationships/audio" Target="../media/audio17.wav"/><Relationship Id="rId10" Type="http://schemas.openxmlformats.org/officeDocument/2006/relationships/audio" Target="../media/audio3.wav"/><Relationship Id="rId4" Type="http://schemas.openxmlformats.org/officeDocument/2006/relationships/audio" Target="../media/audio14.wav"/><Relationship Id="rId9" Type="http://schemas.openxmlformats.org/officeDocument/2006/relationships/audio" Target="../media/audio5.wav"/><Relationship Id="rId1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9.wav"/><Relationship Id="rId12"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8.wav"/><Relationship Id="rId11" Type="http://schemas.openxmlformats.org/officeDocument/2006/relationships/image" Target="../media/image19.jpeg"/><Relationship Id="rId5" Type="http://schemas.openxmlformats.org/officeDocument/2006/relationships/audio" Target="../media/audio7.wav"/><Relationship Id="rId10" Type="http://schemas.openxmlformats.org/officeDocument/2006/relationships/image" Target="../media/image15.jpeg"/><Relationship Id="rId4" Type="http://schemas.openxmlformats.org/officeDocument/2006/relationships/audio" Target="../media/audio6.wav"/><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17.wav"/><Relationship Id="rId4" Type="http://schemas.openxmlformats.org/officeDocument/2006/relationships/audio" Target="../media/audio14.wav"/></Relationships>
</file>

<file path=ppt/slides/_rels/slide17.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audio" Target="../media/audio16.wav"/><Relationship Id="rId4" Type="http://schemas.openxmlformats.org/officeDocument/2006/relationships/audio" Target="../media/audio19.wav"/></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audio" Target="../media/audio6.wav"/><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audio" Target="../media/audio4.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gif"/><Relationship Id="rId10" Type="http://schemas.openxmlformats.org/officeDocument/2006/relationships/audio" Target="../media/audio1.wav"/><Relationship Id="rId4" Type="http://schemas.openxmlformats.org/officeDocument/2006/relationships/audio" Target="../media/audio16.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6.jpg"/><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audio" Target="../media/audio8.wav"/><Relationship Id="rId4" Type="http://schemas.openxmlformats.org/officeDocument/2006/relationships/audio" Target="../media/audio7.wav"/><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7.wav"/><Relationship Id="rId7"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0.wav"/><Relationship Id="rId11" Type="http://schemas.openxmlformats.org/officeDocument/2006/relationships/audio" Target="../media/audio1.wav"/><Relationship Id="rId5" Type="http://schemas.openxmlformats.org/officeDocument/2006/relationships/audio" Target="../media/audio8.wav"/><Relationship Id="rId10" Type="http://schemas.openxmlformats.org/officeDocument/2006/relationships/image" Target="../media/image12.jpeg"/><Relationship Id="rId4" Type="http://schemas.openxmlformats.org/officeDocument/2006/relationships/audio" Target="../media/audio9.wav"/><Relationship Id="rId9"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audio" Target="../media/audio17.wav"/><Relationship Id="rId18" Type="http://schemas.openxmlformats.org/officeDocument/2006/relationships/image" Target="../media/image14.jpeg"/><Relationship Id="rId3" Type="http://schemas.openxmlformats.org/officeDocument/2006/relationships/audio" Target="../media/audio1.wav"/><Relationship Id="rId21" Type="http://schemas.openxmlformats.org/officeDocument/2006/relationships/image" Target="../media/image16.jpeg"/><Relationship Id="rId7" Type="http://schemas.openxmlformats.org/officeDocument/2006/relationships/audio" Target="../media/audio13.wav"/><Relationship Id="rId12" Type="http://schemas.openxmlformats.org/officeDocument/2006/relationships/audio" Target="../media/audio4.wav"/><Relationship Id="rId17" Type="http://schemas.openxmlformats.org/officeDocument/2006/relationships/image" Target="../media/image10.gif"/><Relationship Id="rId2" Type="http://schemas.openxmlformats.org/officeDocument/2006/relationships/notesSlide" Target="../notesSlides/notesSlide1.xml"/><Relationship Id="rId16" Type="http://schemas.openxmlformats.org/officeDocument/2006/relationships/image" Target="../media/image2.gif"/><Relationship Id="rId20"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audio" Target="../media/audio12.wav"/><Relationship Id="rId11" Type="http://schemas.openxmlformats.org/officeDocument/2006/relationships/audio" Target="../media/audio5.wav"/><Relationship Id="rId5" Type="http://schemas.openxmlformats.org/officeDocument/2006/relationships/audio" Target="../media/audio2.wav"/><Relationship Id="rId15" Type="http://schemas.openxmlformats.org/officeDocument/2006/relationships/image" Target="../media/image13.jpeg"/><Relationship Id="rId10" Type="http://schemas.openxmlformats.org/officeDocument/2006/relationships/audio" Target="../media/audio16.wav"/><Relationship Id="rId19" Type="http://schemas.openxmlformats.org/officeDocument/2006/relationships/image" Target="../media/image11.gif"/><Relationship Id="rId4" Type="http://schemas.openxmlformats.org/officeDocument/2006/relationships/audio" Target="../media/audio11.wav"/><Relationship Id="rId9" Type="http://schemas.openxmlformats.org/officeDocument/2006/relationships/audio" Target="../media/audio15.wav"/><Relationship Id="rId14" Type="http://schemas.openxmlformats.org/officeDocument/2006/relationships/audio" Target="../media/audio18.wav"/><Relationship Id="rId22"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audio" Target="../media/audio2.wav"/><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brid-rice.gif"/>
          <p:cNvPicPr>
            <a:picLocks noChangeAspect="1"/>
          </p:cNvPicPr>
          <p:nvPr/>
        </p:nvPicPr>
        <p:blipFill>
          <a:blip r:embed="rId7"/>
          <a:stretch>
            <a:fillRect/>
          </a:stretch>
        </p:blipFill>
        <p:spPr>
          <a:xfrm>
            <a:off x="0" y="1295400"/>
            <a:ext cx="3124200" cy="4530090"/>
          </a:xfrm>
          <a:prstGeom prst="rect">
            <a:avLst/>
          </a:prstGeom>
        </p:spPr>
      </p:pic>
      <p:sp>
        <p:nvSpPr>
          <p:cNvPr id="3" name="TextBox 2"/>
          <p:cNvSpPr txBox="1"/>
          <p:nvPr/>
        </p:nvSpPr>
        <p:spPr>
          <a:xfrm>
            <a:off x="228600" y="228600"/>
            <a:ext cx="8686800" cy="923330"/>
          </a:xfrm>
          <a:prstGeom prst="rect">
            <a:avLst/>
          </a:prstGeom>
          <a:noFill/>
        </p:spPr>
        <p:txBody>
          <a:bodyPr wrap="square" rtlCol="0">
            <a:spAutoFit/>
          </a:bodyPr>
          <a:lstStyle/>
          <a:p>
            <a:pPr algn="ctr"/>
            <a:r>
              <a:rPr lang="bn-IN" sz="5400" b="1" dirty="0">
                <a:solidFill>
                  <a:srgbClr val="C00000"/>
                </a:solidFill>
                <a:latin typeface="Vrinda" panose="020B0502040204020203" pitchFamily="34" charset="0"/>
                <a:cs typeface="Vrinda" panose="020B0502040204020203" pitchFamily="34" charset="0"/>
              </a:rPr>
              <a:t>স্বাগতম</a:t>
            </a:r>
            <a:endParaRPr lang="en-US" sz="5400" b="1" dirty="0">
              <a:solidFill>
                <a:srgbClr val="C00000"/>
              </a:solidFill>
              <a:latin typeface="Vrinda" panose="020B0502040204020203" pitchFamily="34" charset="0"/>
              <a:cs typeface="Vrinda" panose="020B0502040204020203" pitchFamily="34" charset="0"/>
            </a:endParaRPr>
          </a:p>
        </p:txBody>
      </p:sp>
      <p:pic>
        <p:nvPicPr>
          <p:cNvPr id="4" name="Picture 3" descr="231.jpg"/>
          <p:cNvPicPr>
            <a:picLocks noChangeAspect="1"/>
          </p:cNvPicPr>
          <p:nvPr/>
        </p:nvPicPr>
        <p:blipFill>
          <a:blip r:embed="rId8"/>
          <a:stretch>
            <a:fillRect/>
          </a:stretch>
        </p:blipFill>
        <p:spPr>
          <a:xfrm>
            <a:off x="3124200" y="1295400"/>
            <a:ext cx="3048000" cy="4530090"/>
          </a:xfrm>
          <a:prstGeom prst="rect">
            <a:avLst/>
          </a:prstGeom>
        </p:spPr>
      </p:pic>
      <p:pic>
        <p:nvPicPr>
          <p:cNvPr id="5" name="Picture 4" descr="t 3.jpg"/>
          <p:cNvPicPr>
            <a:picLocks noChangeAspect="1"/>
          </p:cNvPicPr>
          <p:nvPr/>
        </p:nvPicPr>
        <p:blipFill>
          <a:blip r:embed="rId9"/>
          <a:stretch>
            <a:fillRect/>
          </a:stretch>
        </p:blipFill>
        <p:spPr>
          <a:xfrm>
            <a:off x="6172200" y="1295401"/>
            <a:ext cx="2743200" cy="1981200"/>
          </a:xfrm>
          <a:prstGeom prst="rect">
            <a:avLst/>
          </a:prstGeom>
        </p:spPr>
      </p:pic>
      <p:pic>
        <p:nvPicPr>
          <p:cNvPr id="6" name="Picture 5" descr="ghj.jpg"/>
          <p:cNvPicPr>
            <a:picLocks noChangeAspect="1"/>
          </p:cNvPicPr>
          <p:nvPr/>
        </p:nvPicPr>
        <p:blipFill>
          <a:blip r:embed="rId10"/>
          <a:stretch>
            <a:fillRect/>
          </a:stretch>
        </p:blipFill>
        <p:spPr>
          <a:xfrm>
            <a:off x="6248400" y="3379970"/>
            <a:ext cx="2743200" cy="2405418"/>
          </a:xfrm>
          <a:prstGeom prst="rect">
            <a:avLst/>
          </a:prstGeom>
        </p:spPr>
      </p:pic>
    </p:spTree>
    <p:extLst>
      <p:ext uri="{BB962C8B-B14F-4D97-AF65-F5344CB8AC3E}">
        <p14:creationId xmlns:p14="http://schemas.microsoft.com/office/powerpoint/2010/main" val="4217235860"/>
      </p:ext>
    </p:extLst>
  </p:cSld>
  <p:clrMapOvr>
    <a:masterClrMapping/>
  </p:clrMapOvr>
  <mc:AlternateContent xmlns:mc="http://schemas.openxmlformats.org/markup-compatibility/2006" xmlns:p14="http://schemas.microsoft.com/office/powerpoint/2010/main">
    <mc:Choice Requires="p14">
      <p:transition spd="slow" p14:dur="5750">
        <p:dissolve/>
        <p:sndAc>
          <p:stSnd>
            <p:snd r:embed="rId2" name="chimes.wav"/>
          </p:stSnd>
        </p:sndAc>
      </p:transition>
    </mc:Choice>
    <mc:Fallback xmlns="">
      <p:transition spd="slow">
        <p:dissolve/>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3000"/>
                                        <p:tgtEl>
                                          <p:spTgt spid="4"/>
                                        </p:tgtEl>
                                      </p:cBhvr>
                                    </p:animEffect>
                                    <p:anim calcmode="lin" valueType="num">
                                      <p:cBhvr>
                                        <p:cTn id="19" dur="3000" fill="hold"/>
                                        <p:tgtEl>
                                          <p:spTgt spid="4"/>
                                        </p:tgtEl>
                                        <p:attrNameLst>
                                          <p:attrName>ppt_x</p:attrName>
                                        </p:attrNameLst>
                                      </p:cBhvr>
                                      <p:tavLst>
                                        <p:tav tm="0">
                                          <p:val>
                                            <p:strVal val="#ppt_x"/>
                                          </p:val>
                                        </p:tav>
                                        <p:tav tm="100000">
                                          <p:val>
                                            <p:strVal val="#ppt_x"/>
                                          </p:val>
                                        </p:tav>
                                      </p:tavLst>
                                    </p:anim>
                                    <p:anim calcmode="lin" valueType="num">
                                      <p:cBhvr>
                                        <p:cTn id="20" dur="3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30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3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6"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90600"/>
            <a:ext cx="8839201" cy="646331"/>
          </a:xfrm>
          <a:prstGeom prst="rect">
            <a:avLst/>
          </a:prstGeom>
        </p:spPr>
        <p:txBody>
          <a:bodyPr wrap="square">
            <a:spAutoFit/>
          </a:bodyPr>
          <a:lstStyle/>
          <a:p>
            <a:pPr algn="ctr"/>
            <a:r>
              <a:rPr lang="bn-BD" sz="3600" b="1" dirty="0">
                <a:solidFill>
                  <a:srgbClr val="7030A0"/>
                </a:solidFill>
                <a:latin typeface="Vrinda" panose="020B0502040204020203" pitchFamily="34" charset="0"/>
                <a:cs typeface="Vrinda" panose="020B0502040204020203" pitchFamily="34" charset="0"/>
              </a:rPr>
              <a:t>অর্থনৈতিক সমাজের বিভিন্ন সমস্যা ...</a:t>
            </a:r>
          </a:p>
        </p:txBody>
      </p:sp>
      <p:sp>
        <p:nvSpPr>
          <p:cNvPr id="4" name="TextBox 3"/>
          <p:cNvSpPr txBox="1"/>
          <p:nvPr/>
        </p:nvSpPr>
        <p:spPr>
          <a:xfrm>
            <a:off x="1600200" y="1828800"/>
            <a:ext cx="6477000" cy="4401205"/>
          </a:xfrm>
          <a:prstGeom prst="rect">
            <a:avLst/>
          </a:prstGeom>
          <a:noFill/>
        </p:spPr>
        <p:txBody>
          <a:bodyPr wrap="square" rtlCol="0">
            <a:spAutoFit/>
          </a:bodyPr>
          <a:lstStyle/>
          <a:p>
            <a:pPr>
              <a:buFont typeface="Wingdings" pitchFamily="2" charset="2"/>
              <a:buChar char="v"/>
            </a:pPr>
            <a:r>
              <a:rPr lang="bn-BD" sz="4000" dirty="0">
                <a:solidFill>
                  <a:srgbClr val="002060"/>
                </a:solidFill>
                <a:latin typeface="Vrinda" panose="020B0502040204020203" pitchFamily="34" charset="0"/>
                <a:cs typeface="Vrinda" panose="020B0502040204020203" pitchFamily="34" charset="0"/>
              </a:rPr>
              <a:t>অসীম অভাব </a:t>
            </a:r>
          </a:p>
          <a:p>
            <a:pPr>
              <a:buFont typeface="Wingdings" pitchFamily="2" charset="2"/>
              <a:buChar char="v"/>
            </a:pPr>
            <a:r>
              <a:rPr lang="bn-BD" sz="4000" dirty="0">
                <a:solidFill>
                  <a:srgbClr val="002060"/>
                </a:solidFill>
                <a:latin typeface="Vrinda" panose="020B0502040204020203" pitchFamily="34" charset="0"/>
                <a:cs typeface="Vrinda" panose="020B0502040204020203" pitchFamily="34" charset="0"/>
              </a:rPr>
              <a:t>কি উৎপাদন করবে  </a:t>
            </a:r>
          </a:p>
          <a:p>
            <a:pPr>
              <a:buFont typeface="Wingdings" pitchFamily="2" charset="2"/>
              <a:buChar char="v"/>
            </a:pPr>
            <a:r>
              <a:rPr lang="bn-BD" sz="4000" dirty="0">
                <a:solidFill>
                  <a:srgbClr val="002060"/>
                </a:solidFill>
                <a:latin typeface="Vrinda" panose="020B0502040204020203" pitchFamily="34" charset="0"/>
                <a:cs typeface="Vrinda" panose="020B0502040204020203" pitchFamily="34" charset="0"/>
              </a:rPr>
              <a:t>নির্বাচন সমস্যা</a:t>
            </a:r>
          </a:p>
          <a:p>
            <a:pPr>
              <a:buFont typeface="Wingdings" pitchFamily="2" charset="2"/>
              <a:buChar char="v"/>
            </a:pPr>
            <a:r>
              <a:rPr lang="bn-BD" sz="4000" dirty="0">
                <a:solidFill>
                  <a:srgbClr val="002060"/>
                </a:solidFill>
                <a:latin typeface="Vrinda" panose="020B0502040204020203" pitchFamily="34" charset="0"/>
                <a:cs typeface="Vrinda" panose="020B0502040204020203" pitchFamily="34" charset="0"/>
              </a:rPr>
              <a:t>কিভাবে  উৎপাদন করবে</a:t>
            </a:r>
          </a:p>
          <a:p>
            <a:pPr>
              <a:buFont typeface="Wingdings" pitchFamily="2" charset="2"/>
              <a:buChar char="v"/>
            </a:pPr>
            <a:r>
              <a:rPr lang="bn-BD" sz="4000" dirty="0">
                <a:solidFill>
                  <a:srgbClr val="002060"/>
                </a:solidFill>
                <a:latin typeface="Vrinda" panose="020B0502040204020203" pitchFamily="34" charset="0"/>
                <a:cs typeface="Vrinda" panose="020B0502040204020203" pitchFamily="34" charset="0"/>
              </a:rPr>
              <a:t>দুস্পাপ্যতা  </a:t>
            </a:r>
          </a:p>
          <a:p>
            <a:pPr>
              <a:buFont typeface="Wingdings" pitchFamily="2" charset="2"/>
              <a:buChar char="v"/>
            </a:pPr>
            <a:r>
              <a:rPr lang="bn-BD" sz="4000" dirty="0">
                <a:solidFill>
                  <a:srgbClr val="002060"/>
                </a:solidFill>
                <a:latin typeface="Vrinda" panose="020B0502040204020203" pitchFamily="34" charset="0"/>
                <a:cs typeface="Vrinda" panose="020B0502040204020203" pitchFamily="34" charset="0"/>
              </a:rPr>
              <a:t>কার জন্য  উৎপাদন করবে   </a:t>
            </a:r>
            <a:endParaRPr lang="en-US" sz="4000" dirty="0">
              <a:solidFill>
                <a:srgbClr val="002060"/>
              </a:solidFill>
              <a:latin typeface="Vrinda" panose="020B0502040204020203" pitchFamily="34" charset="0"/>
              <a:cs typeface="Vrinda" panose="020B0502040204020203" pitchFamily="34" charset="0"/>
            </a:endParaRPr>
          </a:p>
          <a:p>
            <a:pPr>
              <a:buFont typeface="Wingdings" pitchFamily="2" charset="2"/>
              <a:buChar char="v"/>
            </a:pPr>
            <a:r>
              <a:rPr lang="bn-BD" sz="4000" dirty="0">
                <a:solidFill>
                  <a:srgbClr val="002060"/>
                </a:solidFill>
                <a:latin typeface="Vrinda" panose="020B0502040204020203" pitchFamily="34" charset="0"/>
                <a:cs typeface="Vrinda" panose="020B0502040204020203" pitchFamily="34" charset="0"/>
              </a:rPr>
              <a:t> মূলধনের স্বল্পতা    </a:t>
            </a:r>
            <a:endParaRPr lang="en-US" sz="4000" dirty="0">
              <a:solidFill>
                <a:srgbClr val="002060"/>
              </a:solidFill>
              <a:latin typeface="Vrinda" panose="020B0502040204020203" pitchFamily="34" charset="0"/>
              <a:cs typeface="Vrinda"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fractur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381000"/>
            <a:ext cx="5562600" cy="1015663"/>
          </a:xfrm>
          <a:prstGeom prst="rect">
            <a:avLst/>
          </a:prstGeom>
          <a:noFill/>
        </p:spPr>
        <p:txBody>
          <a:bodyPr wrap="square" rtlCol="0">
            <a:spAutoFit/>
          </a:bodyPr>
          <a:lstStyle/>
          <a:p>
            <a:r>
              <a:rPr lang="bn-BD" sz="4800" b="1" dirty="0">
                <a:solidFill>
                  <a:srgbClr val="00B050"/>
                </a:solidFill>
                <a:latin typeface="Vrinda" panose="020B0502040204020203" pitchFamily="34" charset="0"/>
                <a:cs typeface="Vrinda" panose="020B0502040204020203" pitchFamily="34" charset="0"/>
              </a:rPr>
              <a:t>কি উৎপাদন করবে</a:t>
            </a:r>
            <a:r>
              <a:rPr lang="bn-BD" sz="6000" b="1" dirty="0">
                <a:solidFill>
                  <a:srgbClr val="00B050"/>
                </a:solidFill>
                <a:latin typeface="Vrinda" panose="020B0502040204020203" pitchFamily="34" charset="0"/>
                <a:cs typeface="Vrinda" panose="020B0502040204020203" pitchFamily="34" charset="0"/>
              </a:rPr>
              <a:t>?  </a:t>
            </a:r>
          </a:p>
        </p:txBody>
      </p:sp>
      <p:pic>
        <p:nvPicPr>
          <p:cNvPr id="7" name="Picture 6" descr="jatropha-cultivation.gif"/>
          <p:cNvPicPr>
            <a:picLocks noChangeAspect="1"/>
          </p:cNvPicPr>
          <p:nvPr/>
        </p:nvPicPr>
        <p:blipFill>
          <a:blip r:embed="rId10"/>
          <a:stretch>
            <a:fillRect/>
          </a:stretch>
        </p:blipFill>
        <p:spPr>
          <a:xfrm>
            <a:off x="7391400" y="533399"/>
            <a:ext cx="1371598" cy="2514601"/>
          </a:xfrm>
          <a:prstGeom prst="rect">
            <a:avLst/>
          </a:prstGeom>
        </p:spPr>
      </p:pic>
      <p:grpSp>
        <p:nvGrpSpPr>
          <p:cNvPr id="34" name="Group 33"/>
          <p:cNvGrpSpPr/>
          <p:nvPr/>
        </p:nvGrpSpPr>
        <p:grpSpPr>
          <a:xfrm>
            <a:off x="1752600" y="1600200"/>
            <a:ext cx="3962400" cy="3200400"/>
            <a:chOff x="2133600" y="1752600"/>
            <a:chExt cx="3962400" cy="3200400"/>
          </a:xfrm>
        </p:grpSpPr>
        <p:cxnSp>
          <p:nvCxnSpPr>
            <p:cNvPr id="10" name="Straight Connector 9"/>
            <p:cNvCxnSpPr/>
            <p:nvPr/>
          </p:nvCxnSpPr>
          <p:spPr>
            <a:xfrm>
              <a:off x="2209800" y="4876800"/>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609601" y="3276600"/>
              <a:ext cx="3124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2057400"/>
              <a:ext cx="2971800" cy="289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33600" y="29718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2209800" y="3886200"/>
              <a:ext cx="1905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09800" y="3962400"/>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733800" y="44196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81600" y="4876800"/>
              <a:ext cx="9144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895600" y="5562600"/>
            <a:ext cx="1371600" cy="584775"/>
          </a:xfrm>
          <a:prstGeom prst="rect">
            <a:avLst/>
          </a:prstGeom>
          <a:noFill/>
        </p:spPr>
        <p:txBody>
          <a:bodyPr wrap="square" rtlCol="0">
            <a:spAutoFit/>
          </a:bodyPr>
          <a:lstStyle/>
          <a:p>
            <a:r>
              <a:rPr lang="bn-BD" sz="3200" dirty="0">
                <a:solidFill>
                  <a:srgbClr val="7030A0"/>
                </a:solidFill>
                <a:latin typeface="Vrinda" panose="020B0502040204020203" pitchFamily="34" charset="0"/>
                <a:cs typeface="Vrinda" panose="020B0502040204020203" pitchFamily="34" charset="0"/>
              </a:rPr>
              <a:t>সবজি</a:t>
            </a:r>
            <a:r>
              <a:rPr lang="bn-BD" dirty="0"/>
              <a:t> </a:t>
            </a:r>
            <a:endParaRPr lang="en-US" dirty="0"/>
          </a:p>
        </p:txBody>
      </p:sp>
      <p:sp>
        <p:nvSpPr>
          <p:cNvPr id="36" name="TextBox 35"/>
          <p:cNvSpPr txBox="1"/>
          <p:nvPr/>
        </p:nvSpPr>
        <p:spPr>
          <a:xfrm flipH="1">
            <a:off x="1143000" y="1524000"/>
            <a:ext cx="1828800" cy="646331"/>
          </a:xfrm>
          <a:prstGeom prst="rect">
            <a:avLst/>
          </a:prstGeom>
          <a:noFill/>
        </p:spPr>
        <p:txBody>
          <a:bodyPr wrap="square" rtlCol="0">
            <a:spAutoFit/>
          </a:bodyPr>
          <a:lstStyle/>
          <a:p>
            <a:r>
              <a:rPr lang="bn-BD" sz="3600" b="1" dirty="0">
                <a:solidFill>
                  <a:srgbClr val="7030A0"/>
                </a:solidFill>
              </a:rPr>
              <a:t>Y</a:t>
            </a:r>
            <a:endParaRPr lang="en-US" sz="3600" b="1" dirty="0">
              <a:solidFill>
                <a:srgbClr val="7030A0"/>
              </a:solidFill>
            </a:endParaRPr>
          </a:p>
        </p:txBody>
      </p:sp>
      <p:sp>
        <p:nvSpPr>
          <p:cNvPr id="37" name="Rectangle 36"/>
          <p:cNvSpPr/>
          <p:nvPr/>
        </p:nvSpPr>
        <p:spPr>
          <a:xfrm>
            <a:off x="1447800" y="5029200"/>
            <a:ext cx="461986" cy="584775"/>
          </a:xfrm>
          <a:prstGeom prst="rect">
            <a:avLst/>
          </a:prstGeom>
        </p:spPr>
        <p:txBody>
          <a:bodyPr wrap="none">
            <a:spAutoFit/>
          </a:bodyPr>
          <a:lstStyle/>
          <a:p>
            <a:r>
              <a:rPr lang="bn-BD" sz="3200" b="1" dirty="0">
                <a:solidFill>
                  <a:srgbClr val="7030A0"/>
                </a:solidFill>
              </a:rPr>
              <a:t>O</a:t>
            </a:r>
            <a:endParaRPr lang="en-US" sz="3200" b="1" dirty="0">
              <a:solidFill>
                <a:srgbClr val="7030A0"/>
              </a:solidFill>
            </a:endParaRPr>
          </a:p>
        </p:txBody>
      </p:sp>
      <p:sp>
        <p:nvSpPr>
          <p:cNvPr id="38" name="Rectangle 37"/>
          <p:cNvSpPr/>
          <p:nvPr/>
        </p:nvSpPr>
        <p:spPr>
          <a:xfrm>
            <a:off x="5791200" y="4648200"/>
            <a:ext cx="410690" cy="584775"/>
          </a:xfrm>
          <a:prstGeom prst="rect">
            <a:avLst/>
          </a:prstGeom>
        </p:spPr>
        <p:txBody>
          <a:bodyPr wrap="none">
            <a:spAutoFit/>
          </a:bodyPr>
          <a:lstStyle/>
          <a:p>
            <a:r>
              <a:rPr lang="bn-BD" sz="3200" b="1" dirty="0">
                <a:solidFill>
                  <a:srgbClr val="7030A0"/>
                </a:solidFill>
              </a:rPr>
              <a:t>X</a:t>
            </a:r>
            <a:endParaRPr lang="en-US" sz="3200" b="1" dirty="0">
              <a:solidFill>
                <a:srgbClr val="7030A0"/>
              </a:solidFill>
            </a:endParaRPr>
          </a:p>
        </p:txBody>
      </p:sp>
      <p:sp>
        <p:nvSpPr>
          <p:cNvPr id="40" name="Rectangle 39"/>
          <p:cNvSpPr/>
          <p:nvPr/>
        </p:nvSpPr>
        <p:spPr>
          <a:xfrm>
            <a:off x="2468880" y="4930914"/>
            <a:ext cx="426720" cy="707886"/>
          </a:xfrm>
          <a:prstGeom prst="rect">
            <a:avLst/>
          </a:prstGeom>
        </p:spPr>
        <p:txBody>
          <a:bodyPr wrap="none">
            <a:spAutoFit/>
          </a:bodyPr>
          <a:lstStyle/>
          <a:p>
            <a:r>
              <a:rPr lang="bn-BD" sz="4000" b="1" dirty="0">
                <a:solidFill>
                  <a:srgbClr val="7030A0"/>
                </a:solidFill>
              </a:rPr>
              <a:t>v</a:t>
            </a:r>
            <a:endParaRPr lang="en-US" sz="4000" b="1" dirty="0">
              <a:solidFill>
                <a:srgbClr val="7030A0"/>
              </a:solidFill>
            </a:endParaRPr>
          </a:p>
        </p:txBody>
      </p:sp>
      <p:sp>
        <p:nvSpPr>
          <p:cNvPr id="41" name="Rectangle 40"/>
          <p:cNvSpPr/>
          <p:nvPr/>
        </p:nvSpPr>
        <p:spPr>
          <a:xfrm>
            <a:off x="3657600" y="3657600"/>
            <a:ext cx="404278" cy="584775"/>
          </a:xfrm>
          <a:prstGeom prst="rect">
            <a:avLst/>
          </a:prstGeom>
        </p:spPr>
        <p:txBody>
          <a:bodyPr wrap="none">
            <a:spAutoFit/>
          </a:bodyPr>
          <a:lstStyle/>
          <a:p>
            <a:pPr lvl="0"/>
            <a:r>
              <a:rPr lang="bn-BD" sz="3200" b="1" dirty="0">
                <a:solidFill>
                  <a:srgbClr val="7030A0"/>
                </a:solidFill>
              </a:rPr>
              <a:t>b</a:t>
            </a:r>
            <a:endParaRPr lang="en-US" sz="3200" b="1" dirty="0">
              <a:solidFill>
                <a:srgbClr val="7030A0"/>
              </a:solidFill>
            </a:endParaRPr>
          </a:p>
        </p:txBody>
      </p:sp>
      <p:sp>
        <p:nvSpPr>
          <p:cNvPr id="42" name="Rectangle 41"/>
          <p:cNvSpPr/>
          <p:nvPr/>
        </p:nvSpPr>
        <p:spPr>
          <a:xfrm>
            <a:off x="3352800" y="5029200"/>
            <a:ext cx="633507" cy="646331"/>
          </a:xfrm>
          <a:prstGeom prst="rect">
            <a:avLst/>
          </a:prstGeom>
        </p:spPr>
        <p:txBody>
          <a:bodyPr wrap="none">
            <a:spAutoFit/>
          </a:bodyPr>
          <a:lstStyle/>
          <a:p>
            <a:r>
              <a:rPr lang="bn-BD" sz="3600" b="1" dirty="0">
                <a:solidFill>
                  <a:srgbClr val="7030A0"/>
                </a:solidFill>
              </a:rPr>
              <a:t>v1</a:t>
            </a:r>
            <a:endParaRPr lang="en-US" sz="3600" b="1" dirty="0">
              <a:solidFill>
                <a:srgbClr val="7030A0"/>
              </a:solidFill>
            </a:endParaRPr>
          </a:p>
        </p:txBody>
      </p:sp>
      <p:sp>
        <p:nvSpPr>
          <p:cNvPr id="43" name="Rectangle 42"/>
          <p:cNvSpPr/>
          <p:nvPr/>
        </p:nvSpPr>
        <p:spPr>
          <a:xfrm>
            <a:off x="914400" y="2743200"/>
            <a:ext cx="696024" cy="584775"/>
          </a:xfrm>
          <a:prstGeom prst="rect">
            <a:avLst/>
          </a:prstGeom>
        </p:spPr>
        <p:txBody>
          <a:bodyPr wrap="none">
            <a:spAutoFit/>
          </a:bodyPr>
          <a:lstStyle/>
          <a:p>
            <a:r>
              <a:rPr lang="bn-BD" sz="3200" b="1" dirty="0">
                <a:solidFill>
                  <a:srgbClr val="7030A0"/>
                </a:solidFill>
              </a:rPr>
              <a:t>w1</a:t>
            </a:r>
            <a:endParaRPr lang="en-US" sz="3200" b="1" dirty="0">
              <a:solidFill>
                <a:srgbClr val="7030A0"/>
              </a:solidFill>
            </a:endParaRPr>
          </a:p>
        </p:txBody>
      </p:sp>
      <p:sp>
        <p:nvSpPr>
          <p:cNvPr id="44" name="Rectangle 43"/>
          <p:cNvSpPr/>
          <p:nvPr/>
        </p:nvSpPr>
        <p:spPr>
          <a:xfrm>
            <a:off x="990600" y="3733800"/>
            <a:ext cx="490840" cy="584775"/>
          </a:xfrm>
          <a:prstGeom prst="rect">
            <a:avLst/>
          </a:prstGeom>
        </p:spPr>
        <p:txBody>
          <a:bodyPr wrap="none">
            <a:spAutoFit/>
          </a:bodyPr>
          <a:lstStyle/>
          <a:p>
            <a:r>
              <a:rPr lang="bn-BD" sz="3200" b="1" dirty="0">
                <a:solidFill>
                  <a:srgbClr val="7030A0"/>
                </a:solidFill>
              </a:rPr>
              <a:t>w</a:t>
            </a:r>
            <a:endParaRPr lang="en-US" sz="3200" b="1" dirty="0">
              <a:solidFill>
                <a:srgbClr val="7030A0"/>
              </a:solidFill>
            </a:endParaRPr>
          </a:p>
        </p:txBody>
      </p:sp>
      <p:grpSp>
        <p:nvGrpSpPr>
          <p:cNvPr id="49" name="Group 48"/>
          <p:cNvGrpSpPr/>
          <p:nvPr/>
        </p:nvGrpSpPr>
        <p:grpSpPr>
          <a:xfrm>
            <a:off x="7315200" y="3327975"/>
            <a:ext cx="1600200" cy="2768025"/>
            <a:chOff x="7391400" y="3657600"/>
            <a:chExt cx="1600200" cy="1905000"/>
          </a:xfrm>
        </p:grpSpPr>
        <p:pic>
          <p:nvPicPr>
            <p:cNvPr id="46" name="Picture 45" descr="hybrid-rice.gif"/>
            <p:cNvPicPr>
              <a:picLocks noChangeAspect="1"/>
            </p:cNvPicPr>
            <p:nvPr/>
          </p:nvPicPr>
          <p:blipFill>
            <a:blip r:embed="rId11"/>
            <a:stretch>
              <a:fillRect/>
            </a:stretch>
          </p:blipFill>
          <p:spPr>
            <a:xfrm>
              <a:off x="7467600" y="3733800"/>
              <a:ext cx="1447800" cy="990601"/>
            </a:xfrm>
            <a:prstGeom prst="rect">
              <a:avLst/>
            </a:prstGeom>
          </p:spPr>
        </p:pic>
        <p:grpSp>
          <p:nvGrpSpPr>
            <p:cNvPr id="48" name="Group 47"/>
            <p:cNvGrpSpPr/>
            <p:nvPr/>
          </p:nvGrpSpPr>
          <p:grpSpPr>
            <a:xfrm>
              <a:off x="7391400" y="3657600"/>
              <a:ext cx="1600200" cy="1905000"/>
              <a:chOff x="7391400" y="3657600"/>
              <a:chExt cx="1600200" cy="1905000"/>
            </a:xfrm>
          </p:grpSpPr>
          <p:sp>
            <p:nvSpPr>
              <p:cNvPr id="45" name="Rounded Rectangle 44"/>
              <p:cNvSpPr/>
              <p:nvPr/>
            </p:nvSpPr>
            <p:spPr>
              <a:xfrm>
                <a:off x="7391400" y="3657600"/>
                <a:ext cx="16002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jatropha-cultivation.gif"/>
              <p:cNvPicPr>
                <a:picLocks noChangeAspect="1"/>
              </p:cNvPicPr>
              <p:nvPr/>
            </p:nvPicPr>
            <p:blipFill>
              <a:blip r:embed="rId10"/>
              <a:stretch>
                <a:fillRect/>
              </a:stretch>
            </p:blipFill>
            <p:spPr>
              <a:xfrm>
                <a:off x="7467600" y="4648200"/>
                <a:ext cx="1447800" cy="838200"/>
              </a:xfrm>
              <a:prstGeom prst="rect">
                <a:avLst/>
              </a:prstGeom>
            </p:spPr>
          </p:pic>
        </p:grpSp>
      </p:grpSp>
      <p:sp>
        <p:nvSpPr>
          <p:cNvPr id="54" name="TextBox 53"/>
          <p:cNvSpPr txBox="1"/>
          <p:nvPr/>
        </p:nvSpPr>
        <p:spPr>
          <a:xfrm rot="16200000">
            <a:off x="-419099" y="3207003"/>
            <a:ext cx="1828800" cy="646331"/>
          </a:xfrm>
          <a:prstGeom prst="rect">
            <a:avLst/>
          </a:prstGeom>
          <a:noFill/>
        </p:spPr>
        <p:txBody>
          <a:bodyPr wrap="square" rtlCol="0">
            <a:spAutoFit/>
          </a:bodyPr>
          <a:lstStyle/>
          <a:p>
            <a:pPr algn="ctr"/>
            <a:r>
              <a:rPr lang="bn-BD" sz="3600" dirty="0">
                <a:solidFill>
                  <a:srgbClr val="7030A0"/>
                </a:solidFill>
                <a:latin typeface="Vrinda" panose="020B0502040204020203" pitchFamily="34" charset="0"/>
                <a:cs typeface="Vrinda" panose="020B0502040204020203" pitchFamily="34" charset="0"/>
              </a:rPr>
              <a:t>গম</a:t>
            </a:r>
            <a:endParaRPr lang="en-US" sz="3600" dirty="0">
              <a:solidFill>
                <a:srgbClr val="7030A0"/>
              </a:solidFill>
              <a:latin typeface="Vrinda" panose="020B0502040204020203" pitchFamily="34" charset="0"/>
              <a:cs typeface="Vrinda" panose="020B0502040204020203" pitchFamily="34" charset="0"/>
            </a:endParaRPr>
          </a:p>
        </p:txBody>
      </p:sp>
      <p:sp>
        <p:nvSpPr>
          <p:cNvPr id="55" name="Rounded Rectangle 54"/>
          <p:cNvSpPr/>
          <p:nvPr/>
        </p:nvSpPr>
        <p:spPr>
          <a:xfrm>
            <a:off x="7315200" y="533400"/>
            <a:ext cx="1523998" cy="2514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590800" y="2209800"/>
            <a:ext cx="412292" cy="584775"/>
          </a:xfrm>
          <a:prstGeom prst="rect">
            <a:avLst/>
          </a:prstGeom>
        </p:spPr>
        <p:txBody>
          <a:bodyPr wrap="none">
            <a:spAutoFit/>
          </a:bodyPr>
          <a:lstStyle/>
          <a:p>
            <a:r>
              <a:rPr lang="en-US" sz="3200" b="1" dirty="0">
                <a:solidFill>
                  <a:srgbClr val="7030A0"/>
                </a:solidFill>
              </a:rPr>
              <a:t>a</a:t>
            </a:r>
          </a:p>
        </p:txBody>
      </p:sp>
      <p:sp>
        <p:nvSpPr>
          <p:cNvPr id="59" name="Rectangle 58"/>
          <p:cNvSpPr/>
          <p:nvPr/>
        </p:nvSpPr>
        <p:spPr>
          <a:xfrm>
            <a:off x="4419600" y="5029200"/>
            <a:ext cx="583814" cy="584775"/>
          </a:xfrm>
          <a:prstGeom prst="rect">
            <a:avLst/>
          </a:prstGeom>
        </p:spPr>
        <p:txBody>
          <a:bodyPr wrap="none">
            <a:spAutoFit/>
          </a:bodyPr>
          <a:lstStyle/>
          <a:p>
            <a:r>
              <a:rPr lang="bn-BD" sz="3200" b="1" dirty="0">
                <a:solidFill>
                  <a:srgbClr val="7030A0"/>
                </a:solidFill>
              </a:rPr>
              <a:t>v2</a:t>
            </a:r>
            <a:endParaRPr lang="en-US" sz="3200" b="1" dirty="0">
              <a:solidFill>
                <a:srgbClr val="7030A0"/>
              </a:solidFill>
            </a:endParaRPr>
          </a:p>
        </p:txBody>
      </p:sp>
      <p:sp>
        <p:nvSpPr>
          <p:cNvPr id="61" name="TextBox 60"/>
          <p:cNvSpPr txBox="1"/>
          <p:nvPr/>
        </p:nvSpPr>
        <p:spPr>
          <a:xfrm>
            <a:off x="3505200" y="1600200"/>
            <a:ext cx="3657600" cy="2769989"/>
          </a:xfrm>
          <a:prstGeom prst="rect">
            <a:avLst/>
          </a:prstGeom>
          <a:noFill/>
        </p:spPr>
        <p:txBody>
          <a:bodyPr wrap="square" rtlCol="0">
            <a:spAutoFit/>
          </a:bodyPr>
          <a:lstStyle/>
          <a:p>
            <a:pPr>
              <a:buFont typeface="Wingdings" pitchFamily="2" charset="2"/>
              <a:buChar char="Ø"/>
            </a:pPr>
            <a:r>
              <a:rPr lang="bn-BD" sz="2000" dirty="0">
                <a:latin typeface="Vrinda" panose="020B0502040204020203" pitchFamily="34" charset="0"/>
                <a:cs typeface="Vrinda" panose="020B0502040204020203" pitchFamily="34" charset="0"/>
              </a:rPr>
              <a:t>শুধু </a:t>
            </a:r>
            <a:r>
              <a:rPr lang="en-US" sz="2000" dirty="0">
                <a:latin typeface="Vrinda" panose="020B0502040204020203" pitchFamily="34" charset="0"/>
                <a:cs typeface="Vrinda" panose="020B0502040204020203" pitchFamily="34" charset="0"/>
              </a:rPr>
              <a:t>W</a:t>
            </a:r>
            <a:r>
              <a:rPr lang="bn-BD" sz="2000" dirty="0">
                <a:latin typeface="Vrinda" panose="020B0502040204020203" pitchFamily="34" charset="0"/>
                <a:cs typeface="Vrinda" panose="020B0502040204020203" pitchFamily="34" charset="0"/>
              </a:rPr>
              <a:t>2 পরিমাণ গম</a:t>
            </a:r>
          </a:p>
          <a:p>
            <a:r>
              <a:rPr lang="bn-BD" sz="2000" dirty="0">
                <a:latin typeface="Vrinda" panose="020B0502040204020203" pitchFamily="34" charset="0"/>
                <a:cs typeface="Vrinda" panose="020B0502040204020203" pitchFamily="34" charset="0"/>
              </a:rPr>
              <a:t>অথবা </a:t>
            </a:r>
            <a:r>
              <a:rPr lang="en-US" sz="2000" dirty="0">
                <a:latin typeface="Vrinda" panose="020B0502040204020203" pitchFamily="34" charset="0"/>
                <a:cs typeface="Vrinda" panose="020B0502040204020203" pitchFamily="34" charset="0"/>
              </a:rPr>
              <a:t>V</a:t>
            </a:r>
            <a:r>
              <a:rPr lang="bn-BD" sz="2000" dirty="0">
                <a:latin typeface="Vrinda" panose="020B0502040204020203" pitchFamily="34" charset="0"/>
                <a:cs typeface="Vrinda" panose="020B0502040204020203" pitchFamily="34" charset="0"/>
              </a:rPr>
              <a:t>2 পরিমাণ সবজি</a:t>
            </a:r>
          </a:p>
          <a:p>
            <a:r>
              <a:rPr lang="bn-BD" sz="2000" dirty="0">
                <a:latin typeface="Vrinda" panose="020B0502040204020203" pitchFamily="34" charset="0"/>
                <a:cs typeface="Vrinda" panose="020B0502040204020203" pitchFamily="34" charset="0"/>
              </a:rPr>
              <a:t>অথবা </a:t>
            </a:r>
            <a:r>
              <a:rPr lang="en-US" sz="2000" dirty="0">
                <a:latin typeface="Vrinda" panose="020B0502040204020203" pitchFamily="34" charset="0"/>
                <a:cs typeface="Vrinda" panose="020B0502040204020203" pitchFamily="34" charset="0"/>
              </a:rPr>
              <a:t>W</a:t>
            </a:r>
            <a:r>
              <a:rPr lang="bn-BD" sz="2000" dirty="0">
                <a:latin typeface="Vrinda" panose="020B0502040204020203" pitchFamily="34" charset="0"/>
                <a:cs typeface="Vrinda" panose="020B0502040204020203" pitchFamily="34" charset="0"/>
              </a:rPr>
              <a:t>1 পরিমাণ গম +</a:t>
            </a:r>
            <a:r>
              <a:rPr lang="en-US" sz="2000" dirty="0">
                <a:latin typeface="Vrinda" panose="020B0502040204020203" pitchFamily="34" charset="0"/>
                <a:cs typeface="Vrinda" panose="020B0502040204020203" pitchFamily="34" charset="0"/>
              </a:rPr>
              <a:t>V</a:t>
            </a:r>
            <a:r>
              <a:rPr lang="bn-BD" sz="2000" dirty="0">
                <a:latin typeface="Vrinda" panose="020B0502040204020203" pitchFamily="34" charset="0"/>
                <a:cs typeface="Vrinda" panose="020B0502040204020203" pitchFamily="34" charset="0"/>
              </a:rPr>
              <a:t> পরিমাণ সবজি</a:t>
            </a:r>
          </a:p>
          <a:p>
            <a:r>
              <a:rPr lang="bn-BD" sz="2000" dirty="0">
                <a:latin typeface="Vrinda" panose="020B0502040204020203" pitchFamily="34" charset="0"/>
                <a:cs typeface="Vrinda" panose="020B0502040204020203" pitchFamily="34" charset="0"/>
              </a:rPr>
              <a:t>অথবা </a:t>
            </a:r>
            <a:r>
              <a:rPr lang="en-US" sz="2000" dirty="0">
                <a:latin typeface="Vrinda" panose="020B0502040204020203" pitchFamily="34" charset="0"/>
                <a:cs typeface="Vrinda" panose="020B0502040204020203" pitchFamily="34" charset="0"/>
              </a:rPr>
              <a:t>W</a:t>
            </a:r>
            <a:r>
              <a:rPr lang="bn-BD" sz="2000" dirty="0">
                <a:latin typeface="Vrinda" panose="020B0502040204020203" pitchFamily="34" charset="0"/>
                <a:cs typeface="Vrinda" panose="020B0502040204020203" pitchFamily="34" charset="0"/>
              </a:rPr>
              <a:t> পরিমাণ গম+</a:t>
            </a:r>
            <a:r>
              <a:rPr lang="en-US" sz="2000" dirty="0">
                <a:latin typeface="Vrinda" panose="020B0502040204020203" pitchFamily="34" charset="0"/>
                <a:cs typeface="Vrinda" panose="020B0502040204020203" pitchFamily="34" charset="0"/>
              </a:rPr>
              <a:t>V</a:t>
            </a:r>
            <a:r>
              <a:rPr lang="bn-BD" sz="2000" dirty="0">
                <a:latin typeface="Vrinda" panose="020B0502040204020203" pitchFamily="34" charset="0"/>
                <a:cs typeface="Vrinda" panose="020B0502040204020203" pitchFamily="34" charset="0"/>
              </a:rPr>
              <a:t>1 পরিমাণ সবজি</a:t>
            </a:r>
          </a:p>
          <a:p>
            <a:endParaRPr lang="bn-BD" dirty="0"/>
          </a:p>
          <a:p>
            <a:endParaRPr lang="bn-BD" dirty="0"/>
          </a:p>
          <a:p>
            <a:endParaRPr lang="en-US" dirty="0"/>
          </a:p>
        </p:txBody>
      </p:sp>
      <p:sp>
        <p:nvSpPr>
          <p:cNvPr id="51" name="Rounded Rectangle 50"/>
          <p:cNvSpPr/>
          <p:nvPr/>
        </p:nvSpPr>
        <p:spPr>
          <a:xfrm>
            <a:off x="0" y="6065520"/>
            <a:ext cx="8991600" cy="792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rgbClr val="002060"/>
                </a:solidFill>
                <a:latin typeface="Vrinda" panose="020B0502040204020203" pitchFamily="34" charset="0"/>
                <a:cs typeface="Vrinda" panose="020B0502040204020203" pitchFamily="34" charset="0"/>
              </a:rPr>
              <a:t>নির্ভর করবে চাহিদা ও তুলনা মূলক উৎপাদন সুবিধার উপর   </a:t>
            </a:r>
            <a:endParaRPr lang="en-US" sz="2800" dirty="0">
              <a:solidFill>
                <a:srgbClr val="002060"/>
              </a:solidFill>
              <a:latin typeface="Vrinda" panose="020B0502040204020203" pitchFamily="34" charset="0"/>
              <a:cs typeface="Vrinda" panose="020B0502040204020203" pitchFamily="34" charset="0"/>
            </a:endParaRPr>
          </a:p>
        </p:txBody>
      </p:sp>
      <p:sp>
        <p:nvSpPr>
          <p:cNvPr id="39" name="TextBox 38"/>
          <p:cNvSpPr txBox="1"/>
          <p:nvPr/>
        </p:nvSpPr>
        <p:spPr>
          <a:xfrm>
            <a:off x="1219200" y="1905000"/>
            <a:ext cx="527709" cy="369332"/>
          </a:xfrm>
          <a:prstGeom prst="rect">
            <a:avLst/>
          </a:prstGeom>
          <a:noFill/>
        </p:spPr>
        <p:txBody>
          <a:bodyPr wrap="square" rtlCol="0">
            <a:spAutoFit/>
          </a:bodyPr>
          <a:lstStyle/>
          <a:p>
            <a:r>
              <a:rPr lang="en-US" b="1" dirty="0">
                <a:solidFill>
                  <a:srgbClr val="7030A0"/>
                </a:solidFill>
              </a:rPr>
              <a:t>W2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crush"/>
        <p:sndAc>
          <p:stSnd>
            <p:snd r:embed="rId3"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circle(in)">
                                      <p:cBhvr>
                                        <p:cTn id="15" dur="20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par>
                                <p:cTn id="50" presetID="1"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click.wav"/>
                                        </p:tgtEl>
                                      </p:cMediaNode>
                                    </p:audio>
                                  </p:subTnLst>
                                </p:cTn>
                              </p:par>
                              <p:par>
                                <p:cTn id="52" presetID="1"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1">
                                            <p:txEl>
                                              <p:pRg st="0" end="0"/>
                                            </p:txEl>
                                          </p:spTgt>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8" name="explode.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1">
                                            <p:txEl>
                                              <p:pRg st="1" end="1"/>
                                            </p:txEl>
                                          </p:spTgt>
                                        </p:tgtEl>
                                        <p:attrNameLst>
                                          <p:attrName>style.visibility</p:attrName>
                                        </p:attrNameLst>
                                      </p:cBhvr>
                                      <p:to>
                                        <p:strVal val="visible"/>
                                      </p:to>
                                    </p:set>
                                    <p:anim calcmode="lin" valueType="num">
                                      <p:cBhvr additive="base">
                                        <p:cTn id="62"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8" name="explode.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1">
                                            <p:txEl>
                                              <p:pRg st="2" end="2"/>
                                            </p:txEl>
                                          </p:spTgt>
                                        </p:tgtEl>
                                        <p:attrNameLst>
                                          <p:attrName>style.visibility</p:attrName>
                                        </p:attrNameLst>
                                      </p:cBhvr>
                                      <p:to>
                                        <p:strVal val="visible"/>
                                      </p:to>
                                    </p:set>
                                    <p:anim calcmode="lin" valueType="num">
                                      <p:cBhvr additive="base">
                                        <p:cTn id="68"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8" name="explode.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1">
                                            <p:txEl>
                                              <p:pRg st="3" end="3"/>
                                            </p:txEl>
                                          </p:spTgt>
                                        </p:tgtEl>
                                        <p:attrNameLst>
                                          <p:attrName>style.visibility</p:attrName>
                                        </p:attrNameLst>
                                      </p:cBhvr>
                                      <p:to>
                                        <p:strVal val="visible"/>
                                      </p:to>
                                    </p:set>
                                    <p:anim calcmode="lin" valueType="num">
                                      <p:cBhvr additive="base">
                                        <p:cTn id="74" dur="500" fill="hold"/>
                                        <p:tgtEl>
                                          <p:spTgt spid="61">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8" name="explode.wav"/>
                                        </p:tgtEl>
                                      </p:cMediaNode>
                                    </p:audio>
                                  </p:sub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ox(in)">
                                      <p:cBhvr>
                                        <p:cTn id="80" dur="500"/>
                                        <p:tgtEl>
                                          <p:spTgt spid="51"/>
                                        </p:tgtEl>
                                      </p:cBhvr>
                                    </p:animEffect>
                                  </p:childTnLst>
                                  <p:subTnLst>
                                    <p:audio>
                                      <p:cMediaNode>
                                        <p:cTn display="0" masterRel="sameClick">
                                          <p:stCondLst>
                                            <p:cond evt="begin" delay="0">
                                              <p:tn val="78"/>
                                            </p:cond>
                                          </p:stCondLst>
                                          <p:endCondLst>
                                            <p:cond evt="onStopAudio" delay="0">
                                              <p:tgtEl>
                                                <p:sldTgt/>
                                              </p:tgtEl>
                                            </p:cond>
                                          </p:endCondLst>
                                        </p:cTn>
                                        <p:tgtEl>
                                          <p:sndTgt r:embed="rId9" name="drumroll.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p:bldP spid="36" grpId="0"/>
      <p:bldP spid="37" grpId="0"/>
      <p:bldP spid="38" grpId="0"/>
      <p:bldP spid="40" grpId="0"/>
      <p:bldP spid="41" grpId="0"/>
      <p:bldP spid="42" grpId="0"/>
      <p:bldP spid="43" grpId="0"/>
      <p:bldP spid="44" grpId="0"/>
      <p:bldP spid="54" grpId="0"/>
      <p:bldP spid="55" grpId="0" animBg="1"/>
      <p:bldP spid="58" grpId="0"/>
      <p:bldP spid="59" grpId="0"/>
      <p:bldP spid="51"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4985980"/>
          </a:xfrm>
          <a:prstGeom prst="rect">
            <a:avLst/>
          </a:prstGeom>
          <a:noFill/>
        </p:spPr>
        <p:txBody>
          <a:bodyPr wrap="square" rtlCol="0">
            <a:spAutoFit/>
          </a:bodyPr>
          <a:lstStyle/>
          <a:p>
            <a:r>
              <a:rPr lang="bn-IN" sz="3600" dirty="0">
                <a:solidFill>
                  <a:srgbClr val="002060"/>
                </a:solidFill>
                <a:latin typeface="Vrinda" panose="020B0502040204020203" pitchFamily="34" charset="0"/>
                <a:cs typeface="Vrinda" panose="020B0502040204020203" pitchFamily="34" charset="0"/>
              </a:rPr>
              <a:t>উৎপাদনের পদ্ধতি দুইটি। যেমনঃ</a:t>
            </a:r>
          </a:p>
          <a:p>
            <a:r>
              <a:rPr lang="bn-IN" sz="2400" dirty="0">
                <a:solidFill>
                  <a:srgbClr val="7030A0"/>
                </a:solidFill>
                <a:latin typeface="Vrinda" panose="020B0502040204020203" pitchFamily="34" charset="0"/>
                <a:cs typeface="Vrinda" panose="020B0502040204020203" pitchFamily="34" charset="0"/>
              </a:rPr>
              <a:t>১।শ্রম নিবিড় পদ্ধতিঃ উৎপাদনের যে পদ্ধতিতে বেশি শ্রম ও কম মুলধন নিয়োগ করে উৎপাদন করা যায় তাকে শ্রম নিবিড় পদ্ধতি বলে।</a:t>
            </a:r>
          </a:p>
          <a:p>
            <a:r>
              <a:rPr lang="bn-IN" sz="2400" dirty="0">
                <a:solidFill>
                  <a:srgbClr val="7030A0"/>
                </a:solidFill>
                <a:latin typeface="Vrinda" panose="020B0502040204020203" pitchFamily="34" charset="0"/>
                <a:cs typeface="Vrinda" panose="020B0502040204020203" pitchFamily="34" charset="0"/>
              </a:rPr>
              <a:t>২।মুলধন নিবিড় পদ্ধতিঃ উৎপাদনের যে পদ্ধতিতে বেশি মুলধন ও কম শ্রম নিয়োগ করে উৎপাদন করা যায় তাকে মুলধন নিবিড় পদ্ধতিবলে।</a:t>
            </a:r>
          </a:p>
          <a:p>
            <a:r>
              <a:rPr lang="bn-IN" sz="2400" dirty="0">
                <a:solidFill>
                  <a:srgbClr val="7030A0"/>
                </a:solidFill>
                <a:latin typeface="Vrinda" panose="020B0502040204020203" pitchFamily="34" charset="0"/>
                <a:cs typeface="Vrinda" panose="020B0502040204020203" pitchFamily="34" charset="0"/>
              </a:rPr>
              <a:t>চিত্রে </a:t>
            </a:r>
            <a:r>
              <a:rPr lang="en-US" sz="2400" dirty="0">
                <a:solidFill>
                  <a:srgbClr val="7030A0"/>
                </a:solidFill>
                <a:latin typeface="Vrinda" panose="020B0502040204020203" pitchFamily="34" charset="0"/>
                <a:cs typeface="Vrinda" panose="020B0502040204020203" pitchFamily="34" charset="0"/>
              </a:rPr>
              <a:t>OL1aK</a:t>
            </a:r>
            <a:r>
              <a:rPr lang="bn-IN" sz="2400" dirty="0">
                <a:solidFill>
                  <a:srgbClr val="7030A0"/>
                </a:solidFill>
                <a:latin typeface="Vrinda" panose="020B0502040204020203" pitchFamily="34" charset="0"/>
                <a:cs typeface="Vrinda" panose="020B0502040204020203" pitchFamily="34" charset="0"/>
              </a:rPr>
              <a:t> পরিমান উৎপাদন হলো শ্রম নিবিড় পদ্ধতিতে উৎপাদন। এক্ষেত্রে শ্রম লাগে </a:t>
            </a:r>
            <a:r>
              <a:rPr lang="en-US" sz="2400" dirty="0">
                <a:solidFill>
                  <a:srgbClr val="7030A0"/>
                </a:solidFill>
                <a:latin typeface="Vrinda" panose="020B0502040204020203" pitchFamily="34" charset="0"/>
                <a:cs typeface="Vrinda" panose="020B0502040204020203" pitchFamily="34" charset="0"/>
              </a:rPr>
              <a:t>OL1 </a:t>
            </a:r>
            <a:r>
              <a:rPr lang="bn-IN" sz="2400" dirty="0">
                <a:solidFill>
                  <a:srgbClr val="7030A0"/>
                </a:solidFill>
                <a:latin typeface="Vrinda" panose="020B0502040204020203" pitchFamily="34" charset="0"/>
                <a:cs typeface="Vrinda" panose="020B0502040204020203" pitchFamily="34" charset="0"/>
              </a:rPr>
              <a:t>পরিমান এবং মুলধন লাগে </a:t>
            </a:r>
            <a:r>
              <a:rPr lang="en-US" sz="2400" dirty="0">
                <a:solidFill>
                  <a:srgbClr val="7030A0"/>
                </a:solidFill>
                <a:latin typeface="Vrinda" panose="020B0502040204020203" pitchFamily="34" charset="0"/>
                <a:cs typeface="Vrinda" panose="020B0502040204020203" pitchFamily="34" charset="0"/>
              </a:rPr>
              <a:t>OK</a:t>
            </a:r>
            <a:r>
              <a:rPr lang="bn-IN" sz="2400" dirty="0">
                <a:solidFill>
                  <a:srgbClr val="7030A0"/>
                </a:solidFill>
                <a:latin typeface="Vrinda" panose="020B0502040204020203" pitchFamily="34" charset="0"/>
                <a:cs typeface="Vrinda" panose="020B0502040204020203" pitchFamily="34" charset="0"/>
              </a:rPr>
              <a:t> পরিমান।                              </a:t>
            </a:r>
          </a:p>
          <a:p>
            <a:r>
              <a:rPr lang="en-US" sz="2400" dirty="0">
                <a:solidFill>
                  <a:srgbClr val="7030A0"/>
                </a:solidFill>
                <a:latin typeface="Vrinda" panose="020B0502040204020203" pitchFamily="34" charset="0"/>
                <a:cs typeface="Vrinda" panose="020B0502040204020203" pitchFamily="34" charset="0"/>
              </a:rPr>
              <a:t>OLbK2 </a:t>
            </a:r>
            <a:r>
              <a:rPr lang="bn-IN" sz="2400" dirty="0">
                <a:solidFill>
                  <a:srgbClr val="7030A0"/>
                </a:solidFill>
                <a:latin typeface="Vrinda" panose="020B0502040204020203" pitchFamily="34" charset="0"/>
                <a:cs typeface="Vrinda" panose="020B0502040204020203" pitchFamily="34" charset="0"/>
              </a:rPr>
              <a:t>পরিমান উৎপাদন হলো মুলধন নিবিড় পদ্ধতিতে উৎপাদন। এক্ষেত্রে শ্রম লাগে </a:t>
            </a:r>
            <a:r>
              <a:rPr lang="en-US" sz="2400" dirty="0">
                <a:solidFill>
                  <a:srgbClr val="7030A0"/>
                </a:solidFill>
                <a:latin typeface="Vrinda" panose="020B0502040204020203" pitchFamily="34" charset="0"/>
                <a:cs typeface="Vrinda" panose="020B0502040204020203" pitchFamily="34" charset="0"/>
              </a:rPr>
              <a:t>OL </a:t>
            </a:r>
            <a:r>
              <a:rPr lang="bn-IN" sz="2400" dirty="0">
                <a:solidFill>
                  <a:srgbClr val="7030A0"/>
                </a:solidFill>
                <a:latin typeface="Vrinda" panose="020B0502040204020203" pitchFamily="34" charset="0"/>
                <a:cs typeface="Vrinda" panose="020B0502040204020203" pitchFamily="34" charset="0"/>
              </a:rPr>
              <a:t>এবং মুলধন লাগে </a:t>
            </a:r>
            <a:r>
              <a:rPr lang="en-US" sz="2400" dirty="0">
                <a:solidFill>
                  <a:srgbClr val="7030A0"/>
                </a:solidFill>
                <a:latin typeface="Vrinda" panose="020B0502040204020203" pitchFamily="34" charset="0"/>
                <a:cs typeface="Vrinda" panose="020B0502040204020203" pitchFamily="34" charset="0"/>
              </a:rPr>
              <a:t>OK1 </a:t>
            </a:r>
            <a:r>
              <a:rPr lang="bn-IN" sz="2400" dirty="0">
                <a:solidFill>
                  <a:srgbClr val="7030A0"/>
                </a:solidFill>
                <a:latin typeface="Vrinda" panose="020B0502040204020203" pitchFamily="34" charset="0"/>
                <a:cs typeface="Vrinda" panose="020B0502040204020203" pitchFamily="34" charset="0"/>
              </a:rPr>
              <a:t>পরিমান</a:t>
            </a:r>
          </a:p>
          <a:p>
            <a:r>
              <a:rPr lang="bn-IN" sz="2400" dirty="0">
                <a:solidFill>
                  <a:srgbClr val="7030A0"/>
                </a:solidFill>
                <a:latin typeface="Vrinda" panose="020B0502040204020203" pitchFamily="34" charset="0"/>
                <a:cs typeface="Vrinda" panose="020B0502040204020203" pitchFamily="34" charset="0"/>
              </a:rPr>
              <a:t>বাংলাদেশে সস্তায় অধিক শ্রমিক পাওয়া যায় বলে বাংলাদেশে শ্রম নিবিড় পদ্ধতিতে উৎপাদন করা উচিৎ।</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peelOff"/>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3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3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4" dur="30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5" dur="30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par>
                                <p:cTn id="16" presetID="49" presetClass="entr" presetSubtype="0" decel="10000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3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3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0" dur="30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21" dur="3000"/>
                                        <p:tgtEl>
                                          <p:spTgt spid="2">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par>
                                <p:cTn id="22" presetID="49" presetClass="entr" presetSubtype="0" decel="10000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3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3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30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27" dur="3000"/>
                                        <p:tgtEl>
                                          <p:spTgt spid="2">
                                            <p:txEl>
                                              <p:pRg st="3" end="3"/>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par>
                                <p:cTn id="28" presetID="49" presetClass="entr" presetSubtype="0" decel="10000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3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1" dur="3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2" dur="30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33" dur="3000"/>
                                        <p:tgtEl>
                                          <p:spTgt spid="2">
                                            <p:txEl>
                                              <p:pRg st="4" end="4"/>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4" presetID="49" presetClass="entr" presetSubtype="0" decel="10000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p:cTn id="36" dur="3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7" dur="3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8" dur="3000" fill="hold"/>
                                        <p:tgtEl>
                                          <p:spTgt spid="2">
                                            <p:txEl>
                                              <p:pRg st="5" end="5"/>
                                            </p:txEl>
                                          </p:spTgt>
                                        </p:tgtEl>
                                        <p:attrNameLst>
                                          <p:attrName>style.rotation</p:attrName>
                                        </p:attrNameLst>
                                      </p:cBhvr>
                                      <p:tavLst>
                                        <p:tav tm="0">
                                          <p:val>
                                            <p:fltVal val="360"/>
                                          </p:val>
                                        </p:tav>
                                        <p:tav tm="100000">
                                          <p:val>
                                            <p:fltVal val="0"/>
                                          </p:val>
                                        </p:tav>
                                      </p:tavLst>
                                    </p:anim>
                                    <p:animEffect transition="in" filter="fade">
                                      <p:cBhvr>
                                        <p:cTn id="39" dur="3000"/>
                                        <p:tgtEl>
                                          <p:spTgt spid="2">
                                            <p:txEl>
                                              <p:pRg st="5" end="5"/>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6940" y="228600"/>
            <a:ext cx="7188186" cy="830997"/>
          </a:xfrm>
          <a:prstGeom prst="rect">
            <a:avLst/>
          </a:prstGeom>
        </p:spPr>
        <p:txBody>
          <a:bodyPr wrap="none">
            <a:spAutoFit/>
          </a:bodyPr>
          <a:lstStyle/>
          <a:p>
            <a:pPr algn="ctr"/>
            <a:r>
              <a:rPr lang="bn-BD" sz="4800" b="1" dirty="0">
                <a:solidFill>
                  <a:srgbClr val="00B050"/>
                </a:solidFill>
                <a:latin typeface="Vrinda" panose="020B0502040204020203" pitchFamily="34" charset="0"/>
                <a:cs typeface="Vrinda" panose="020B0502040204020203" pitchFamily="34" charset="0"/>
              </a:rPr>
              <a:t>কিভাবে  উৎপাদন করবে?  </a:t>
            </a:r>
            <a:endParaRPr lang="en-US" sz="4800" b="1" dirty="0">
              <a:solidFill>
                <a:srgbClr val="00B050"/>
              </a:solidFill>
              <a:latin typeface="Vrinda" panose="020B0502040204020203" pitchFamily="34" charset="0"/>
              <a:cs typeface="Vrinda" panose="020B0502040204020203" pitchFamily="34" charset="0"/>
            </a:endParaRPr>
          </a:p>
        </p:txBody>
      </p:sp>
      <p:grpSp>
        <p:nvGrpSpPr>
          <p:cNvPr id="15" name="Group 14"/>
          <p:cNvGrpSpPr/>
          <p:nvPr/>
        </p:nvGrpSpPr>
        <p:grpSpPr>
          <a:xfrm>
            <a:off x="1676400" y="1981200"/>
            <a:ext cx="3962400" cy="3200400"/>
            <a:chOff x="2133600" y="1752600"/>
            <a:chExt cx="3962400" cy="3200400"/>
          </a:xfrm>
        </p:grpSpPr>
        <p:cxnSp>
          <p:nvCxnSpPr>
            <p:cNvPr id="16" name="Straight Connector 15"/>
            <p:cNvCxnSpPr/>
            <p:nvPr/>
          </p:nvCxnSpPr>
          <p:spPr>
            <a:xfrm>
              <a:off x="2209800" y="4876800"/>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09601" y="3276600"/>
              <a:ext cx="3124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33600" y="2057400"/>
              <a:ext cx="2971800" cy="289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3600" y="2971800"/>
              <a:ext cx="99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2209800" y="3886200"/>
              <a:ext cx="1905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09800" y="3962400"/>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733800" y="44196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81600" y="4876800"/>
              <a:ext cx="9144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286000" y="5715000"/>
            <a:ext cx="1371600" cy="584775"/>
          </a:xfrm>
          <a:prstGeom prst="rect">
            <a:avLst/>
          </a:prstGeom>
          <a:noFill/>
        </p:spPr>
        <p:txBody>
          <a:bodyPr wrap="square" rtlCol="0">
            <a:spAutoFit/>
          </a:bodyPr>
          <a:lstStyle/>
          <a:p>
            <a:r>
              <a:rPr lang="bn-BD" sz="3200" dirty="0">
                <a:solidFill>
                  <a:srgbClr val="7030A0"/>
                </a:solidFill>
                <a:latin typeface="NikoshBAN" pitchFamily="2" charset="0"/>
              </a:rPr>
              <a:t>মূলধন</a:t>
            </a:r>
            <a:r>
              <a:rPr lang="bn-BD" dirty="0"/>
              <a:t> </a:t>
            </a:r>
            <a:endParaRPr lang="en-US" dirty="0"/>
          </a:p>
        </p:txBody>
      </p:sp>
      <p:sp>
        <p:nvSpPr>
          <p:cNvPr id="25" name="TextBox 24"/>
          <p:cNvSpPr txBox="1"/>
          <p:nvPr/>
        </p:nvSpPr>
        <p:spPr>
          <a:xfrm>
            <a:off x="1371600" y="1396425"/>
            <a:ext cx="381000" cy="646331"/>
          </a:xfrm>
          <a:prstGeom prst="rect">
            <a:avLst/>
          </a:prstGeom>
          <a:noFill/>
        </p:spPr>
        <p:txBody>
          <a:bodyPr wrap="square" rtlCol="0">
            <a:spAutoFit/>
          </a:bodyPr>
          <a:lstStyle/>
          <a:p>
            <a:r>
              <a:rPr lang="bn-BD" sz="3600" b="1" dirty="0">
                <a:solidFill>
                  <a:srgbClr val="7030A0"/>
                </a:solidFill>
              </a:rPr>
              <a:t>Y</a:t>
            </a:r>
            <a:endParaRPr lang="en-US" sz="3600" b="1" dirty="0">
              <a:solidFill>
                <a:srgbClr val="7030A0"/>
              </a:solidFill>
            </a:endParaRPr>
          </a:p>
        </p:txBody>
      </p:sp>
      <p:sp>
        <p:nvSpPr>
          <p:cNvPr id="26" name="Rectangle 25"/>
          <p:cNvSpPr/>
          <p:nvPr/>
        </p:nvSpPr>
        <p:spPr>
          <a:xfrm>
            <a:off x="1447800" y="5206425"/>
            <a:ext cx="461986" cy="584775"/>
          </a:xfrm>
          <a:prstGeom prst="rect">
            <a:avLst/>
          </a:prstGeom>
        </p:spPr>
        <p:txBody>
          <a:bodyPr wrap="none">
            <a:spAutoFit/>
          </a:bodyPr>
          <a:lstStyle/>
          <a:p>
            <a:r>
              <a:rPr lang="bn-BD" sz="3200" b="1" dirty="0">
                <a:solidFill>
                  <a:srgbClr val="7030A0"/>
                </a:solidFill>
              </a:rPr>
              <a:t>O</a:t>
            </a:r>
            <a:endParaRPr lang="en-US" sz="3200" b="1" dirty="0">
              <a:solidFill>
                <a:srgbClr val="7030A0"/>
              </a:solidFill>
            </a:endParaRPr>
          </a:p>
        </p:txBody>
      </p:sp>
      <p:sp>
        <p:nvSpPr>
          <p:cNvPr id="27" name="Rectangle 26"/>
          <p:cNvSpPr/>
          <p:nvPr/>
        </p:nvSpPr>
        <p:spPr>
          <a:xfrm>
            <a:off x="5638800" y="4901625"/>
            <a:ext cx="410690" cy="584775"/>
          </a:xfrm>
          <a:prstGeom prst="rect">
            <a:avLst/>
          </a:prstGeom>
        </p:spPr>
        <p:txBody>
          <a:bodyPr wrap="none">
            <a:spAutoFit/>
          </a:bodyPr>
          <a:lstStyle/>
          <a:p>
            <a:r>
              <a:rPr lang="bn-BD" sz="3200" b="1" dirty="0">
                <a:solidFill>
                  <a:srgbClr val="7030A0"/>
                </a:solidFill>
              </a:rPr>
              <a:t>X</a:t>
            </a:r>
            <a:endParaRPr lang="en-US" sz="3200" b="1" dirty="0">
              <a:solidFill>
                <a:srgbClr val="7030A0"/>
              </a:solidFill>
            </a:endParaRPr>
          </a:p>
        </p:txBody>
      </p:sp>
      <p:sp>
        <p:nvSpPr>
          <p:cNvPr id="28" name="Rectangle 27"/>
          <p:cNvSpPr/>
          <p:nvPr/>
        </p:nvSpPr>
        <p:spPr>
          <a:xfrm>
            <a:off x="2743200" y="2920425"/>
            <a:ext cx="412292" cy="646331"/>
          </a:xfrm>
          <a:prstGeom prst="rect">
            <a:avLst/>
          </a:prstGeom>
        </p:spPr>
        <p:txBody>
          <a:bodyPr wrap="none">
            <a:spAutoFit/>
          </a:bodyPr>
          <a:lstStyle/>
          <a:p>
            <a:r>
              <a:rPr lang="bn-BD" sz="3600" b="1" dirty="0">
                <a:solidFill>
                  <a:srgbClr val="7030A0"/>
                </a:solidFill>
              </a:rPr>
              <a:t>a</a:t>
            </a:r>
            <a:endParaRPr lang="en-US" sz="3600" b="1" dirty="0">
              <a:solidFill>
                <a:srgbClr val="7030A0"/>
              </a:solidFill>
            </a:endParaRPr>
          </a:p>
        </p:txBody>
      </p:sp>
      <p:sp>
        <p:nvSpPr>
          <p:cNvPr id="29" name="Rectangle 28"/>
          <p:cNvSpPr/>
          <p:nvPr/>
        </p:nvSpPr>
        <p:spPr>
          <a:xfrm>
            <a:off x="2510604" y="5159514"/>
            <a:ext cx="465192" cy="707886"/>
          </a:xfrm>
          <a:prstGeom prst="rect">
            <a:avLst/>
          </a:prstGeom>
        </p:spPr>
        <p:txBody>
          <a:bodyPr wrap="none">
            <a:spAutoFit/>
          </a:bodyPr>
          <a:lstStyle/>
          <a:p>
            <a:r>
              <a:rPr lang="bn-BD" sz="4000" b="1" dirty="0">
                <a:solidFill>
                  <a:srgbClr val="7030A0"/>
                </a:solidFill>
              </a:rPr>
              <a:t>K</a:t>
            </a:r>
            <a:endParaRPr lang="en-US" sz="4000" b="1" dirty="0">
              <a:solidFill>
                <a:srgbClr val="7030A0"/>
              </a:solidFill>
            </a:endParaRPr>
          </a:p>
        </p:txBody>
      </p:sp>
      <p:sp>
        <p:nvSpPr>
          <p:cNvPr id="30" name="Rectangle 29"/>
          <p:cNvSpPr/>
          <p:nvPr/>
        </p:nvSpPr>
        <p:spPr>
          <a:xfrm>
            <a:off x="3657600" y="3834825"/>
            <a:ext cx="404278" cy="584775"/>
          </a:xfrm>
          <a:prstGeom prst="rect">
            <a:avLst/>
          </a:prstGeom>
        </p:spPr>
        <p:txBody>
          <a:bodyPr wrap="none">
            <a:spAutoFit/>
          </a:bodyPr>
          <a:lstStyle/>
          <a:p>
            <a:pPr lvl="0"/>
            <a:r>
              <a:rPr lang="bn-BD" sz="3200" b="1" dirty="0">
                <a:solidFill>
                  <a:srgbClr val="7030A0"/>
                </a:solidFill>
              </a:rPr>
              <a:t>b</a:t>
            </a:r>
            <a:endParaRPr lang="en-US" sz="3200" b="1" dirty="0">
              <a:solidFill>
                <a:srgbClr val="7030A0"/>
              </a:solidFill>
            </a:endParaRPr>
          </a:p>
        </p:txBody>
      </p:sp>
      <p:sp>
        <p:nvSpPr>
          <p:cNvPr id="31" name="Rectangle 30"/>
          <p:cNvSpPr/>
          <p:nvPr/>
        </p:nvSpPr>
        <p:spPr>
          <a:xfrm>
            <a:off x="3352800" y="5206425"/>
            <a:ext cx="668773" cy="646331"/>
          </a:xfrm>
          <a:prstGeom prst="rect">
            <a:avLst/>
          </a:prstGeom>
        </p:spPr>
        <p:txBody>
          <a:bodyPr wrap="none">
            <a:spAutoFit/>
          </a:bodyPr>
          <a:lstStyle/>
          <a:p>
            <a:r>
              <a:rPr lang="bn-BD" sz="3600" b="1" dirty="0">
                <a:solidFill>
                  <a:srgbClr val="7030A0"/>
                </a:solidFill>
              </a:rPr>
              <a:t>K1</a:t>
            </a:r>
            <a:endParaRPr lang="en-US" sz="3600" b="1" dirty="0">
              <a:solidFill>
                <a:srgbClr val="7030A0"/>
              </a:solidFill>
            </a:endParaRPr>
          </a:p>
        </p:txBody>
      </p:sp>
      <p:sp>
        <p:nvSpPr>
          <p:cNvPr id="32" name="Rectangle 31"/>
          <p:cNvSpPr/>
          <p:nvPr/>
        </p:nvSpPr>
        <p:spPr>
          <a:xfrm>
            <a:off x="914400" y="2920425"/>
            <a:ext cx="562975" cy="584775"/>
          </a:xfrm>
          <a:prstGeom prst="rect">
            <a:avLst/>
          </a:prstGeom>
        </p:spPr>
        <p:txBody>
          <a:bodyPr wrap="none">
            <a:spAutoFit/>
          </a:bodyPr>
          <a:lstStyle/>
          <a:p>
            <a:r>
              <a:rPr lang="bn-BD" sz="3200" b="1" dirty="0">
                <a:solidFill>
                  <a:srgbClr val="7030A0"/>
                </a:solidFill>
              </a:rPr>
              <a:t>L1</a:t>
            </a:r>
            <a:endParaRPr lang="en-US" sz="3200" b="1" dirty="0">
              <a:solidFill>
                <a:srgbClr val="7030A0"/>
              </a:solidFill>
            </a:endParaRPr>
          </a:p>
        </p:txBody>
      </p:sp>
      <p:sp>
        <p:nvSpPr>
          <p:cNvPr id="33" name="Rectangle 32"/>
          <p:cNvSpPr/>
          <p:nvPr/>
        </p:nvSpPr>
        <p:spPr>
          <a:xfrm>
            <a:off x="990600" y="3911025"/>
            <a:ext cx="357790" cy="584775"/>
          </a:xfrm>
          <a:prstGeom prst="rect">
            <a:avLst/>
          </a:prstGeom>
        </p:spPr>
        <p:txBody>
          <a:bodyPr wrap="none">
            <a:spAutoFit/>
          </a:bodyPr>
          <a:lstStyle/>
          <a:p>
            <a:r>
              <a:rPr lang="bn-BD" sz="3200" b="1" dirty="0">
                <a:solidFill>
                  <a:srgbClr val="7030A0"/>
                </a:solidFill>
              </a:rPr>
              <a:t>L</a:t>
            </a:r>
            <a:endParaRPr lang="en-US" sz="3200" b="1" dirty="0">
              <a:solidFill>
                <a:srgbClr val="7030A0"/>
              </a:solidFill>
            </a:endParaRPr>
          </a:p>
        </p:txBody>
      </p:sp>
      <p:sp>
        <p:nvSpPr>
          <p:cNvPr id="40" name="TextBox 39"/>
          <p:cNvSpPr txBox="1"/>
          <p:nvPr/>
        </p:nvSpPr>
        <p:spPr>
          <a:xfrm>
            <a:off x="-210233" y="3511660"/>
            <a:ext cx="1828800" cy="646331"/>
          </a:xfrm>
          <a:prstGeom prst="rect">
            <a:avLst/>
          </a:prstGeom>
          <a:noFill/>
        </p:spPr>
        <p:txBody>
          <a:bodyPr wrap="square" rtlCol="0">
            <a:spAutoFit/>
          </a:bodyPr>
          <a:lstStyle/>
          <a:p>
            <a:pPr algn="ctr"/>
            <a:r>
              <a:rPr lang="bn-BD" sz="3600" dirty="0">
                <a:solidFill>
                  <a:srgbClr val="7030A0"/>
                </a:solidFill>
              </a:rPr>
              <a:t>শ্রম </a:t>
            </a:r>
            <a:endParaRPr lang="en-US" sz="3600" dirty="0">
              <a:solidFill>
                <a:srgbClr val="7030A0"/>
              </a:solidFill>
            </a:endParaRPr>
          </a:p>
        </p:txBody>
      </p:sp>
      <p:sp>
        <p:nvSpPr>
          <p:cNvPr id="42" name="Rectangle 41"/>
          <p:cNvSpPr/>
          <p:nvPr/>
        </p:nvSpPr>
        <p:spPr>
          <a:xfrm>
            <a:off x="762000" y="2030850"/>
            <a:ext cx="562975" cy="584775"/>
          </a:xfrm>
          <a:prstGeom prst="rect">
            <a:avLst/>
          </a:prstGeom>
        </p:spPr>
        <p:txBody>
          <a:bodyPr wrap="none">
            <a:spAutoFit/>
          </a:bodyPr>
          <a:lstStyle/>
          <a:p>
            <a:r>
              <a:rPr lang="bn-BD" sz="3200" b="1" dirty="0">
                <a:solidFill>
                  <a:srgbClr val="7030A0"/>
                </a:solidFill>
              </a:rPr>
              <a:t>L2</a:t>
            </a:r>
            <a:endParaRPr lang="en-US" sz="3200" b="1" dirty="0">
              <a:solidFill>
                <a:srgbClr val="7030A0"/>
              </a:solidFill>
            </a:endParaRPr>
          </a:p>
        </p:txBody>
      </p:sp>
      <p:sp>
        <p:nvSpPr>
          <p:cNvPr id="43" name="Rectangle 42"/>
          <p:cNvSpPr/>
          <p:nvPr/>
        </p:nvSpPr>
        <p:spPr>
          <a:xfrm>
            <a:off x="4419600" y="5206425"/>
            <a:ext cx="614271" cy="584775"/>
          </a:xfrm>
          <a:prstGeom prst="rect">
            <a:avLst/>
          </a:prstGeom>
        </p:spPr>
        <p:txBody>
          <a:bodyPr wrap="none">
            <a:spAutoFit/>
          </a:bodyPr>
          <a:lstStyle/>
          <a:p>
            <a:r>
              <a:rPr lang="bn-BD" sz="3200" b="1" dirty="0">
                <a:solidFill>
                  <a:srgbClr val="7030A0"/>
                </a:solidFill>
              </a:rPr>
              <a:t>K2</a:t>
            </a:r>
            <a:endParaRPr lang="en-US" sz="3200" b="1" dirty="0">
              <a:solidFill>
                <a:srgbClr val="7030A0"/>
              </a:solidFill>
            </a:endParaRPr>
          </a:p>
        </p:txBody>
      </p:sp>
      <p:sp>
        <p:nvSpPr>
          <p:cNvPr id="44" name="TextBox 43"/>
          <p:cNvSpPr txBox="1"/>
          <p:nvPr/>
        </p:nvSpPr>
        <p:spPr>
          <a:xfrm>
            <a:off x="2057400" y="1219200"/>
            <a:ext cx="3962400" cy="1415772"/>
          </a:xfrm>
          <a:prstGeom prst="rect">
            <a:avLst/>
          </a:prstGeom>
          <a:noFill/>
        </p:spPr>
        <p:txBody>
          <a:bodyPr wrap="square" rtlCol="0">
            <a:spAutoFit/>
          </a:bodyPr>
          <a:lstStyle/>
          <a:p>
            <a:pPr>
              <a:buFont typeface="Wingdings" pitchFamily="2" charset="2"/>
              <a:buChar char="v"/>
            </a:pPr>
            <a:r>
              <a:rPr lang="bn-BD" sz="1600" dirty="0">
                <a:solidFill>
                  <a:schemeClr val="bg2">
                    <a:lumMod val="25000"/>
                  </a:schemeClr>
                </a:solidFill>
                <a:latin typeface="NikoshBAN" pitchFamily="2" charset="0"/>
                <a:cs typeface="NikoshBAN" pitchFamily="2" charset="0"/>
              </a:rPr>
              <a:t> </a:t>
            </a:r>
            <a:r>
              <a:rPr lang="bn-BD" sz="1600" dirty="0">
                <a:solidFill>
                  <a:srgbClr val="002060"/>
                </a:solidFill>
                <a:latin typeface="Vrinda" panose="020B0502040204020203" pitchFamily="34" charset="0"/>
                <a:cs typeface="Vrinda" panose="020B0502040204020203" pitchFamily="34" charset="0"/>
              </a:rPr>
              <a:t>L1 পরিমাণ শ্রম  + K পরিমাণ মূলধন</a:t>
            </a:r>
          </a:p>
          <a:p>
            <a:pPr>
              <a:buFont typeface="Wingdings" pitchFamily="2" charset="2"/>
              <a:buChar char="v"/>
            </a:pPr>
            <a:r>
              <a:rPr lang="bn-BD" sz="1600" dirty="0">
                <a:solidFill>
                  <a:srgbClr val="002060"/>
                </a:solidFill>
                <a:latin typeface="Vrinda" panose="020B0502040204020203" pitchFamily="34" charset="0"/>
                <a:cs typeface="Vrinda" panose="020B0502040204020203" pitchFamily="34" charset="0"/>
              </a:rPr>
              <a:t>অথবা </a:t>
            </a:r>
            <a:r>
              <a:rPr lang="en-US" sz="1600" dirty="0">
                <a:solidFill>
                  <a:srgbClr val="002060"/>
                </a:solidFill>
                <a:latin typeface="Vrinda" panose="020B0502040204020203" pitchFamily="34" charset="0"/>
                <a:cs typeface="Vrinda" panose="020B0502040204020203" pitchFamily="34" charset="0"/>
              </a:rPr>
              <a:t>L</a:t>
            </a:r>
            <a:r>
              <a:rPr lang="bn-BD" sz="1600" dirty="0">
                <a:solidFill>
                  <a:srgbClr val="002060"/>
                </a:solidFill>
                <a:latin typeface="Vrinda" panose="020B0502040204020203" pitchFamily="34" charset="0"/>
                <a:cs typeface="Vrinda" panose="020B0502040204020203" pitchFamily="34" charset="0"/>
              </a:rPr>
              <a:t> পরিমাণ শ্রম +</a:t>
            </a:r>
            <a:r>
              <a:rPr lang="en-US" sz="1600" dirty="0">
                <a:solidFill>
                  <a:srgbClr val="002060"/>
                </a:solidFill>
                <a:latin typeface="Vrinda" panose="020B0502040204020203" pitchFamily="34" charset="0"/>
                <a:cs typeface="Vrinda" panose="020B0502040204020203" pitchFamily="34" charset="0"/>
              </a:rPr>
              <a:t>K1</a:t>
            </a:r>
            <a:r>
              <a:rPr lang="bn-BD" sz="1600" dirty="0">
                <a:solidFill>
                  <a:srgbClr val="002060"/>
                </a:solidFill>
                <a:latin typeface="Vrinda" panose="020B0502040204020203" pitchFamily="34" charset="0"/>
                <a:cs typeface="Vrinda" panose="020B0502040204020203" pitchFamily="34" charset="0"/>
              </a:rPr>
              <a:t> পরিমাণ  মূলধন</a:t>
            </a:r>
          </a:p>
          <a:p>
            <a:endParaRPr lang="bn-BD" dirty="0"/>
          </a:p>
          <a:p>
            <a:endParaRPr lang="bn-BD" dirty="0"/>
          </a:p>
          <a:p>
            <a:endParaRPr lang="en-US" dirty="0"/>
          </a:p>
        </p:txBody>
      </p:sp>
      <p:pic>
        <p:nvPicPr>
          <p:cNvPr id="45" name="Picture 44" descr="213.jpg"/>
          <p:cNvPicPr>
            <a:picLocks noChangeAspect="1"/>
          </p:cNvPicPr>
          <p:nvPr/>
        </p:nvPicPr>
        <p:blipFill>
          <a:blip r:embed="rId12"/>
          <a:stretch>
            <a:fillRect/>
          </a:stretch>
        </p:blipFill>
        <p:spPr>
          <a:xfrm>
            <a:off x="6096000" y="762000"/>
            <a:ext cx="2895600" cy="2819400"/>
          </a:xfrm>
          <a:prstGeom prst="rect">
            <a:avLst/>
          </a:prstGeom>
        </p:spPr>
      </p:pic>
      <p:pic>
        <p:nvPicPr>
          <p:cNvPr id="46" name="Picture 45" descr="images.jpg12.jpg"/>
          <p:cNvPicPr>
            <a:picLocks noChangeAspect="1"/>
          </p:cNvPicPr>
          <p:nvPr/>
        </p:nvPicPr>
        <p:blipFill>
          <a:blip r:embed="rId13"/>
          <a:stretch>
            <a:fillRect/>
          </a:stretch>
        </p:blipFill>
        <p:spPr>
          <a:xfrm>
            <a:off x="6019800" y="3505200"/>
            <a:ext cx="3048000" cy="3048000"/>
          </a:xfrm>
          <a:prstGeom prst="rect">
            <a:avLst/>
          </a:prstGeom>
        </p:spPr>
      </p:pic>
      <p:sp>
        <p:nvSpPr>
          <p:cNvPr id="34" name="Rounded Rectangle 33"/>
          <p:cNvSpPr/>
          <p:nvPr/>
        </p:nvSpPr>
        <p:spPr>
          <a:xfrm>
            <a:off x="24173" y="6233537"/>
            <a:ext cx="6019800" cy="533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a:solidFill>
                  <a:srgbClr val="002060"/>
                </a:solidFill>
                <a:latin typeface="NikoshBAN" pitchFamily="2" charset="0"/>
              </a:rPr>
              <a:t>উপকরণ সহজ</a:t>
            </a:r>
            <a:r>
              <a:rPr lang="en-US" sz="2800" dirty="0">
                <a:solidFill>
                  <a:srgbClr val="002060"/>
                </a:solidFill>
                <a:latin typeface="NikoshBAN" pitchFamily="2" charset="0"/>
              </a:rPr>
              <a:t> </a:t>
            </a:r>
            <a:r>
              <a:rPr lang="bn-BD" sz="2800" dirty="0">
                <a:solidFill>
                  <a:srgbClr val="002060"/>
                </a:solidFill>
                <a:latin typeface="NikoshBAN" pitchFamily="2" charset="0"/>
              </a:rPr>
              <a:t>লভ্যতার উপর নীর্ভরশীল  </a:t>
            </a:r>
            <a:endParaRPr lang="en-US" sz="2800" dirty="0">
              <a:solidFill>
                <a:srgbClr val="002060"/>
              </a:solidFill>
              <a:latin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pageCurlDouble"/>
        <p:sndAc>
          <p:stSnd>
            <p:snd r:embed="rId3" name="chimes.wav"/>
          </p:stSnd>
        </p:sndAc>
      </p:transition>
    </mc:Choice>
    <mc:Fallback xmlns="">
      <p:transition spd="slow">
        <p:fade/>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1+#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pu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diamond(in)">
                                      <p:cBhvr>
                                        <p:cTn id="20" dur="2000"/>
                                        <p:tgtEl>
                                          <p:spTgt spid="46"/>
                                        </p:tgtEl>
                                      </p:cBhvr>
                                    </p:animEffect>
                                  </p:childTnLst>
                                  <p:subTnLst>
                                    <p:audio>
                                      <p:cMediaNode>
                                        <p:cTn display="0" masterRel="sameClick">
                                          <p:stCondLst>
                                            <p:cond evt="begin" delay="0">
                                              <p:tn val="18"/>
                                            </p:cond>
                                          </p:stCondLst>
                                          <p:endCondLst>
                                            <p:cond evt="onStopAudio" delay="0">
                                              <p:tgtEl>
                                                <p:sldTgt/>
                                              </p:tgtEl>
                                            </p:cond>
                                          </p:endCondLst>
                                        </p:cTn>
                                        <p:tgtEl>
                                          <p:sndTgt r:embed="rId6" name="type.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amond(in)">
                                      <p:cBhvr>
                                        <p:cTn id="25" dur="2000"/>
                                        <p:tgtEl>
                                          <p:spTgt spid="2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amond(in)">
                                      <p:cBhvr>
                                        <p:cTn id="28" dur="2000"/>
                                        <p:tgtEl>
                                          <p:spTgt spid="2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amond(in)">
                                      <p:cBhvr>
                                        <p:cTn id="31" dur="2000"/>
                                        <p:tgtEl>
                                          <p:spTgt spid="24"/>
                                        </p:tgtEl>
                                      </p:cBhvr>
                                    </p:animEffect>
                                  </p:childTnLst>
                                  <p:subTnLst>
                                    <p:audio>
                                      <p:cMediaNode>
                                        <p:cTn display="0" masterRel="sameClick">
                                          <p:stCondLst>
                                            <p:cond evt="begin" delay="0">
                                              <p:tn val="29"/>
                                            </p:cond>
                                          </p:stCondLst>
                                          <p:endCondLst>
                                            <p:cond evt="onStopAudio" delay="0">
                                              <p:tgtEl>
                                                <p:sldTgt/>
                                              </p:tgtEl>
                                            </p:cond>
                                          </p:endCondLst>
                                        </p:cTn>
                                        <p:tgtEl>
                                          <p:sndTgt r:embed="rId7" name="whoosh.wav"/>
                                        </p:tgtEl>
                                      </p:cMediaNode>
                                    </p:audio>
                                  </p:subTnLst>
                                </p:cTn>
                              </p:par>
                              <p:par>
                                <p:cTn id="32" presetID="8"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amond(in)">
                                      <p:cBhvr>
                                        <p:cTn id="34" dur="2000"/>
                                        <p:tgtEl>
                                          <p:spTgt spid="31"/>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diamond(in)">
                                      <p:cBhvr>
                                        <p:cTn id="37" dur="2000"/>
                                        <p:tgtEl>
                                          <p:spTgt spid="4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amond(in)">
                                      <p:cBhvr>
                                        <p:cTn id="40" dur="2000"/>
                                        <p:tgtEl>
                                          <p:spTgt spid="27"/>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amond(in)">
                                      <p:cBhvr>
                                        <p:cTn id="43" dur="2000"/>
                                        <p:tgtEl>
                                          <p:spTgt spid="30"/>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amond(in)">
                                      <p:cBhvr>
                                        <p:cTn id="46" dur="2000"/>
                                        <p:tgtEl>
                                          <p:spTgt spid="28"/>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amond(in)">
                                      <p:cBhvr>
                                        <p:cTn id="49" dur="2000"/>
                                        <p:tgtEl>
                                          <p:spTgt spid="32"/>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diamond(in)">
                                      <p:cBhvr>
                                        <p:cTn id="52" dur="20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8" name="wind.wav"/>
                                        </p:tgtEl>
                                      </p:cMediaNode>
                                    </p:audio>
                                  </p:subTnLst>
                                </p:cTn>
                              </p:par>
                              <p:par>
                                <p:cTn id="53" presetID="8"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diamond(in)">
                                      <p:cBhvr>
                                        <p:cTn id="55" dur="2000"/>
                                        <p:tgtEl>
                                          <p:spTgt spid="33"/>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diamond(in)">
                                      <p:cBhvr>
                                        <p:cTn id="58" dur="2000"/>
                                        <p:tgtEl>
                                          <p:spTgt spid="42"/>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diamond(in)">
                                      <p:cBhvr>
                                        <p:cTn id="61" dur="2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44">
                                            <p:txEl>
                                              <p:pRg st="0" end="0"/>
                                            </p:txEl>
                                          </p:spTgt>
                                        </p:tgtEl>
                                        <p:attrNameLst>
                                          <p:attrName>style.visibility</p:attrName>
                                        </p:attrNameLst>
                                      </p:cBhvr>
                                      <p:to>
                                        <p:strVal val="visible"/>
                                      </p:to>
                                    </p:set>
                                    <p:anim calcmode="lin" valueType="num">
                                      <p:cBhvr>
                                        <p:cTn id="66"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44">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9" name="bomb.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 calcmode="lin" valueType="num">
                                      <p:cBhvr>
                                        <p:cTn id="73" dur="500" fill="hold"/>
                                        <p:tgtEl>
                                          <p:spTgt spid="44">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44">
                                            <p:txEl>
                                              <p:pRg st="1" end="1"/>
                                            </p:txEl>
                                          </p:spTgt>
                                        </p:tgtEl>
                                        <p:attrNameLst>
                                          <p:attrName>ppt_h</p:attrName>
                                        </p:attrNameLst>
                                      </p:cBhvr>
                                      <p:tavLst>
                                        <p:tav tm="0">
                                          <p:val>
                                            <p:fltVal val="0"/>
                                          </p:val>
                                        </p:tav>
                                        <p:tav tm="100000">
                                          <p:val>
                                            <p:strVal val="#ppt_h"/>
                                          </p:val>
                                        </p:tav>
                                      </p:tavLst>
                                    </p:anim>
                                    <p:animEffect transition="in" filter="fade">
                                      <p:cBhvr>
                                        <p:cTn id="75" dur="500"/>
                                        <p:tgtEl>
                                          <p:spTgt spid="44">
                                            <p:txEl>
                                              <p:pRg st="1" end="1"/>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9" name="bomb.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10" name="applause.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500"/>
                                        <p:tgtEl>
                                          <p:spTgt spid="15"/>
                                        </p:tgtEl>
                                      </p:cBhvr>
                                    </p:animEffect>
                                  </p:childTnLst>
                                  <p:subTnLst>
                                    <p:audio>
                                      <p:cMediaNode>
                                        <p:cTn display="0" masterRel="sameClick">
                                          <p:stCondLst>
                                            <p:cond evt="begin" delay="0">
                                              <p:tn val="84"/>
                                            </p:cond>
                                          </p:stCondLst>
                                          <p:endCondLst>
                                            <p:cond evt="onStopAudio" delay="0">
                                              <p:tgtEl>
                                                <p:sldTgt/>
                                              </p:tgtEl>
                                            </p:cond>
                                          </p:endCondLst>
                                        </p:cTn>
                                        <p:tgtEl>
                                          <p:sndTgt r:embed="rId11"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P spid="26" grpId="0"/>
      <p:bldP spid="27" grpId="0"/>
      <p:bldP spid="28" grpId="0"/>
      <p:bldP spid="29" grpId="0"/>
      <p:bldP spid="30" grpId="0"/>
      <p:bldP spid="31" grpId="0"/>
      <p:bldP spid="32" grpId="0"/>
      <p:bldP spid="33" grpId="0"/>
      <p:bldP spid="40" grpId="0"/>
      <p:bldP spid="42" grpId="0"/>
      <p:bldP spid="43"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or man.jpg"/>
          <p:cNvPicPr>
            <a:picLocks noChangeAspect="1"/>
          </p:cNvPicPr>
          <p:nvPr/>
        </p:nvPicPr>
        <p:blipFill>
          <a:blip r:embed="rId9"/>
          <a:stretch>
            <a:fillRect/>
          </a:stretch>
        </p:blipFill>
        <p:spPr>
          <a:xfrm>
            <a:off x="228600" y="990600"/>
            <a:ext cx="4419600" cy="2476500"/>
          </a:xfrm>
          <a:prstGeom prst="rect">
            <a:avLst/>
          </a:prstGeom>
        </p:spPr>
      </p:pic>
      <p:pic>
        <p:nvPicPr>
          <p:cNvPr id="14" name="Picture 13" descr="rich man.jpg"/>
          <p:cNvPicPr>
            <a:picLocks noChangeAspect="1"/>
          </p:cNvPicPr>
          <p:nvPr/>
        </p:nvPicPr>
        <p:blipFill>
          <a:blip r:embed="rId10"/>
          <a:stretch>
            <a:fillRect/>
          </a:stretch>
        </p:blipFill>
        <p:spPr>
          <a:xfrm>
            <a:off x="228600" y="3733800"/>
            <a:ext cx="4419600" cy="2590800"/>
          </a:xfrm>
          <a:prstGeom prst="rect">
            <a:avLst/>
          </a:prstGeom>
        </p:spPr>
      </p:pic>
      <p:pic>
        <p:nvPicPr>
          <p:cNvPr id="6" name="Picture 5" descr="images.jperd.jpg"/>
          <p:cNvPicPr>
            <a:picLocks noChangeAspect="1"/>
          </p:cNvPicPr>
          <p:nvPr/>
        </p:nvPicPr>
        <p:blipFill>
          <a:blip r:embed="rId11"/>
          <a:stretch>
            <a:fillRect/>
          </a:stretch>
        </p:blipFill>
        <p:spPr>
          <a:xfrm>
            <a:off x="4724400" y="990600"/>
            <a:ext cx="4267200" cy="5257800"/>
          </a:xfrm>
          <a:prstGeom prst="rect">
            <a:avLst/>
          </a:prstGeom>
        </p:spPr>
      </p:pic>
      <p:sp>
        <p:nvSpPr>
          <p:cNvPr id="16" name="Rounded Rectangle 15"/>
          <p:cNvSpPr/>
          <p:nvPr/>
        </p:nvSpPr>
        <p:spPr>
          <a:xfrm>
            <a:off x="1447800" y="6324600"/>
            <a:ext cx="6400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7030A0"/>
                </a:solidFill>
                <a:latin typeface="NikoshBAN" pitchFamily="2" charset="0"/>
              </a:rPr>
              <a:t>একে বণ্টন গত সমস্যা ও বলা যায়  </a:t>
            </a:r>
            <a:endParaRPr lang="en-US" sz="3200" b="1" dirty="0">
              <a:solidFill>
                <a:srgbClr val="7030A0"/>
              </a:solidFill>
              <a:latin typeface="NikoshBAN" pitchFamily="2" charset="0"/>
            </a:endParaRPr>
          </a:p>
        </p:txBody>
      </p:sp>
      <p:sp>
        <p:nvSpPr>
          <p:cNvPr id="12" name="Rectangle 11"/>
          <p:cNvSpPr/>
          <p:nvPr/>
        </p:nvSpPr>
        <p:spPr>
          <a:xfrm>
            <a:off x="533400" y="83402"/>
            <a:ext cx="7848600" cy="830997"/>
          </a:xfrm>
          <a:prstGeom prst="rect">
            <a:avLst/>
          </a:prstGeom>
        </p:spPr>
        <p:txBody>
          <a:bodyPr wrap="square">
            <a:spAutoFit/>
          </a:bodyPr>
          <a:lstStyle/>
          <a:p>
            <a:pPr algn="ctr"/>
            <a:r>
              <a:rPr lang="bn-BD" sz="4800" b="1" dirty="0">
                <a:solidFill>
                  <a:srgbClr val="00B050"/>
                </a:solidFill>
                <a:latin typeface="NikoshBAN" pitchFamily="2" charset="0"/>
              </a:rPr>
              <a:t>কার জন্য  উৎপাদন করবে ?  </a:t>
            </a:r>
            <a:endParaRPr lang="en-US" sz="4800" b="1" dirty="0">
              <a:solidFill>
                <a:srgbClr val="00B050"/>
              </a:solidFill>
              <a:latin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250">
        <p15:prstTrans prst="airplane"/>
        <p:sndAc>
          <p:stSnd>
            <p:snd r:embed="rId3"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in)">
                                      <p:cBhvr>
                                        <p:cTn id="15" dur="20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5" name="camera.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7" name="click.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5078313"/>
          </a:xfrm>
          <a:prstGeom prst="rect">
            <a:avLst/>
          </a:prstGeom>
          <a:noFill/>
        </p:spPr>
        <p:txBody>
          <a:bodyPr wrap="square" rtlCol="0">
            <a:spAutoFit/>
          </a:bodyPr>
          <a:lstStyle/>
          <a:p>
            <a:r>
              <a:rPr lang="bn-IN" sz="3600" b="1" dirty="0">
                <a:solidFill>
                  <a:srgbClr val="00B050"/>
                </a:solidFill>
              </a:rPr>
              <a:t>কার জন্য উৎপাদন করা হবেঃ</a:t>
            </a:r>
            <a:r>
              <a:rPr lang="en-US" sz="3600" b="1" dirty="0">
                <a:solidFill>
                  <a:srgbClr val="00B050"/>
                </a:solidFill>
              </a:rPr>
              <a:t>            </a:t>
            </a:r>
            <a:r>
              <a:rPr lang="bn-IN" sz="3600" b="1" dirty="0">
                <a:solidFill>
                  <a:srgbClr val="00B050"/>
                </a:solidFill>
              </a:rPr>
              <a:t>জনগণের কল্যানের জন্য দ্রব্য উৎপাদন করতে হবে।উৎপাদিত দ্রব্যের সাহায্যে মানুষের অভাব কতটুকু পূরণ হবে তা বন্টন ব্যবস্থার উপর নির্ভরশীল।তাই সুষ্ঠু বন্টনের জন্য শ্রম অনুযায়ী পারিশ্রমিক দিতে হবে।তাহলে সমাজের কল্যাণ নিশ্চিত হবে।তাই দ্রব্যসমূহ কার জন্য উৎপাদন করা হবে তা নির্ধারণ করা সমাজের মৌলিক অর্থনৈতিক সমস্যা।</a:t>
            </a:r>
            <a:endParaRPr lang="en-US" sz="3600" b="1" dirty="0">
              <a:solidFill>
                <a:srgbClr val="00B05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600200"/>
            <a:ext cx="617220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bn-IN" sz="4800" b="1" u="sng" dirty="0">
                <a:solidFill>
                  <a:srgbClr val="00B050"/>
                </a:solidFill>
                <a:latin typeface="NikoshBAN" pitchFamily="2" charset="0"/>
              </a:rPr>
              <a:t>দল১-</a:t>
            </a:r>
            <a:r>
              <a:rPr lang="bn-IN" sz="3200" dirty="0">
                <a:solidFill>
                  <a:srgbClr val="00B050"/>
                </a:solidFill>
                <a:latin typeface="NikoshBAN" pitchFamily="2" charset="0"/>
              </a:rPr>
              <a:t>বিজোড় রোল</a:t>
            </a:r>
            <a:r>
              <a:rPr lang="en-US" sz="3200" dirty="0">
                <a:solidFill>
                  <a:srgbClr val="00B050"/>
                </a:solidFill>
                <a:latin typeface="NikoshBAN" pitchFamily="2" charset="0"/>
              </a:rPr>
              <a:t> </a:t>
            </a:r>
            <a:r>
              <a:rPr lang="bn-IN" sz="3200" dirty="0">
                <a:solidFill>
                  <a:srgbClr val="00B050"/>
                </a:solidFill>
                <a:latin typeface="NikoshBAN" pitchFamily="2" charset="0"/>
              </a:rPr>
              <a:t>কি</a:t>
            </a:r>
            <a:r>
              <a:rPr lang="en-US" sz="3200" dirty="0">
                <a:solidFill>
                  <a:srgbClr val="00B050"/>
                </a:solidFill>
                <a:latin typeface="NikoshBAN" pitchFamily="2" charset="0"/>
              </a:rPr>
              <a:t> </a:t>
            </a:r>
            <a:r>
              <a:rPr lang="bn-BD" sz="3200" dirty="0">
                <a:solidFill>
                  <a:srgbClr val="00B050"/>
                </a:solidFill>
                <a:latin typeface="NikoshBAN" pitchFamily="2" charset="0"/>
              </a:rPr>
              <a:t>উৎপাদন</a:t>
            </a:r>
            <a:r>
              <a:rPr lang="en-US" sz="3200" dirty="0">
                <a:solidFill>
                  <a:srgbClr val="00B050"/>
                </a:solidFill>
                <a:latin typeface="NikoshBAN" pitchFamily="2" charset="0"/>
              </a:rPr>
              <a:t> </a:t>
            </a:r>
            <a:r>
              <a:rPr lang="bn-BD" sz="3200" dirty="0">
                <a:solidFill>
                  <a:srgbClr val="00B050"/>
                </a:solidFill>
                <a:latin typeface="NikoshBAN" pitchFamily="2" charset="0"/>
              </a:rPr>
              <a:t>করা</a:t>
            </a:r>
            <a:r>
              <a:rPr lang="en-US" sz="3200" dirty="0">
                <a:solidFill>
                  <a:srgbClr val="00B050"/>
                </a:solidFill>
                <a:latin typeface="NikoshBAN" pitchFamily="2" charset="0"/>
              </a:rPr>
              <a:t> </a:t>
            </a:r>
            <a:r>
              <a:rPr lang="bn-BD" sz="3200" dirty="0">
                <a:solidFill>
                  <a:srgbClr val="00B050"/>
                </a:solidFill>
                <a:latin typeface="NikoshBAN" pitchFamily="2" charset="0"/>
              </a:rPr>
              <a:t>হবে</a:t>
            </a:r>
            <a:r>
              <a:rPr lang="en-US" sz="3200" dirty="0">
                <a:solidFill>
                  <a:srgbClr val="00B050"/>
                </a:solidFill>
                <a:latin typeface="NikoshBAN" pitchFamily="2" charset="0"/>
              </a:rPr>
              <a:t> </a:t>
            </a:r>
            <a:r>
              <a:rPr lang="bn-BD" sz="3200" dirty="0">
                <a:solidFill>
                  <a:srgbClr val="00B050"/>
                </a:solidFill>
                <a:latin typeface="NikoshBAN" pitchFamily="2" charset="0"/>
              </a:rPr>
              <a:t>ব্যাখ্যা</a:t>
            </a:r>
            <a:r>
              <a:rPr lang="en-US" sz="3200" dirty="0">
                <a:solidFill>
                  <a:srgbClr val="00B050"/>
                </a:solidFill>
                <a:latin typeface="NikoshBAN" pitchFamily="2" charset="0"/>
              </a:rPr>
              <a:t> </a:t>
            </a:r>
            <a:r>
              <a:rPr lang="bn-BD" sz="3200" dirty="0">
                <a:solidFill>
                  <a:srgbClr val="00B050"/>
                </a:solidFill>
                <a:latin typeface="NikoshBAN" pitchFamily="2" charset="0"/>
              </a:rPr>
              <a:t>কর ।</a:t>
            </a:r>
            <a:endParaRPr lang="en-US" sz="3200" dirty="0">
              <a:solidFill>
                <a:srgbClr val="00B050"/>
              </a:solidFill>
              <a:latin typeface="NikoshBAN" pitchFamily="2" charset="0"/>
            </a:endParaRPr>
          </a:p>
        </p:txBody>
      </p:sp>
      <p:sp>
        <p:nvSpPr>
          <p:cNvPr id="4" name="TextBox 3"/>
          <p:cNvSpPr txBox="1"/>
          <p:nvPr/>
        </p:nvSpPr>
        <p:spPr>
          <a:xfrm>
            <a:off x="1447800" y="3505200"/>
            <a:ext cx="6248400" cy="209288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IN" sz="4800" b="1" u="sng" dirty="0">
                <a:latin typeface="NikoshBAN" pitchFamily="2" charset="0"/>
              </a:rPr>
              <a:t>দল২-</a:t>
            </a:r>
            <a:r>
              <a:rPr lang="bn-BD" sz="4800" b="1" u="sng" dirty="0">
                <a:latin typeface="NikoshBAN" pitchFamily="2" charset="0"/>
              </a:rPr>
              <a:t>জোড় রোল</a:t>
            </a:r>
          </a:p>
          <a:p>
            <a:pPr>
              <a:buFont typeface="Wingdings" pitchFamily="2" charset="2"/>
              <a:buChar char="v"/>
            </a:pPr>
            <a:r>
              <a:rPr lang="bn-BD" sz="3200" dirty="0">
                <a:solidFill>
                  <a:srgbClr val="00B050"/>
                </a:solidFill>
                <a:latin typeface="NikoshBAN" pitchFamily="2" charset="0"/>
              </a:rPr>
              <a:t>কি</a:t>
            </a:r>
            <a:r>
              <a:rPr lang="bn-IN" sz="3200" dirty="0">
                <a:solidFill>
                  <a:srgbClr val="00B050"/>
                </a:solidFill>
                <a:latin typeface="NikoshBAN" pitchFamily="2" charset="0"/>
              </a:rPr>
              <a:t>ভাবে</a:t>
            </a:r>
            <a:r>
              <a:rPr lang="bn-BD" sz="3200" dirty="0">
                <a:solidFill>
                  <a:srgbClr val="00B050"/>
                </a:solidFill>
                <a:latin typeface="NikoshBAN" pitchFamily="2" charset="0"/>
              </a:rPr>
              <a:t> উৎপাদন করা  হবে ব্যাখ্যা কর ।</a:t>
            </a:r>
            <a:endParaRPr lang="bn-BD" sz="4800" b="1" dirty="0">
              <a:latin typeface="NikoshBAN" pitchFamily="2" charset="0"/>
            </a:endParaRPr>
          </a:p>
          <a:p>
            <a:endParaRPr lang="en-US" dirty="0"/>
          </a:p>
        </p:txBody>
      </p:sp>
      <p:sp>
        <p:nvSpPr>
          <p:cNvPr id="6" name="Rectangle 5"/>
          <p:cNvSpPr/>
          <p:nvPr/>
        </p:nvSpPr>
        <p:spPr>
          <a:xfrm>
            <a:off x="381001" y="381000"/>
            <a:ext cx="4191000" cy="923330"/>
          </a:xfrm>
          <a:prstGeom prst="rect">
            <a:avLst/>
          </a:prstGeom>
          <a:noFill/>
        </p:spPr>
        <p:txBody>
          <a:bodyPr wrap="square" lIns="91440" tIns="45720" rIns="91440" bIns="45720">
            <a:spAutoFit/>
          </a:bodyPr>
          <a:lstStyle/>
          <a:p>
            <a:pPr algn="ctr"/>
            <a:r>
              <a:rPr lang="bn-BD" sz="5400" b="1" cap="none" spc="0" dirty="0">
                <a:ln w="17780" cmpd="sng">
                  <a:solidFill>
                    <a:srgbClr val="FFFFFF"/>
                  </a:solidFill>
                  <a:prstDash val="solid"/>
                  <a:miter lim="800000"/>
                </a:ln>
                <a:solidFill>
                  <a:srgbClr val="FF0000"/>
                </a:solidFill>
                <a:effectLst>
                  <a:outerShdw blurRad="50800" algn="tl" rotWithShape="0">
                    <a:srgbClr val="000000"/>
                  </a:outerShdw>
                </a:effectLst>
                <a:latin typeface="NikoshBAN" pitchFamily="2" charset="0"/>
              </a:rPr>
              <a:t>দলগত কাজ </a:t>
            </a:r>
            <a:endPar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5" name="Picture 2" descr="C:\Users\HP\Downloads\unity.jpg"/>
          <p:cNvPicPr>
            <a:picLocks noChangeAspect="1" noChangeArrowheads="1"/>
          </p:cNvPicPr>
          <p:nvPr/>
        </p:nvPicPr>
        <p:blipFill>
          <a:blip r:embed="rId7"/>
          <a:srcRect/>
          <a:stretch>
            <a:fillRect/>
          </a:stretch>
        </p:blipFill>
        <p:spPr bwMode="auto">
          <a:xfrm>
            <a:off x="4419600" y="0"/>
            <a:ext cx="4724400" cy="152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5000">
        <p:blinds dir="vert"/>
        <p:sndAc>
          <p:stSnd>
            <p:snd r:embed="rId2" name="chimes.wav"/>
          </p:stSnd>
        </p:sndAc>
      </p:transition>
    </mc:Choice>
    <mc:Fallback xmlns="">
      <p:transition spd="slow">
        <p:blinds dir="vert"/>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4" name="push.wav"/>
                                        </p:tgtEl>
                                      </p:cMediaNode>
                                    </p:audio>
                                  </p:sub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420859"/>
            <a:ext cx="4572000" cy="1627141"/>
          </a:xfrm>
        </p:spPr>
        <p:txBody>
          <a:bodyPr/>
          <a:lstStyle/>
          <a:p>
            <a:pPr>
              <a:buNone/>
            </a:pPr>
            <a:endParaRPr lang="bn-IN" dirty="0">
              <a:solidFill>
                <a:srgbClr val="FFC000"/>
              </a:solidFill>
            </a:endParaRPr>
          </a:p>
          <a:p>
            <a:r>
              <a:rPr lang="bn-IN" dirty="0">
                <a:solidFill>
                  <a:srgbClr val="FFC000"/>
                </a:solidFill>
              </a:rPr>
              <a:t>দুষ্প্রাপ্যতা ও নির্বাচন কি ?</a:t>
            </a:r>
            <a:endParaRPr lang="en-US" dirty="0">
              <a:solidFill>
                <a:srgbClr val="FFC000"/>
              </a:solidFill>
            </a:endParaRPr>
          </a:p>
        </p:txBody>
      </p:sp>
      <p:sp>
        <p:nvSpPr>
          <p:cNvPr id="4" name="Title 3"/>
          <p:cNvSpPr>
            <a:spLocks noGrp="1"/>
          </p:cNvSpPr>
          <p:nvPr>
            <p:ph type="title"/>
          </p:nvPr>
        </p:nvSpPr>
        <p:spPr>
          <a:xfrm>
            <a:off x="457200" y="274638"/>
            <a:ext cx="4038600" cy="1143000"/>
          </a:xfrm>
        </p:spPr>
        <p:txBody>
          <a:bodyPr/>
          <a:lstStyle/>
          <a:p>
            <a:r>
              <a:rPr lang="en-US" dirty="0">
                <a:solidFill>
                  <a:srgbClr val="FF0000"/>
                </a:solidFill>
              </a:rPr>
              <a:t>একক কাজঃ</a:t>
            </a:r>
          </a:p>
        </p:txBody>
      </p:sp>
      <p:pic>
        <p:nvPicPr>
          <p:cNvPr id="1026" name="Picture 2" descr="C:\Users\HP\Pictures\Picture1.jpg"/>
          <p:cNvPicPr>
            <a:picLocks noGrp="1" noChangeAspect="1" noChangeArrowheads="1"/>
          </p:cNvPicPr>
          <p:nvPr>
            <p:ph sz="half" idx="2"/>
          </p:nvPr>
        </p:nvPicPr>
        <p:blipFill>
          <a:blip r:embed="rId6"/>
          <a:srcRect/>
          <a:stretch>
            <a:fillRect/>
          </a:stretch>
        </p:blipFill>
        <p:spPr bwMode="auto">
          <a:xfrm>
            <a:off x="4648200" y="274638"/>
            <a:ext cx="4495800" cy="63547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fill="hold"/>
                                        <p:tgtEl>
                                          <p:spTgt spid="4"/>
                                        </p:tgtEl>
                                        <p:attrNameLst>
                                          <p:attrName>ppt_x</p:attrName>
                                        </p:attrNameLst>
                                      </p:cBhvr>
                                      <p:tavLst>
                                        <p:tav tm="0">
                                          <p:val>
                                            <p:strVal val="#ppt_x"/>
                                          </p:val>
                                        </p:tav>
                                        <p:tav tm="100000">
                                          <p:val>
                                            <p:strVal val="#ppt_x"/>
                                          </p:val>
                                        </p:tav>
                                      </p:tavLst>
                                    </p:anim>
                                    <p:anim calcmode="lin" valueType="num">
                                      <p:cBhvr additive="base">
                                        <p:cTn id="15" dur="3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whoosh.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0"/>
                                        <p:tgtEl>
                                          <p:spTgt spid="2">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76200"/>
            <a:ext cx="4876800" cy="1015663"/>
          </a:xfrm>
          <a:prstGeom prst="rect">
            <a:avLst/>
          </a:prstGeom>
          <a:noFill/>
        </p:spPr>
        <p:txBody>
          <a:bodyPr wrap="square" rtlCol="0">
            <a:spAutoFit/>
          </a:bodyPr>
          <a:lstStyle/>
          <a:p>
            <a:pPr algn="ctr"/>
            <a:r>
              <a:rPr lang="bn-BD" sz="60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rPr>
              <a:t>মূল্যায়ন</a:t>
            </a:r>
            <a:endParaRPr lang="en-US" sz="60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endParaRPr>
          </a:p>
        </p:txBody>
      </p:sp>
      <p:sp>
        <p:nvSpPr>
          <p:cNvPr id="4" name="Rectangle 3"/>
          <p:cNvSpPr/>
          <p:nvPr/>
        </p:nvSpPr>
        <p:spPr>
          <a:xfrm>
            <a:off x="152400" y="1091863"/>
            <a:ext cx="8839200" cy="5139869"/>
          </a:xfrm>
          <a:prstGeom prst="rect">
            <a:avLst/>
          </a:prstGeom>
        </p:spPr>
        <p:txBody>
          <a:bodyPr wrap="square">
            <a:spAutoFit/>
          </a:bodyPr>
          <a:lstStyle/>
          <a:p>
            <a:pPr marL="742950" indent="-742950">
              <a:buFont typeface="Wingdings" pitchFamily="2" charset="2"/>
              <a:buChar char="v"/>
            </a:pPr>
            <a:endParaRPr lang="bn-BD" sz="3600" b="1" dirty="0">
              <a:solidFill>
                <a:srgbClr val="7030A0"/>
              </a:solidFill>
              <a:latin typeface="NikoshBAN" pitchFamily="2" charset="0"/>
              <a:cs typeface="NikoshBAN" pitchFamily="2" charset="0"/>
            </a:endParaRPr>
          </a:p>
          <a:p>
            <a:pPr marL="742950" indent="-742950">
              <a:buFont typeface="Wingdings" pitchFamily="2" charset="2"/>
              <a:buChar char="v"/>
            </a:pPr>
            <a:r>
              <a:rPr lang="bn-BD" sz="3200" b="1" dirty="0">
                <a:solidFill>
                  <a:srgbClr val="7030A0"/>
                </a:solidFill>
                <a:latin typeface="Vrinda" panose="020B0502040204020203" pitchFamily="34" charset="0"/>
              </a:rPr>
              <a:t>একটি অর্থনৈতিক সমাজের মৌলিক সমস্যা  কয়টি ? </a:t>
            </a:r>
          </a:p>
          <a:p>
            <a:pPr marL="742950" indent="-742950">
              <a:buFont typeface="Wingdings" pitchFamily="2" charset="2"/>
              <a:buChar char="v"/>
            </a:pPr>
            <a:r>
              <a:rPr lang="bn-BD" sz="3200" b="1" dirty="0">
                <a:solidFill>
                  <a:srgbClr val="7030A0"/>
                </a:solidFill>
                <a:latin typeface="Vrinda" panose="020B0502040204020203" pitchFamily="34" charset="0"/>
              </a:rPr>
              <a:t>প্রথম মৌলিক সমস্যা কোনটির কথা বলা হয়েছে ?</a:t>
            </a:r>
          </a:p>
          <a:p>
            <a:pPr marL="742950" indent="-742950">
              <a:buFont typeface="Wingdings" pitchFamily="2" charset="2"/>
              <a:buChar char="v"/>
            </a:pPr>
            <a:r>
              <a:rPr lang="bn-BD" sz="3200" b="1" dirty="0">
                <a:solidFill>
                  <a:srgbClr val="7030A0"/>
                </a:solidFill>
                <a:latin typeface="Vrinda" panose="020B0502040204020203" pitchFamily="34" charset="0"/>
              </a:rPr>
              <a:t>বাংলাদেশের জন্য কোন উৎপাদন পদ্ধতি উত্তম বলে মনে কর ?</a:t>
            </a:r>
          </a:p>
          <a:p>
            <a:pPr marL="742950" indent="-742950">
              <a:buFont typeface="Wingdings" pitchFamily="2" charset="2"/>
              <a:buChar char="v"/>
            </a:pPr>
            <a:r>
              <a:rPr lang="bn-BD" sz="3200" b="1" dirty="0">
                <a:solidFill>
                  <a:srgbClr val="7030A0"/>
                </a:solidFill>
                <a:latin typeface="Vrinda" panose="020B0502040204020203" pitchFamily="34" charset="0"/>
              </a:rPr>
              <a:t>মূলধন নিবিড় উৎপাদন পদ্ধতি সম্পন্ন একটি দেশের নাম বল ।</a:t>
            </a:r>
          </a:p>
          <a:p>
            <a:pPr marL="742950" indent="-742950">
              <a:buFont typeface="Wingdings" pitchFamily="2" charset="2"/>
              <a:buChar char="v"/>
            </a:pP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481329"/>
            <a:ext cx="3733800" cy="1642872"/>
          </a:xfrm>
        </p:spPr>
        <p:txBody>
          <a:bodyPr/>
          <a:lstStyle/>
          <a:p>
            <a:pPr>
              <a:buNone/>
            </a:pPr>
            <a:r>
              <a:rPr lang="bn-IN" dirty="0"/>
              <a:t>কার জন্য উৎপাদন করবে ব্যাখ্যা কর। </a:t>
            </a:r>
            <a:endParaRPr lang="en-US" dirty="0"/>
          </a:p>
        </p:txBody>
      </p:sp>
      <p:sp>
        <p:nvSpPr>
          <p:cNvPr id="4" name="Title 3"/>
          <p:cNvSpPr>
            <a:spLocks noGrp="1"/>
          </p:cNvSpPr>
          <p:nvPr>
            <p:ph type="title"/>
          </p:nvPr>
        </p:nvSpPr>
        <p:spPr>
          <a:xfrm>
            <a:off x="457200" y="274638"/>
            <a:ext cx="3505200" cy="1143000"/>
          </a:xfrm>
        </p:spPr>
        <p:txBody>
          <a:bodyPr/>
          <a:lstStyle/>
          <a:p>
            <a:r>
              <a:rPr lang="bn-IN" dirty="0"/>
              <a:t>বাড়ির কাজঃ</a:t>
            </a:r>
            <a:endParaRPr lang="en-US" dirty="0"/>
          </a:p>
        </p:txBody>
      </p:sp>
      <p:pic>
        <p:nvPicPr>
          <p:cNvPr id="1026" name="Picture 2" descr="C:\Users\HP\Downloads\homework.png"/>
          <p:cNvPicPr>
            <a:picLocks noGrp="1" noChangeAspect="1" noChangeArrowheads="1"/>
          </p:cNvPicPr>
          <p:nvPr>
            <p:ph sz="half" idx="2"/>
          </p:nvPr>
        </p:nvPicPr>
        <p:blipFill>
          <a:blip r:embed="rId6"/>
          <a:srcRect/>
          <a:stretch>
            <a:fillRect/>
          </a:stretch>
        </p:blipFill>
        <p:spPr bwMode="auto">
          <a:xfrm>
            <a:off x="4267200" y="0"/>
            <a:ext cx="4419600" cy="6400800"/>
          </a:xfrm>
          <a:prstGeom prst="rect">
            <a:avLst/>
          </a:prstGeom>
          <a:noFill/>
        </p:spPr>
      </p:pic>
      <p:sp>
        <p:nvSpPr>
          <p:cNvPr id="8" name="Oval 4"/>
          <p:cNvSpPr/>
          <p:nvPr/>
        </p:nvSpPr>
        <p:spPr>
          <a:xfrm>
            <a:off x="1015308" y="2133600"/>
            <a:ext cx="3430632" cy="426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p:cTn id="33" dur="3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4" dur="3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5" dur="3000"/>
                                        <p:tgtEl>
                                          <p:spTgt spid="2">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5"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solidFill>
                  <a:srgbClr val="7030A0"/>
                </a:solidFill>
                <a:latin typeface="Vrinda" panose="020B0502040204020203" pitchFamily="34" charset="0"/>
                <a:cs typeface="Vrinda" panose="020B0502040204020203" pitchFamily="34" charset="0"/>
              </a:rPr>
              <a:t>              </a:t>
            </a:r>
            <a:r>
              <a:rPr lang="en-US" dirty="0">
                <a:solidFill>
                  <a:srgbClr val="FFFF00"/>
                </a:solidFill>
                <a:latin typeface="Vrinda" panose="020B0502040204020203" pitchFamily="34" charset="0"/>
                <a:cs typeface="Vrinda" panose="020B0502040204020203" pitchFamily="34" charset="0"/>
              </a:rPr>
              <a:t>শিক্ষক পরিচিতিঃ</a:t>
            </a:r>
          </a:p>
        </p:txBody>
      </p:sp>
      <p:sp>
        <p:nvSpPr>
          <p:cNvPr id="3" name="Rectangle 2"/>
          <p:cNvSpPr/>
          <p:nvPr/>
        </p:nvSpPr>
        <p:spPr>
          <a:xfrm>
            <a:off x="0" y="1752600"/>
            <a:ext cx="9144000" cy="2800767"/>
          </a:xfrm>
          <a:prstGeom prst="rect">
            <a:avLst/>
          </a:prstGeom>
        </p:spPr>
        <p:txBody>
          <a:bodyPr wrap="square">
            <a:spAutoFit/>
          </a:bodyPr>
          <a:lstStyle/>
          <a:p>
            <a:pPr algn="ctr"/>
            <a:r>
              <a:rPr lang="bn-IN" sz="4400" b="1" dirty="0">
                <a:ln w="11430"/>
                <a:effectLst>
                  <a:outerShdw blurRad="50800" dist="39000" dir="5460000" algn="tl">
                    <a:srgbClr val="000000">
                      <a:alpha val="38000"/>
                    </a:srgbClr>
                  </a:outerShdw>
                </a:effectLst>
              </a:rPr>
              <a:t>গাজী মোঃ আব্দুল হান্নান</a:t>
            </a:r>
          </a:p>
          <a:p>
            <a:pPr algn="ctr"/>
            <a:r>
              <a:rPr lang="bn-IN" sz="4400" b="1" dirty="0">
                <a:ln w="11430"/>
                <a:effectLst>
                  <a:outerShdw blurRad="50800" dist="39000" dir="5460000" algn="tl">
                    <a:srgbClr val="000000">
                      <a:alpha val="38000"/>
                    </a:srgbClr>
                  </a:outerShdw>
                </a:effectLst>
              </a:rPr>
              <a:t>সহকারী অধ্যাপক- অর্থনীতি</a:t>
            </a:r>
          </a:p>
          <a:p>
            <a:pPr algn="ctr"/>
            <a:r>
              <a:rPr lang="bn-IN" sz="4400" b="1" dirty="0">
                <a:ln w="11430"/>
                <a:effectLst>
                  <a:outerShdw blurRad="50800" dist="39000" dir="5460000" algn="tl">
                    <a:srgbClr val="000000">
                      <a:alpha val="38000"/>
                    </a:srgbClr>
                  </a:outerShdw>
                </a:effectLst>
              </a:rPr>
              <a:t>পুঠিয়া ইসলামীয়া মহিলা ডিগ্রী কলেজ</a:t>
            </a:r>
          </a:p>
          <a:p>
            <a:pPr algn="ctr"/>
            <a:r>
              <a:rPr lang="bn-IN" sz="4400" b="1" dirty="0">
                <a:ln w="11430"/>
                <a:effectLst>
                  <a:outerShdw blurRad="50800" dist="39000" dir="5460000" algn="tl">
                    <a:srgbClr val="000000">
                      <a:alpha val="38000"/>
                    </a:srgbClr>
                  </a:outerShdw>
                </a:effectLst>
              </a:rPr>
              <a:t>পুঠিয়া,রাজশাহী।</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4500">
        <p:newsflash/>
        <p:sndAc>
          <p:stSnd>
            <p:snd r:embed="rId2" name="chimes.wav"/>
          </p:stSnd>
        </p:sndAc>
      </p:transition>
    </mc:Choice>
    <mc:Fallback xmlns="">
      <p:transition spd="slow">
        <p:newsflash/>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0" fill="hold"/>
                                        <p:tgtEl>
                                          <p:spTgt spid="3"/>
                                        </p:tgtEl>
                                        <p:attrNameLst>
                                          <p:attrName>ppt_x</p:attrName>
                                        </p:attrNameLst>
                                      </p:cBhvr>
                                      <p:tavLst>
                                        <p:tav tm="0">
                                          <p:val>
                                            <p:strVal val="#ppt_x"/>
                                          </p:val>
                                        </p:tav>
                                        <p:tav tm="100000">
                                          <p:val>
                                            <p:strVal val="#ppt_x"/>
                                          </p:val>
                                        </p:tav>
                                      </p:tavLst>
                                    </p:anim>
                                    <p:anim calcmode="lin" valueType="num">
                                      <p:cBhvr additive="base">
                                        <p:cTn id="15" dur="50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0" y="3505200"/>
            <a:ext cx="838200" cy="1371600"/>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3998" cy="6858001"/>
          </a:xfrm>
          <a:prstGeom prst="rect">
            <a:avLst/>
          </a:prstGeom>
        </p:spPr>
      </p:pic>
      <p:sp>
        <p:nvSpPr>
          <p:cNvPr id="6" name="TextBox 5"/>
          <p:cNvSpPr txBox="1"/>
          <p:nvPr/>
        </p:nvSpPr>
        <p:spPr>
          <a:xfrm>
            <a:off x="76200" y="152400"/>
            <a:ext cx="9067799" cy="1107996"/>
          </a:xfrm>
          <a:prstGeom prst="rect">
            <a:avLst/>
          </a:prstGeom>
          <a:noFill/>
        </p:spPr>
        <p:txBody>
          <a:bodyPr wrap="square" rtlCol="0">
            <a:spAutoFit/>
          </a:bodyPr>
          <a:lstStyle/>
          <a:p>
            <a:pPr algn="ctr"/>
            <a:r>
              <a:rPr lang="en-US" sz="6600" b="1" dirty="0">
                <a:solidFill>
                  <a:srgbClr val="002060"/>
                </a:solidFill>
              </a:rPr>
              <a:t>ধন্যবাদ</a:t>
            </a:r>
          </a:p>
        </p:txBody>
      </p:sp>
    </p:spTree>
    <p:extLst>
      <p:ext uri="{BB962C8B-B14F-4D97-AF65-F5344CB8AC3E}">
        <p14:creationId xmlns:p14="http://schemas.microsoft.com/office/powerpoint/2010/main" val="380614776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chimes.wav"/>
          </p:stSnd>
        </p:sndAc>
      </p:transition>
    </mc:Choice>
    <mc:Fallback xmlns="">
      <p:transition spd="slow">
        <p:fade/>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wind.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0" fill="hold"/>
                                        <p:tgtEl>
                                          <p:spTgt spid="6"/>
                                        </p:tgtEl>
                                        <p:attrNameLst>
                                          <p:attrName>ppt_x</p:attrName>
                                        </p:attrNameLst>
                                      </p:cBhvr>
                                      <p:tavLst>
                                        <p:tav tm="0">
                                          <p:val>
                                            <p:strVal val="#ppt_x"/>
                                          </p:val>
                                        </p:tav>
                                        <p:tav tm="100000">
                                          <p:val>
                                            <p:strVal val="#ppt_x"/>
                                          </p:val>
                                        </p:tav>
                                      </p:tavLst>
                                    </p:anim>
                                    <p:anim calcmode="lin" valueType="num">
                                      <p:cBhvr additive="base">
                                        <p:cTn id="15" dur="5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153400" cy="4431983"/>
          </a:xfrm>
          <a:prstGeom prst="rect">
            <a:avLst/>
          </a:prstGeom>
          <a:noFill/>
        </p:spPr>
        <p:txBody>
          <a:bodyPr wrap="square" rtlCol="0">
            <a:spAutoFit/>
          </a:bodyPr>
          <a:lstStyle/>
          <a:p>
            <a:r>
              <a:rPr lang="bn-IN" sz="7200" dirty="0">
                <a:solidFill>
                  <a:srgbClr val="FF0000"/>
                </a:solidFill>
                <a:latin typeface="Vrinda" panose="020B0502040204020203" pitchFamily="34" charset="0"/>
                <a:cs typeface="Vrinda" panose="020B0502040204020203" pitchFamily="34" charset="0"/>
              </a:rPr>
              <a:t>পাঠ পরিচিতি</a:t>
            </a:r>
          </a:p>
          <a:p>
            <a:endParaRPr lang="bn-IN" dirty="0">
              <a:latin typeface="Vrinda" panose="020B0502040204020203" pitchFamily="34" charset="0"/>
              <a:cs typeface="Vrinda" panose="020B0502040204020203" pitchFamily="34" charset="0"/>
            </a:endParaRPr>
          </a:p>
          <a:p>
            <a:r>
              <a:rPr lang="bn-IN" sz="2400" dirty="0">
                <a:solidFill>
                  <a:srgbClr val="00B0F0"/>
                </a:solidFill>
                <a:latin typeface="Vrinda" panose="020B0502040204020203" pitchFamily="34" charset="0"/>
                <a:cs typeface="Vrinda" panose="020B0502040204020203" pitchFamily="34" charset="0"/>
              </a:rPr>
              <a:t>শ্রেণীঃ একাদশ</a:t>
            </a:r>
            <a:r>
              <a:rPr lang="en-US" sz="2400" dirty="0">
                <a:solidFill>
                  <a:srgbClr val="00B0F0"/>
                </a:solidFill>
                <a:latin typeface="Vrinda" panose="020B0502040204020203" pitchFamily="34" charset="0"/>
                <a:cs typeface="Vrinda" panose="020B0502040204020203" pitchFamily="34" charset="0"/>
              </a:rPr>
              <a:t>-</a:t>
            </a:r>
            <a:r>
              <a:rPr lang="bn-IN" sz="2400" dirty="0">
                <a:solidFill>
                  <a:srgbClr val="00B0F0"/>
                </a:solidFill>
                <a:latin typeface="Vrinda" panose="020B0502040204020203" pitchFamily="34" charset="0"/>
                <a:cs typeface="Vrinda" panose="020B0502040204020203" pitchFamily="34" charset="0"/>
              </a:rPr>
              <a:t>দ্বাদশ</a:t>
            </a:r>
          </a:p>
          <a:p>
            <a:r>
              <a:rPr lang="bn-IN" sz="2400" dirty="0">
                <a:solidFill>
                  <a:srgbClr val="00B0F0"/>
                </a:solidFill>
                <a:latin typeface="Vrinda" panose="020B0502040204020203" pitchFamily="34" charset="0"/>
                <a:cs typeface="Vrinda" panose="020B0502040204020203" pitchFamily="34" charset="0"/>
              </a:rPr>
              <a:t>শাখাঃ মানবিক</a:t>
            </a:r>
          </a:p>
          <a:p>
            <a:r>
              <a:rPr lang="bn-IN" sz="2400" dirty="0">
                <a:solidFill>
                  <a:srgbClr val="00B0F0"/>
                </a:solidFill>
                <a:latin typeface="Vrinda" panose="020B0502040204020203" pitchFamily="34" charset="0"/>
                <a:cs typeface="Vrinda" panose="020B0502040204020203" pitchFamily="34" charset="0"/>
              </a:rPr>
              <a:t>বিষয়ঃ অর্থনীতি ১ম পত্র</a:t>
            </a:r>
          </a:p>
          <a:p>
            <a:r>
              <a:rPr lang="bn-IN" sz="2400" dirty="0">
                <a:solidFill>
                  <a:srgbClr val="00B0F0"/>
                </a:solidFill>
                <a:latin typeface="Vrinda" panose="020B0502040204020203" pitchFamily="34" charset="0"/>
                <a:cs typeface="Vrinda" panose="020B0502040204020203" pitchFamily="34" charset="0"/>
              </a:rPr>
              <a:t>অধ্যায়ঃ প্রথম</a:t>
            </a:r>
          </a:p>
          <a:p>
            <a:r>
              <a:rPr lang="bn-IN" sz="2400" dirty="0">
                <a:solidFill>
                  <a:srgbClr val="00B0F0"/>
                </a:solidFill>
                <a:latin typeface="Vrinda" panose="020B0502040204020203" pitchFamily="34" charset="0"/>
                <a:cs typeface="Vrinda" panose="020B0502040204020203" pitchFamily="34" charset="0"/>
              </a:rPr>
              <a:t>পাঠ শিরোনামঃ মৌলিক অর্থনৈতিক সমস্যা এবং এর সমাধান </a:t>
            </a:r>
          </a:p>
          <a:p>
            <a:r>
              <a:rPr lang="bn-IN" sz="2400" dirty="0">
                <a:solidFill>
                  <a:srgbClr val="00B0F0"/>
                </a:solidFill>
                <a:latin typeface="Vrinda" panose="020B0502040204020203" pitchFamily="34" charset="0"/>
                <a:cs typeface="Vrinda" panose="020B0502040204020203" pitchFamily="34" charset="0"/>
              </a:rPr>
              <a:t>পাঠ্যাংশঃ কি উৎপাদন, কিভাবে উৎপাদন, কার জন্য উৎপাদন</a:t>
            </a:r>
          </a:p>
          <a:p>
            <a:r>
              <a:rPr lang="bn-IN" sz="2400" dirty="0">
                <a:solidFill>
                  <a:srgbClr val="00B0F0"/>
                </a:solidFill>
                <a:latin typeface="Vrinda" panose="020B0502040204020203" pitchFamily="34" charset="0"/>
                <a:cs typeface="Vrinda" panose="020B0502040204020203" pitchFamily="34" charset="0"/>
              </a:rPr>
              <a:t>সময়ঃ ৪৫ মিনিট</a:t>
            </a:r>
          </a:p>
          <a:p>
            <a:r>
              <a:rPr lang="bn-IN" sz="2400" dirty="0">
                <a:solidFill>
                  <a:srgbClr val="00B0F0"/>
                </a:solidFill>
                <a:latin typeface="Vrinda" panose="020B0502040204020203" pitchFamily="34" charset="0"/>
                <a:cs typeface="Vrinda" panose="020B0502040204020203" pitchFamily="34" charset="0"/>
              </a:rPr>
              <a:t>তারিখঃ </a:t>
            </a:r>
            <a:endParaRPr lang="en-US" sz="2400" dirty="0">
              <a:solidFill>
                <a:srgbClr val="00B0F0"/>
              </a:solidFill>
              <a:latin typeface="Vrinda" panose="020B0502040204020203" pitchFamily="34" charset="0"/>
              <a:cs typeface="Vrinda"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fallOve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800" decel="100000"/>
                                        <p:tgtEl>
                                          <p:spTgt spid="2">
                                            <p:txEl>
                                              <p:pRg st="2" end="2"/>
                                            </p:txEl>
                                          </p:spTgt>
                                        </p:tgtEl>
                                      </p:cBhvr>
                                    </p:animEffect>
                                    <p:anim calcmode="lin" valueType="num">
                                      <p:cBhvr>
                                        <p:cTn id="14"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9" presetID="3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800" decel="100000"/>
                                        <p:tgtEl>
                                          <p:spTgt spid="2">
                                            <p:txEl>
                                              <p:pRg st="3" end="3"/>
                                            </p:txEl>
                                          </p:spTgt>
                                        </p:tgtEl>
                                      </p:cBhvr>
                                    </p:animEffect>
                                    <p:anim calcmode="lin" valueType="num">
                                      <p:cBhvr>
                                        <p:cTn id="22" dur="800" decel="100000" fill="hold"/>
                                        <p:tgtEl>
                                          <p:spTgt spid="2">
                                            <p:txEl>
                                              <p:pRg st="3" end="3"/>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2">
                                            <p:txEl>
                                              <p:pRg st="3" end="3"/>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2">
                                            <p:txEl>
                                              <p:pRg st="3" end="3"/>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xEl>
                                              <p:pRg st="3" end="3"/>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xEl>
                                              <p:pRg st="3" end="3"/>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7" presetID="30"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800" decel="100000"/>
                                        <p:tgtEl>
                                          <p:spTgt spid="2">
                                            <p:txEl>
                                              <p:pRg st="4" end="4"/>
                                            </p:txEl>
                                          </p:spTgt>
                                        </p:tgtEl>
                                      </p:cBhvr>
                                    </p:animEffect>
                                    <p:anim calcmode="lin" valueType="num">
                                      <p:cBhvr>
                                        <p:cTn id="30" dur="800" decel="100000" fill="hold"/>
                                        <p:tgtEl>
                                          <p:spTgt spid="2">
                                            <p:txEl>
                                              <p:pRg st="4" end="4"/>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2">
                                            <p:txEl>
                                              <p:pRg st="4" end="4"/>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2">
                                            <p:txEl>
                                              <p:pRg st="4" end="4"/>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
                                            <p:txEl>
                                              <p:pRg st="4" end="4"/>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
                                            <p:txEl>
                                              <p:pRg st="4" end="4"/>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par>
                                <p:cTn id="35" presetID="30"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800" decel="100000"/>
                                        <p:tgtEl>
                                          <p:spTgt spid="2">
                                            <p:txEl>
                                              <p:pRg st="5" end="5"/>
                                            </p:txEl>
                                          </p:spTgt>
                                        </p:tgtEl>
                                      </p:cBhvr>
                                    </p:animEffect>
                                    <p:anim calcmode="lin" valueType="num">
                                      <p:cBhvr>
                                        <p:cTn id="38" dur="800" decel="100000" fill="hold"/>
                                        <p:tgtEl>
                                          <p:spTgt spid="2">
                                            <p:txEl>
                                              <p:pRg st="5" end="5"/>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
                                            <p:txEl>
                                              <p:pRg st="5" end="5"/>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
                                            <p:txEl>
                                              <p:pRg st="5" end="5"/>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
                                            <p:txEl>
                                              <p:pRg st="5" end="5"/>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
                                            <p:txEl>
                                              <p:pRg st="5" end="5"/>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3" presetID="30"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800" decel="100000"/>
                                        <p:tgtEl>
                                          <p:spTgt spid="2">
                                            <p:txEl>
                                              <p:pRg st="6" end="6"/>
                                            </p:txEl>
                                          </p:spTgt>
                                        </p:tgtEl>
                                      </p:cBhvr>
                                    </p:animEffect>
                                    <p:anim calcmode="lin" valueType="num">
                                      <p:cBhvr>
                                        <p:cTn id="46" dur="800" decel="100000" fill="hold"/>
                                        <p:tgtEl>
                                          <p:spTgt spid="2">
                                            <p:txEl>
                                              <p:pRg st="6" end="6"/>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2">
                                            <p:txEl>
                                              <p:pRg st="6" end="6"/>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2">
                                            <p:txEl>
                                              <p:pRg st="6" end="6"/>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
                                            <p:txEl>
                                              <p:pRg st="6" end="6"/>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
                                            <p:txEl>
                                              <p:pRg st="6" end="6"/>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par>
                                <p:cTn id="51" presetID="30" presetClass="entr" presetSubtype="0"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800" decel="100000"/>
                                        <p:tgtEl>
                                          <p:spTgt spid="2">
                                            <p:txEl>
                                              <p:pRg st="7" end="7"/>
                                            </p:txEl>
                                          </p:spTgt>
                                        </p:tgtEl>
                                      </p:cBhvr>
                                    </p:animEffect>
                                    <p:anim calcmode="lin" valueType="num">
                                      <p:cBhvr>
                                        <p:cTn id="54"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himes.wav"/>
                                        </p:tgtEl>
                                      </p:cMediaNode>
                                    </p:audio>
                                  </p:subTnLst>
                                </p:cTn>
                              </p:par>
                              <p:par>
                                <p:cTn id="59" presetID="30" presetClass="entr" presetSubtype="0" fill="hold" nodeType="with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800" decel="100000"/>
                                        <p:tgtEl>
                                          <p:spTgt spid="2">
                                            <p:txEl>
                                              <p:pRg st="8" end="8"/>
                                            </p:txEl>
                                          </p:spTgt>
                                        </p:tgtEl>
                                      </p:cBhvr>
                                    </p:animEffect>
                                    <p:anim calcmode="lin" valueType="num">
                                      <p:cBhvr>
                                        <p:cTn id="62" dur="800" decel="100000" fill="hold"/>
                                        <p:tgtEl>
                                          <p:spTgt spid="2">
                                            <p:txEl>
                                              <p:pRg st="8" end="8"/>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2">
                                            <p:txEl>
                                              <p:pRg st="8" end="8"/>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2">
                                            <p:txEl>
                                              <p:pRg st="8" end="8"/>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2">
                                            <p:txEl>
                                              <p:pRg st="8" end="8"/>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2">
                                            <p:txEl>
                                              <p:pRg st="8" end="8"/>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par>
                                <p:cTn id="67" presetID="30" presetClass="entr" presetSubtype="0" fill="hold" nodeType="withEffect">
                                  <p:stCondLst>
                                    <p:cond delay="0"/>
                                  </p:stCondLst>
                                  <p:childTnLst>
                                    <p:set>
                                      <p:cBhvr>
                                        <p:cTn id="68" dur="1" fill="hold">
                                          <p:stCondLst>
                                            <p:cond delay="0"/>
                                          </p:stCondLst>
                                        </p:cTn>
                                        <p:tgtEl>
                                          <p:spTgt spid="2">
                                            <p:txEl>
                                              <p:pRg st="9" end="9"/>
                                            </p:txEl>
                                          </p:spTgt>
                                        </p:tgtEl>
                                        <p:attrNameLst>
                                          <p:attrName>style.visibility</p:attrName>
                                        </p:attrNameLst>
                                      </p:cBhvr>
                                      <p:to>
                                        <p:strVal val="visible"/>
                                      </p:to>
                                    </p:set>
                                    <p:animEffect transition="in" filter="fade">
                                      <p:cBhvr>
                                        <p:cTn id="69" dur="800" decel="100000"/>
                                        <p:tgtEl>
                                          <p:spTgt spid="2">
                                            <p:txEl>
                                              <p:pRg st="9" end="9"/>
                                            </p:txEl>
                                          </p:spTgt>
                                        </p:tgtEl>
                                      </p:cBhvr>
                                    </p:animEffect>
                                    <p:anim calcmode="lin" valueType="num">
                                      <p:cBhvr>
                                        <p:cTn id="70" dur="800" decel="100000" fill="hold"/>
                                        <p:tgtEl>
                                          <p:spTgt spid="2">
                                            <p:txEl>
                                              <p:pRg st="9" end="9"/>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2">
                                            <p:txEl>
                                              <p:pRg st="9" end="9"/>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2">
                                            <p:txEl>
                                              <p:pRg st="9" end="9"/>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2">
                                            <p:txEl>
                                              <p:pRg st="9" end="9"/>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2">
                                            <p:txEl>
                                              <p:pRg st="9" end="9"/>
                                            </p:txEl>
                                          </p:spTgt>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2">
              <a:lumMod val="60000"/>
              <a:lumOff val="40000"/>
            </a:schemeClr>
          </a:solidFill>
        </p:spPr>
        <p:txBody>
          <a:bodyPr/>
          <a:lstStyle/>
          <a:p>
            <a:pPr>
              <a:buFont typeface="Wingdings" pitchFamily="2" charset="2"/>
              <a:buChar char="v"/>
            </a:pPr>
            <a:r>
              <a:rPr lang="bn-IN" dirty="0"/>
              <a:t>মানব জীবনে মৌলিক অর্থনৈতিক সমস্যা গুলো কি কি বলতে পারবে।</a:t>
            </a:r>
          </a:p>
          <a:p>
            <a:pPr>
              <a:buFont typeface="Wingdings" pitchFamily="2" charset="2"/>
              <a:buChar char="v"/>
            </a:pPr>
            <a:r>
              <a:rPr lang="bn-IN" dirty="0"/>
              <a:t>মৌলিক সমস্যা গুলোর সমাধান নির্দেশ করতে পারবে।</a:t>
            </a:r>
          </a:p>
          <a:p>
            <a:pPr>
              <a:buFont typeface="Wingdings" pitchFamily="2" charset="2"/>
              <a:buChar char="v"/>
            </a:pPr>
            <a:r>
              <a:rPr lang="bn-IN" dirty="0"/>
              <a:t>সমস্যা গুলো চিত্রের মাধ্যমে বিশ্লেষণ করতে পারবে ।</a:t>
            </a:r>
          </a:p>
        </p:txBody>
      </p:sp>
      <p:sp>
        <p:nvSpPr>
          <p:cNvPr id="3" name="Title 2"/>
          <p:cNvSpPr>
            <a:spLocks noGrp="1"/>
          </p:cNvSpPr>
          <p:nvPr>
            <p:ph type="title"/>
          </p:nvPr>
        </p:nvSpPr>
        <p:spPr>
          <a:solidFill>
            <a:schemeClr val="accent1">
              <a:lumMod val="60000"/>
              <a:lumOff val="40000"/>
            </a:schemeClr>
          </a:solidFill>
        </p:spPr>
        <p:txBody>
          <a:bodyPr/>
          <a:lstStyle/>
          <a:p>
            <a:r>
              <a:rPr lang="en-US" dirty="0">
                <a:solidFill>
                  <a:srgbClr val="00B050"/>
                </a:solidFill>
                <a:latin typeface="Vrinda" panose="020B0502040204020203" pitchFamily="34" charset="0"/>
                <a:cs typeface="Vrinda" panose="020B0502040204020203" pitchFamily="34" charset="0"/>
              </a:rPr>
              <a:t>শিখনফলঃ</a:t>
            </a:r>
          </a:p>
        </p:txBody>
      </p:sp>
    </p:spTree>
  </p:cSld>
  <p:clrMapOvr>
    <a:masterClrMapping/>
  </p:clrMapOvr>
  <mc:AlternateContent xmlns:mc="http://schemas.openxmlformats.org/markup-compatibility/2006" xmlns:p14="http://schemas.microsoft.com/office/powerpoint/2010/main">
    <mc:Choice Requires="p14">
      <p:transition spd="slow" p14:dur="4250">
        <p:wedge/>
        <p:sndAc>
          <p:stSnd>
            <p:snd r:embed="rId2" name="chimes.wav"/>
          </p:stSnd>
        </p:sndAc>
      </p:transition>
    </mc:Choice>
    <mc:Fallback xmlns="">
      <p:transition spd="slow">
        <p:wedg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30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3000" fill="hold"/>
                                        <p:tgtEl>
                                          <p:spTgt spid="2">
                                            <p:bg/>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breez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breez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0" y="0"/>
            <a:ext cx="9144000" cy="769441"/>
          </a:xfrm>
          <a:prstGeom prst="rect">
            <a:avLst/>
          </a:prstGeom>
          <a:noFill/>
        </p:spPr>
        <p:txBody>
          <a:bodyPr wrap="square" rtlCol="0">
            <a:spAutoFit/>
          </a:bodyPr>
          <a:lstStyle/>
          <a:p>
            <a:r>
              <a:rPr lang="en-US" sz="4400" b="1" dirty="0">
                <a:solidFill>
                  <a:srgbClr val="7030A0"/>
                </a:solidFill>
              </a:rPr>
              <a:t>মৌলিক </a:t>
            </a:r>
            <a:r>
              <a:rPr lang="en-US" sz="4400" b="1" dirty="0">
                <a:solidFill>
                  <a:srgbClr val="7030A0"/>
                </a:solidFill>
                <a:latin typeface="Vrinda" panose="020B0502040204020203" pitchFamily="34" charset="0"/>
                <a:cs typeface="Vrinda" panose="020B0502040204020203" pitchFamily="34" charset="0"/>
              </a:rPr>
              <a:t>সমস্যার</a:t>
            </a:r>
            <a:r>
              <a:rPr lang="en-US" sz="4400" b="1" dirty="0">
                <a:solidFill>
                  <a:srgbClr val="7030A0"/>
                </a:solidFill>
              </a:rPr>
              <a:t> ধারণা প্রদানকারী অর্থনীতিবিদ</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 y="914400"/>
            <a:ext cx="9144000" cy="5181600"/>
          </a:xfrm>
          <a:prstGeom prst="rect">
            <a:avLst/>
          </a:prstGeom>
        </p:spPr>
      </p:pic>
    </p:spTree>
    <p:extLst>
      <p:ext uri="{BB962C8B-B14F-4D97-AF65-F5344CB8AC3E}">
        <p14:creationId xmlns:p14="http://schemas.microsoft.com/office/powerpoint/2010/main" val="3001769265"/>
      </p:ext>
    </p:extLst>
  </p:cSld>
  <p:clrMapOvr>
    <a:masterClrMapping/>
  </p:clrMapOvr>
  <mc:AlternateContent xmlns:mc="http://schemas.openxmlformats.org/markup-compatibility/2006" xmlns:p14="http://schemas.microsoft.com/office/powerpoint/2010/main">
    <mc:Choice Requires="p14">
      <p:transition spd="slow" p14:dur="5000">
        <p:randomBar dir="vert"/>
        <p:sndAc>
          <p:stSnd>
            <p:snd r:embed="rId2" name="chimes.wav"/>
          </p:stSnd>
        </p:sndAc>
      </p:transition>
    </mc:Choice>
    <mc:Fallback xmlns="">
      <p:transition spd="slow">
        <p:randomBar dir="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5867400"/>
            <a:ext cx="8839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atin typeface="NikoshBAN" pitchFamily="2" charset="0"/>
                <a:cs typeface="NikoshBAN" pitchFamily="2" charset="0"/>
              </a:rPr>
              <a:t>  </a:t>
            </a:r>
            <a:r>
              <a:rPr lang="en-US" sz="4400" b="1" dirty="0">
                <a:latin typeface="Vrinda" panose="020B0502040204020203" pitchFamily="34" charset="0"/>
                <a:cs typeface="Vrinda" panose="020B0502040204020203" pitchFamily="34" charset="0"/>
              </a:rPr>
              <a:t>বিভিন্ন ধরনের উৎপাদন পদ্ধতি</a:t>
            </a:r>
          </a:p>
        </p:txBody>
      </p:sp>
      <p:pic>
        <p:nvPicPr>
          <p:cNvPr id="7" name="Picture 6" descr="213.jpg"/>
          <p:cNvPicPr>
            <a:picLocks noChangeAspect="1"/>
          </p:cNvPicPr>
          <p:nvPr/>
        </p:nvPicPr>
        <p:blipFill>
          <a:blip r:embed="rId6"/>
          <a:stretch>
            <a:fillRect/>
          </a:stretch>
        </p:blipFill>
        <p:spPr>
          <a:xfrm>
            <a:off x="0" y="0"/>
            <a:ext cx="4800600" cy="5762625"/>
          </a:xfrm>
          <a:prstGeom prst="rect">
            <a:avLst/>
          </a:prstGeom>
        </p:spPr>
      </p:pic>
      <p:pic>
        <p:nvPicPr>
          <p:cNvPr id="8" name="Picture 7" descr="321.jpg"/>
          <p:cNvPicPr>
            <a:picLocks noChangeAspect="1"/>
          </p:cNvPicPr>
          <p:nvPr/>
        </p:nvPicPr>
        <p:blipFill>
          <a:blip r:embed="rId7"/>
          <a:stretch>
            <a:fillRect/>
          </a:stretch>
        </p:blipFill>
        <p:spPr>
          <a:xfrm>
            <a:off x="4724400" y="2743200"/>
            <a:ext cx="4419600" cy="2971800"/>
          </a:xfrm>
          <a:prstGeom prst="rect">
            <a:avLst/>
          </a:prstGeom>
        </p:spPr>
      </p:pic>
      <p:pic>
        <p:nvPicPr>
          <p:cNvPr id="10" name="Picture 9" descr="images.jpg12.jpg"/>
          <p:cNvPicPr>
            <a:picLocks noChangeAspect="1"/>
          </p:cNvPicPr>
          <p:nvPr/>
        </p:nvPicPr>
        <p:blipFill>
          <a:blip r:embed="rId8"/>
          <a:stretch>
            <a:fillRect/>
          </a:stretch>
        </p:blipFill>
        <p:spPr>
          <a:xfrm>
            <a:off x="4724400" y="0"/>
            <a:ext cx="4419600" cy="3276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5"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brid-rice.gif"/>
          <p:cNvPicPr>
            <a:picLocks noChangeAspect="1"/>
          </p:cNvPicPr>
          <p:nvPr/>
        </p:nvPicPr>
        <p:blipFill>
          <a:blip r:embed="rId7"/>
          <a:stretch>
            <a:fillRect/>
          </a:stretch>
        </p:blipFill>
        <p:spPr>
          <a:xfrm>
            <a:off x="152400" y="3048000"/>
            <a:ext cx="4572000" cy="2895600"/>
          </a:xfrm>
          <a:prstGeom prst="rect">
            <a:avLst/>
          </a:prstGeom>
        </p:spPr>
      </p:pic>
      <p:pic>
        <p:nvPicPr>
          <p:cNvPr id="3" name="Picture 2" descr="jatropha-cultivation.gif"/>
          <p:cNvPicPr>
            <a:picLocks noChangeAspect="1"/>
          </p:cNvPicPr>
          <p:nvPr/>
        </p:nvPicPr>
        <p:blipFill>
          <a:blip r:embed="rId8"/>
          <a:stretch>
            <a:fillRect/>
          </a:stretch>
        </p:blipFill>
        <p:spPr>
          <a:xfrm>
            <a:off x="4953000" y="2951408"/>
            <a:ext cx="4038600" cy="2971800"/>
          </a:xfrm>
          <a:prstGeom prst="rect">
            <a:avLst/>
          </a:prstGeom>
        </p:spPr>
      </p:pic>
      <p:pic>
        <p:nvPicPr>
          <p:cNvPr id="4" name="Picture 3" descr="wet-rice-cultivation-2.gif"/>
          <p:cNvPicPr>
            <a:picLocks noChangeAspect="1"/>
          </p:cNvPicPr>
          <p:nvPr/>
        </p:nvPicPr>
        <p:blipFill>
          <a:blip r:embed="rId9"/>
          <a:stretch>
            <a:fillRect/>
          </a:stretch>
        </p:blipFill>
        <p:spPr>
          <a:xfrm>
            <a:off x="4953000" y="152400"/>
            <a:ext cx="4038600" cy="2743200"/>
          </a:xfrm>
          <a:prstGeom prst="rect">
            <a:avLst/>
          </a:prstGeom>
        </p:spPr>
      </p:pic>
      <p:pic>
        <p:nvPicPr>
          <p:cNvPr id="5" name="Picture 4" descr="product 1.jpg"/>
          <p:cNvPicPr>
            <a:picLocks noChangeAspect="1"/>
          </p:cNvPicPr>
          <p:nvPr/>
        </p:nvPicPr>
        <p:blipFill>
          <a:blip r:embed="rId10"/>
          <a:stretch>
            <a:fillRect/>
          </a:stretch>
        </p:blipFill>
        <p:spPr>
          <a:xfrm>
            <a:off x="152400" y="152400"/>
            <a:ext cx="4495800" cy="2752725"/>
          </a:xfrm>
          <a:prstGeom prst="rect">
            <a:avLst/>
          </a:prstGeom>
        </p:spPr>
      </p:pic>
      <p:sp>
        <p:nvSpPr>
          <p:cNvPr id="6" name="Rectangle 5"/>
          <p:cNvSpPr/>
          <p:nvPr/>
        </p:nvSpPr>
        <p:spPr>
          <a:xfrm>
            <a:off x="0" y="6027003"/>
            <a:ext cx="9144000" cy="830997"/>
          </a:xfrm>
          <a:prstGeom prst="rect">
            <a:avLst/>
          </a:prstGeom>
        </p:spPr>
        <p:txBody>
          <a:bodyPr wrap="square">
            <a:spAutoFit/>
          </a:bodyPr>
          <a:lstStyle/>
          <a:p>
            <a:r>
              <a:rPr lang="en-US" sz="4800" b="1" dirty="0">
                <a:solidFill>
                  <a:srgbClr val="7030A0"/>
                </a:solidFill>
                <a:latin typeface="NikoshBAN" pitchFamily="2" charset="0"/>
                <a:cs typeface="NikoshBAN" pitchFamily="2" charset="0"/>
              </a:rPr>
              <a:t>           </a:t>
            </a:r>
            <a:r>
              <a:rPr lang="bn-BD" sz="4400" b="1" dirty="0">
                <a:solidFill>
                  <a:srgbClr val="7030A0"/>
                </a:solidFill>
                <a:latin typeface="Vrinda" panose="020B0502040204020203" pitchFamily="34" charset="0"/>
                <a:cs typeface="Vrinda" panose="020B0502040204020203" pitchFamily="34" charset="0"/>
              </a:rPr>
              <a:t>বিভিন্ন ধরণের দ্রব্য  উৎপাদন </a:t>
            </a:r>
            <a:endParaRPr lang="en-US" sz="4400" b="1" dirty="0">
              <a:solidFill>
                <a:srgbClr val="7030A0"/>
              </a:solidFill>
              <a:latin typeface="Vrinda" panose="020B0502040204020203" pitchFamily="34" charset="0"/>
              <a:cs typeface="Vrinda"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250">
        <p15:prstTrans prst="wind"/>
        <p:sndAc>
          <p:stSnd>
            <p:snd r:embed="rId2" name="chimes.wav"/>
          </p:stSnd>
        </p:sndAc>
      </p:transition>
    </mc:Choice>
    <mc:Fallback xmlns="">
      <p:transition spd="slow">
        <p:fade/>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5"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562600"/>
            <a:ext cx="8915400" cy="830997"/>
          </a:xfrm>
          <a:prstGeom prst="rect">
            <a:avLst/>
          </a:prstGeom>
          <a:noFill/>
        </p:spPr>
        <p:txBody>
          <a:bodyPr wrap="square" rtlCol="0">
            <a:spAutoFit/>
          </a:bodyPr>
          <a:lstStyle/>
          <a:p>
            <a:pPr algn="ctr"/>
            <a:r>
              <a:rPr lang="en-US" sz="4800" b="1" dirty="0">
                <a:solidFill>
                  <a:srgbClr val="7030A0"/>
                </a:solidFill>
                <a:latin typeface="NikoshBAN" pitchFamily="2" charset="0"/>
                <a:cs typeface="NikoshBAN" pitchFamily="2" charset="0"/>
              </a:rPr>
              <a:t> </a:t>
            </a:r>
            <a:r>
              <a:rPr lang="bn-BD" sz="2800" b="1" dirty="0">
                <a:solidFill>
                  <a:srgbClr val="7030A0"/>
                </a:solidFill>
                <a:latin typeface="Vrinda" panose="020B0502040204020203" pitchFamily="34" charset="0"/>
                <a:cs typeface="Vrinda" panose="020B0502040204020203" pitchFamily="34" charset="0"/>
              </a:rPr>
              <a:t>অর্থনৈতিক সমাজের</a:t>
            </a:r>
            <a:r>
              <a:rPr lang="en-US" sz="2800" b="1" dirty="0">
                <a:solidFill>
                  <a:srgbClr val="7030A0"/>
                </a:solidFill>
                <a:latin typeface="Vrinda" panose="020B0502040204020203" pitchFamily="34" charset="0"/>
                <a:cs typeface="Vrinda" panose="020B0502040204020203" pitchFamily="34" charset="0"/>
              </a:rPr>
              <a:t> </a:t>
            </a:r>
            <a:r>
              <a:rPr lang="bn-BD" sz="2800" b="1" dirty="0">
                <a:solidFill>
                  <a:srgbClr val="7030A0"/>
                </a:solidFill>
                <a:latin typeface="Vrinda" panose="020B0502040204020203" pitchFamily="34" charset="0"/>
                <a:cs typeface="Vrinda" panose="020B0502040204020203" pitchFamily="34" charset="0"/>
              </a:rPr>
              <a:t>মৌলিক সমস্যা</a:t>
            </a:r>
            <a:endParaRPr lang="en-US" sz="2800" dirty="0">
              <a:solidFill>
                <a:srgbClr val="7030A0"/>
              </a:solidFill>
              <a:latin typeface="Vrinda" panose="020B0502040204020203" pitchFamily="34" charset="0"/>
              <a:cs typeface="Vrinda" panose="020B0502040204020203" pitchFamily="34" charset="0"/>
            </a:endParaRPr>
          </a:p>
        </p:txBody>
      </p:sp>
      <p:pic>
        <p:nvPicPr>
          <p:cNvPr id="9" name="Picture 8" descr="thinking.jpg"/>
          <p:cNvPicPr>
            <a:picLocks noChangeAspect="1"/>
          </p:cNvPicPr>
          <p:nvPr/>
        </p:nvPicPr>
        <p:blipFill>
          <a:blip r:embed="rId15"/>
          <a:stretch>
            <a:fillRect/>
          </a:stretch>
        </p:blipFill>
        <p:spPr>
          <a:xfrm>
            <a:off x="0" y="2438400"/>
            <a:ext cx="2819400" cy="1743075"/>
          </a:xfrm>
          <a:prstGeom prst="rect">
            <a:avLst/>
          </a:prstGeom>
        </p:spPr>
      </p:pic>
      <p:sp>
        <p:nvSpPr>
          <p:cNvPr id="11" name="TextBox 10"/>
          <p:cNvSpPr txBox="1"/>
          <p:nvPr/>
        </p:nvSpPr>
        <p:spPr>
          <a:xfrm>
            <a:off x="0" y="4267200"/>
            <a:ext cx="3200400" cy="523220"/>
          </a:xfrm>
          <a:prstGeom prst="rect">
            <a:avLst/>
          </a:prstGeom>
          <a:noFill/>
        </p:spPr>
        <p:txBody>
          <a:bodyPr wrap="square" rtlCol="0">
            <a:spAutoFit/>
          </a:bodyPr>
          <a:lstStyle/>
          <a:p>
            <a:r>
              <a:rPr lang="bn-BD" sz="2800" dirty="0">
                <a:solidFill>
                  <a:srgbClr val="00B050"/>
                </a:solidFill>
                <a:latin typeface="Vrinda" panose="020B0502040204020203" pitchFamily="34" charset="0"/>
                <a:cs typeface="Vrinda" panose="020B0502040204020203" pitchFamily="34" charset="0"/>
              </a:rPr>
              <a:t>কি উৎপাদন করবো?  </a:t>
            </a:r>
            <a:endParaRPr lang="en-US" sz="2800" dirty="0">
              <a:solidFill>
                <a:srgbClr val="00B050"/>
              </a:solidFill>
              <a:latin typeface="Vrinda" panose="020B0502040204020203" pitchFamily="34" charset="0"/>
              <a:cs typeface="Vrinda" panose="020B0502040204020203" pitchFamily="34" charset="0"/>
            </a:endParaRPr>
          </a:p>
        </p:txBody>
      </p:sp>
      <p:pic>
        <p:nvPicPr>
          <p:cNvPr id="16" name="Picture 15" descr="hybrid-rice.gif"/>
          <p:cNvPicPr>
            <a:picLocks noChangeAspect="1"/>
          </p:cNvPicPr>
          <p:nvPr/>
        </p:nvPicPr>
        <p:blipFill>
          <a:blip r:embed="rId16"/>
          <a:stretch>
            <a:fillRect/>
          </a:stretch>
        </p:blipFill>
        <p:spPr>
          <a:xfrm>
            <a:off x="76200" y="838200"/>
            <a:ext cx="1524000" cy="1476375"/>
          </a:xfrm>
          <a:prstGeom prst="rect">
            <a:avLst/>
          </a:prstGeom>
        </p:spPr>
      </p:pic>
      <p:pic>
        <p:nvPicPr>
          <p:cNvPr id="17" name="Picture 16" descr="jatropha-cultivation.gif"/>
          <p:cNvPicPr>
            <a:picLocks noChangeAspect="1"/>
          </p:cNvPicPr>
          <p:nvPr/>
        </p:nvPicPr>
        <p:blipFill>
          <a:blip r:embed="rId17"/>
          <a:stretch>
            <a:fillRect/>
          </a:stretch>
        </p:blipFill>
        <p:spPr>
          <a:xfrm>
            <a:off x="1676400" y="762000"/>
            <a:ext cx="1371600" cy="1566863"/>
          </a:xfrm>
          <a:prstGeom prst="rect">
            <a:avLst/>
          </a:prstGeom>
        </p:spPr>
      </p:pic>
      <p:sp>
        <p:nvSpPr>
          <p:cNvPr id="18" name="Rounded Rectangle 17"/>
          <p:cNvSpPr/>
          <p:nvPr/>
        </p:nvSpPr>
        <p:spPr>
          <a:xfrm>
            <a:off x="0" y="609600"/>
            <a:ext cx="3048000" cy="480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2323.jpg"/>
          <p:cNvPicPr>
            <a:picLocks noChangeAspect="1"/>
          </p:cNvPicPr>
          <p:nvPr/>
        </p:nvPicPr>
        <p:blipFill>
          <a:blip r:embed="rId18"/>
          <a:stretch>
            <a:fillRect/>
          </a:stretch>
        </p:blipFill>
        <p:spPr>
          <a:xfrm>
            <a:off x="3276599" y="838200"/>
            <a:ext cx="2847975" cy="1600200"/>
          </a:xfrm>
          <a:prstGeom prst="rect">
            <a:avLst/>
          </a:prstGeom>
        </p:spPr>
      </p:pic>
      <p:grpSp>
        <p:nvGrpSpPr>
          <p:cNvPr id="22" name="Group 21"/>
          <p:cNvGrpSpPr/>
          <p:nvPr/>
        </p:nvGrpSpPr>
        <p:grpSpPr>
          <a:xfrm>
            <a:off x="3200400" y="685800"/>
            <a:ext cx="3048000" cy="4800600"/>
            <a:chOff x="3352800" y="762000"/>
            <a:chExt cx="3048000" cy="4800600"/>
          </a:xfrm>
        </p:grpSpPr>
        <p:sp>
          <p:nvSpPr>
            <p:cNvPr id="12" name="Rounded Rectangle 11"/>
            <p:cNvSpPr/>
            <p:nvPr/>
          </p:nvSpPr>
          <p:spPr>
            <a:xfrm>
              <a:off x="3352800" y="762000"/>
              <a:ext cx="3048000" cy="4800600"/>
            </a:xfrm>
            <a:prstGeom prst="roundRect">
              <a:avLst>
                <a:gd name="adj" fmla="val 189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et-rice-cultivation-2.gif"/>
            <p:cNvPicPr>
              <a:picLocks noChangeAspect="1"/>
            </p:cNvPicPr>
            <p:nvPr/>
          </p:nvPicPr>
          <p:blipFill>
            <a:blip r:embed="rId19"/>
            <a:stretch>
              <a:fillRect/>
            </a:stretch>
          </p:blipFill>
          <p:spPr>
            <a:xfrm>
              <a:off x="3429000" y="2590800"/>
              <a:ext cx="2895600" cy="1936242"/>
            </a:xfrm>
            <a:prstGeom prst="rect">
              <a:avLst/>
            </a:prstGeom>
          </p:spPr>
        </p:pic>
      </p:grpSp>
      <p:sp>
        <p:nvSpPr>
          <p:cNvPr id="19" name="Rectangle 18"/>
          <p:cNvSpPr/>
          <p:nvPr/>
        </p:nvSpPr>
        <p:spPr>
          <a:xfrm>
            <a:off x="3200400" y="4495800"/>
            <a:ext cx="2819400" cy="954107"/>
          </a:xfrm>
          <a:prstGeom prst="rect">
            <a:avLst/>
          </a:prstGeom>
        </p:spPr>
        <p:txBody>
          <a:bodyPr wrap="square">
            <a:spAutoFit/>
          </a:bodyPr>
          <a:lstStyle/>
          <a:p>
            <a:pPr algn="ctr"/>
            <a:r>
              <a:rPr lang="bn-BD" sz="2800" dirty="0">
                <a:solidFill>
                  <a:srgbClr val="00B050"/>
                </a:solidFill>
                <a:latin typeface="Vrinda" panose="020B0502040204020203" pitchFamily="34" charset="0"/>
                <a:cs typeface="Vrinda" panose="020B0502040204020203" pitchFamily="34" charset="0"/>
              </a:rPr>
              <a:t>কিভাবে  উৎপাদন করবো?  </a:t>
            </a:r>
            <a:endParaRPr lang="en-US" sz="2800" dirty="0">
              <a:solidFill>
                <a:srgbClr val="00B050"/>
              </a:solidFill>
              <a:latin typeface="Vrinda" panose="020B0502040204020203" pitchFamily="34" charset="0"/>
              <a:cs typeface="Vrinda" panose="020B0502040204020203" pitchFamily="34" charset="0"/>
            </a:endParaRPr>
          </a:p>
        </p:txBody>
      </p:sp>
      <p:pic>
        <p:nvPicPr>
          <p:cNvPr id="25" name="Picture 24" descr="rich man.jpg"/>
          <p:cNvPicPr>
            <a:picLocks noChangeAspect="1"/>
          </p:cNvPicPr>
          <p:nvPr/>
        </p:nvPicPr>
        <p:blipFill>
          <a:blip r:embed="rId20"/>
          <a:stretch>
            <a:fillRect/>
          </a:stretch>
        </p:blipFill>
        <p:spPr>
          <a:xfrm>
            <a:off x="6553200" y="914400"/>
            <a:ext cx="2590800" cy="2152650"/>
          </a:xfrm>
          <a:prstGeom prst="rect">
            <a:avLst/>
          </a:prstGeom>
        </p:spPr>
      </p:pic>
      <p:sp>
        <p:nvSpPr>
          <p:cNvPr id="21" name="Rounded Rectangle 20"/>
          <p:cNvSpPr/>
          <p:nvPr/>
        </p:nvSpPr>
        <p:spPr>
          <a:xfrm>
            <a:off x="6400800" y="685800"/>
            <a:ext cx="2743200" cy="4792739"/>
          </a:xfrm>
          <a:prstGeom prst="roundRect">
            <a:avLst>
              <a:gd name="adj" fmla="val 189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oor 2.jpg"/>
          <p:cNvPicPr>
            <a:picLocks noChangeAspect="1"/>
          </p:cNvPicPr>
          <p:nvPr/>
        </p:nvPicPr>
        <p:blipFill>
          <a:blip r:embed="rId21"/>
          <a:stretch>
            <a:fillRect/>
          </a:stretch>
        </p:blipFill>
        <p:spPr>
          <a:xfrm>
            <a:off x="6524625" y="2986145"/>
            <a:ext cx="2619375" cy="1597580"/>
          </a:xfrm>
          <a:prstGeom prst="rect">
            <a:avLst/>
          </a:prstGeom>
        </p:spPr>
      </p:pic>
      <p:sp>
        <p:nvSpPr>
          <p:cNvPr id="26" name="Rectangle 25"/>
          <p:cNvSpPr/>
          <p:nvPr/>
        </p:nvSpPr>
        <p:spPr>
          <a:xfrm>
            <a:off x="6019800" y="4519991"/>
            <a:ext cx="3124200" cy="830997"/>
          </a:xfrm>
          <a:prstGeom prst="rect">
            <a:avLst/>
          </a:prstGeom>
        </p:spPr>
        <p:txBody>
          <a:bodyPr wrap="square">
            <a:spAutoFit/>
          </a:bodyPr>
          <a:lstStyle/>
          <a:p>
            <a:pPr algn="ctr"/>
            <a:r>
              <a:rPr lang="bn-BD" sz="2400" dirty="0">
                <a:solidFill>
                  <a:srgbClr val="00B050"/>
                </a:solidFill>
                <a:latin typeface="Vrinda" panose="020B0502040204020203" pitchFamily="34" charset="0"/>
                <a:cs typeface="Vrinda" panose="020B0502040204020203" pitchFamily="34" charset="0"/>
              </a:rPr>
              <a:t>কার জন্য  উৎপাদন করবো ?  </a:t>
            </a:r>
            <a:endParaRPr lang="en-US" sz="2400" dirty="0">
              <a:solidFill>
                <a:srgbClr val="00B050"/>
              </a:solidFill>
              <a:latin typeface="Vrinda" panose="020B0502040204020203" pitchFamily="34" charset="0"/>
              <a:cs typeface="Vrinda"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prestige"/>
        <p:sndAc>
          <p:stSnd>
            <p:snd r:embed="rId3" name="chimes.wav"/>
          </p:stSnd>
        </p:sndAc>
      </p:transition>
    </mc:Choice>
    <mc:Fallback xmlns="">
      <p:transition spd="slow">
        <p:fade/>
        <p:sndAc>
          <p:stSnd>
            <p:snd r:embed="rId2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5" name="explode.wav"/>
                                        </p:tgtEl>
                                      </p:cMediaNode>
                                    </p:audio>
                                  </p:sub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6" name="laser.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7" name="hammer.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8" name="push.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additive="base">
                                        <p:cTn id="3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9" name="type.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0" name="wind.wav"/>
                                        </p:tgtEl>
                                      </p:cMediaNode>
                                    </p:audio>
                                  </p:sub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 calcmode="lin" valueType="num">
                                      <p:cBhvr additive="base">
                                        <p:cTn id="4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11" name="bomb.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12"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13" name="suction.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subTnLst>
                                    <p:audio>
                                      <p:cMediaNode>
                                        <p:cTn display="0" masterRel="sameClick">
                                          <p:stCondLst>
                                            <p:cond evt="begin" delay="0">
                                              <p:tn val="62"/>
                                            </p:cond>
                                          </p:stCondLst>
                                          <p:endCondLst>
                                            <p:cond evt="onStopAudio" delay="0">
                                              <p:tgtEl>
                                                <p:sldTgt/>
                                              </p:tgtEl>
                                            </p:cond>
                                          </p:endCondLst>
                                        </p:cTn>
                                        <p:tgtEl>
                                          <p:sndTgt r:embed="rId1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8"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32" y="0"/>
            <a:ext cx="9133268" cy="838200"/>
          </a:xfrm>
          <a:solidFill>
            <a:srgbClr val="FF0000"/>
          </a:solidFill>
          <a:ln w="76200">
            <a:solidFill>
              <a:schemeClr val="tx1"/>
            </a:solidFill>
          </a:ln>
        </p:spPr>
        <p:txBody>
          <a:bodyPr/>
          <a:lstStyle/>
          <a:p>
            <a:pPr algn="ctr"/>
            <a:r>
              <a:rPr lang="bn-BD" dirty="0">
                <a:solidFill>
                  <a:srgbClr val="FFC000"/>
                </a:solidFill>
              </a:rPr>
              <a:t>চলো একটি ভিডিও দেখি</a:t>
            </a:r>
            <a:endParaRPr lang="en-US" dirty="0">
              <a:solidFill>
                <a:srgbClr val="FFC000"/>
              </a:solidFill>
            </a:endParaRPr>
          </a:p>
        </p:txBody>
      </p:sp>
      <p:pic>
        <p:nvPicPr>
          <p:cNvPr id="2" name="১ম অধ্যায়ঃ৩। কি উৎপাদন করবে">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732" y="914400"/>
            <a:ext cx="9144000" cy="5943600"/>
          </a:xfrm>
          <a:prstGeom prst="rect">
            <a:avLst/>
          </a:prstGeom>
        </p:spPr>
      </p:pic>
    </p:spTree>
    <p:extLst>
      <p:ext uri="{BB962C8B-B14F-4D97-AF65-F5344CB8AC3E}">
        <p14:creationId xmlns:p14="http://schemas.microsoft.com/office/powerpoint/2010/main" val="974505665"/>
      </p:ext>
    </p:extLst>
  </p:cSld>
  <p:clrMapOvr>
    <a:masterClrMapping/>
  </p:clrMapOvr>
  <mc:AlternateContent xmlns:mc="http://schemas.openxmlformats.org/markup-compatibility/2006" xmlns:p14="http://schemas.microsoft.com/office/powerpoint/2010/main">
    <mc:Choice Requires="p14">
      <p:transition spd="slow" p14:dur="5250">
        <p:checker/>
        <p:sndAc>
          <p:stSnd>
            <p:snd r:embed="rId4" name="chimes.wav"/>
          </p:stSnd>
        </p:sndAc>
      </p:transition>
    </mc:Choice>
    <mc:Fallback xmlns="">
      <p:transition spd="slow">
        <p:checker/>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video>
              <p:cMediaNode vol="80000">
                <p:cTn id="15" fill="hold" display="0">
                  <p:stCondLst>
                    <p:cond delay="indefinite"/>
                  </p:stCondLst>
                </p:cTn>
                <p:tgtEl>
                  <p:spTgt spid="2"/>
                </p:tgtEl>
              </p:cMediaNode>
            </p:video>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25">
      <a:majorFont>
        <a:latin typeface="Vrinda"/>
        <a:ea typeface=""/>
        <a:cs typeface=""/>
      </a:majorFont>
      <a:minorFont>
        <a:latin typeface="Vrind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3097</TotalTime>
  <Words>489</Words>
  <Application>Microsoft Office PowerPoint</Application>
  <PresentationFormat>On-screen Show (4:3)</PresentationFormat>
  <Paragraphs>104</Paragraphs>
  <Slides>20</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NikoshBAN</vt:lpstr>
      <vt:lpstr>Verdana</vt:lpstr>
      <vt:lpstr>Vrinda</vt:lpstr>
      <vt:lpstr>Wingdings</vt:lpstr>
      <vt:lpstr>Wingdings 2</vt:lpstr>
      <vt:lpstr>Wingdings 3</vt:lpstr>
      <vt:lpstr>Concourse</vt:lpstr>
      <vt:lpstr>PowerPoint Presentation</vt:lpstr>
      <vt:lpstr>              শিক্ষক পরিচিতিঃ</vt:lpstr>
      <vt:lpstr>PowerPoint Presentation</vt:lpstr>
      <vt:lpstr>শিখনফলঃ</vt:lpstr>
      <vt:lpstr>PowerPoint Presentation</vt:lpstr>
      <vt:lpstr>PowerPoint Presentation</vt:lpstr>
      <vt:lpstr>PowerPoint Presentation</vt:lpstr>
      <vt:lpstr>PowerPoint Presentation</vt:lpstr>
      <vt:lpstr>চলো একটি ভিডিও দেখি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বাড়ির কাজঃ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imran khan</dc:creator>
  <cp:lastModifiedBy>SAKIB</cp:lastModifiedBy>
  <cp:revision>462</cp:revision>
  <dcterms:created xsi:type="dcterms:W3CDTF">2006-08-16T00:00:00Z</dcterms:created>
  <dcterms:modified xsi:type="dcterms:W3CDTF">2020-07-25T13:44:38Z</dcterms:modified>
</cp:coreProperties>
</file>