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7" r:id="rId4"/>
    <p:sldId id="265" r:id="rId5"/>
    <p:sldId id="262" r:id="rId6"/>
    <p:sldId id="263" r:id="rId7"/>
    <p:sldId id="264" r:id="rId8"/>
    <p:sldId id="261" r:id="rId9"/>
    <p:sldId id="271" r:id="rId10"/>
    <p:sldId id="270" r:id="rId11"/>
    <p:sldId id="260" r:id="rId12"/>
    <p:sldId id="269" r:id="rId13"/>
    <p:sldId id="273" r:id="rId14"/>
    <p:sldId id="259" r:id="rId15"/>
    <p:sldId id="268" r:id="rId16"/>
    <p:sldId id="274" r:id="rId17"/>
    <p:sldId id="272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E4DBCF-6C64-43C5-8C27-8FB27768B3AD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97A5C4-4CEA-4580-AE8C-5DDC98947B99}">
      <dgm:prSet phldrT="[Text]" custT="1"/>
      <dgm:spPr>
        <a:solidFill>
          <a:schemeClr val="tx1"/>
        </a:solidFill>
      </dgm:spPr>
      <dgm:t>
        <a:bodyPr/>
        <a:lstStyle/>
        <a:p>
          <a:r>
            <a:rPr lang="bn-IN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পরিবারের শ্রেণি বিভাগ 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560E6BA-4293-4F2C-BBF8-DF98AA4EF3EF}" type="parTrans" cxnId="{9E66805D-FD27-4E8E-9024-45A262D869A9}">
      <dgm:prSet/>
      <dgm:spPr/>
      <dgm:t>
        <a:bodyPr/>
        <a:lstStyle/>
        <a:p>
          <a:endParaRPr lang="en-US"/>
        </a:p>
      </dgm:t>
    </dgm:pt>
    <dgm:pt modelId="{1F16D9EA-7477-4C11-A47D-405857F39B98}" type="sibTrans" cxnId="{9E66805D-FD27-4E8E-9024-45A262D869A9}">
      <dgm:prSet/>
      <dgm:spPr/>
      <dgm:t>
        <a:bodyPr/>
        <a:lstStyle/>
        <a:p>
          <a:endParaRPr lang="en-US"/>
        </a:p>
      </dgm:t>
    </dgm:pt>
    <dgm:pt modelId="{E3B9567F-6D01-48CE-BA68-8ABD29EFBA0A}">
      <dgm:prSet phldrT="[Text]" custT="1"/>
      <dgm:spPr>
        <a:solidFill>
          <a:schemeClr val="accent4"/>
        </a:solidFill>
      </dgm:spPr>
      <dgm:t>
        <a:bodyPr/>
        <a:lstStyle/>
        <a:p>
          <a:pPr algn="ctr"/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(ক) </a:t>
          </a:r>
        </a:p>
        <a:p>
          <a:pPr algn="ctr"/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বংশ গণনা ও নেতৃত্ব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044970C-1712-4B60-B1EA-64FAB1B9DD9A}" type="parTrans" cxnId="{E86A0FC2-06A0-4448-9BCE-9E4640E23629}">
      <dgm:prSet/>
      <dgm:spPr/>
      <dgm:t>
        <a:bodyPr/>
        <a:lstStyle/>
        <a:p>
          <a:endParaRPr lang="en-US"/>
        </a:p>
      </dgm:t>
    </dgm:pt>
    <dgm:pt modelId="{468116EC-D0C0-40A6-B86A-B5D3F47B0CC1}" type="sibTrans" cxnId="{E86A0FC2-06A0-4448-9BCE-9E4640E23629}">
      <dgm:prSet/>
      <dgm:spPr/>
      <dgm:t>
        <a:bodyPr/>
        <a:lstStyle/>
        <a:p>
          <a:endParaRPr lang="en-US"/>
        </a:p>
      </dgm:t>
    </dgm:pt>
    <dgm:pt modelId="{0534A196-5FAF-4C9B-A712-5F4A2EF1548F}">
      <dgm:prSet phldrT="[Text]" custT="1"/>
      <dgm:spPr>
        <a:solidFill>
          <a:srgbClr val="7030A0"/>
        </a:solidFill>
      </dgm:spPr>
      <dgm:t>
        <a:bodyPr/>
        <a:lstStyle/>
        <a:p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( খ ) পারিবারিক কাঠামো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7654D80-40AB-43B7-BCDA-8404D4CD35D4}" type="parTrans" cxnId="{FF2A9BCF-158E-459D-8BD1-6F87019DDCA5}">
      <dgm:prSet/>
      <dgm:spPr/>
      <dgm:t>
        <a:bodyPr/>
        <a:lstStyle/>
        <a:p>
          <a:endParaRPr lang="en-US"/>
        </a:p>
      </dgm:t>
    </dgm:pt>
    <dgm:pt modelId="{A1791439-DB94-4638-A2A4-511F9946A3A1}" type="sibTrans" cxnId="{FF2A9BCF-158E-459D-8BD1-6F87019DDCA5}">
      <dgm:prSet/>
      <dgm:spPr/>
      <dgm:t>
        <a:bodyPr/>
        <a:lstStyle/>
        <a:p>
          <a:endParaRPr lang="en-US"/>
        </a:p>
      </dgm:t>
    </dgm:pt>
    <dgm:pt modelId="{39AD800A-9BC4-440C-A7A9-6B96E9DA020D}">
      <dgm:prSet phldrT="[Text]" custT="1"/>
      <dgm:spPr/>
      <dgm:t>
        <a:bodyPr/>
        <a:lstStyle/>
        <a:p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( গ ) বৈবাহিক সুত্র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0B0AD4A-B8CB-4278-9EDF-27AA8DAC942D}" type="parTrans" cxnId="{5A7FF3AE-ECE6-4558-8B4E-AF302870F2EE}">
      <dgm:prSet/>
      <dgm:spPr/>
      <dgm:t>
        <a:bodyPr/>
        <a:lstStyle/>
        <a:p>
          <a:endParaRPr lang="en-US"/>
        </a:p>
      </dgm:t>
    </dgm:pt>
    <dgm:pt modelId="{3F6C3BAE-EC4B-4883-97F2-0569C869613A}" type="sibTrans" cxnId="{5A7FF3AE-ECE6-4558-8B4E-AF302870F2EE}">
      <dgm:prSet/>
      <dgm:spPr/>
      <dgm:t>
        <a:bodyPr/>
        <a:lstStyle/>
        <a:p>
          <a:endParaRPr lang="en-US"/>
        </a:p>
      </dgm:t>
    </dgm:pt>
    <dgm:pt modelId="{1F6E38F2-92D8-4C98-AF93-7F5A27A8C538}" type="pres">
      <dgm:prSet presAssocID="{2DE4DBCF-6C64-43C5-8C27-8FB27768B3A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751925-29FE-4A03-9EEC-D5DF068450D9}" type="pres">
      <dgm:prSet presAssocID="{4197A5C4-4CEA-4580-AE8C-5DDC98947B99}" presName="centerShape" presStyleLbl="node0" presStyleIdx="0" presStyleCnt="1" custScaleX="202862" custScaleY="160354" custLinFactNeighborX="4" custLinFactNeighborY="-4575"/>
      <dgm:spPr/>
      <dgm:t>
        <a:bodyPr/>
        <a:lstStyle/>
        <a:p>
          <a:endParaRPr lang="en-US"/>
        </a:p>
      </dgm:t>
    </dgm:pt>
    <dgm:pt modelId="{6CB9DCDC-5569-478F-8782-AEB16749695A}" type="pres">
      <dgm:prSet presAssocID="{6044970C-1712-4B60-B1EA-64FAB1B9DD9A}" presName="parTrans" presStyleLbl="sibTrans2D1" presStyleIdx="0" presStyleCnt="3"/>
      <dgm:spPr/>
      <dgm:t>
        <a:bodyPr/>
        <a:lstStyle/>
        <a:p>
          <a:endParaRPr lang="en-US"/>
        </a:p>
      </dgm:t>
    </dgm:pt>
    <dgm:pt modelId="{34130DC0-E02D-4272-A603-21D239E1FF2A}" type="pres">
      <dgm:prSet presAssocID="{6044970C-1712-4B60-B1EA-64FAB1B9DD9A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855702B6-CF9C-449B-BAA5-22C33E221198}" type="pres">
      <dgm:prSet presAssocID="{E3B9567F-6D01-48CE-BA68-8ABD29EFBA0A}" presName="node" presStyleLbl="node1" presStyleIdx="0" presStyleCnt="3" custScaleX="160036" custScaleY="135991" custRadScaleRad="88409" custRadScaleInc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5F20D5-6A1D-4337-9A35-1C48A94DBA06}" type="pres">
      <dgm:prSet presAssocID="{07654D80-40AB-43B7-BCDA-8404D4CD35D4}" presName="parTrans" presStyleLbl="sibTrans2D1" presStyleIdx="1" presStyleCnt="3"/>
      <dgm:spPr/>
      <dgm:t>
        <a:bodyPr/>
        <a:lstStyle/>
        <a:p>
          <a:endParaRPr lang="en-US"/>
        </a:p>
      </dgm:t>
    </dgm:pt>
    <dgm:pt modelId="{73C6B2C3-E262-4671-91D7-74DC1AEA2CCF}" type="pres">
      <dgm:prSet presAssocID="{07654D80-40AB-43B7-BCDA-8404D4CD35D4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A92BE9F8-93DD-4720-B870-5B6D6B51031B}" type="pres">
      <dgm:prSet presAssocID="{0534A196-5FAF-4C9B-A712-5F4A2EF1548F}" presName="node" presStyleLbl="node1" presStyleIdx="1" presStyleCnt="3" custScaleX="181433" custScaleY="155299" custRadScaleRad="109629" custRadScaleInc="-147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78B7CA-30C1-4300-A125-755DC33693D4}" type="pres">
      <dgm:prSet presAssocID="{E0B0AD4A-B8CB-4278-9EDF-27AA8DAC942D}" presName="parTrans" presStyleLbl="sibTrans2D1" presStyleIdx="2" presStyleCnt="3"/>
      <dgm:spPr/>
      <dgm:t>
        <a:bodyPr/>
        <a:lstStyle/>
        <a:p>
          <a:endParaRPr lang="en-US"/>
        </a:p>
      </dgm:t>
    </dgm:pt>
    <dgm:pt modelId="{EEF90609-E6F7-4EF1-A8FA-0F8D244C51C3}" type="pres">
      <dgm:prSet presAssocID="{E0B0AD4A-B8CB-4278-9EDF-27AA8DAC942D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81EFFFF6-A91A-44E9-9C0C-299A541A6BA0}" type="pres">
      <dgm:prSet presAssocID="{39AD800A-9BC4-440C-A7A9-6B96E9DA020D}" presName="node" presStyleLbl="node1" presStyleIdx="2" presStyleCnt="3" custScaleX="157468" custScaleY="140460" custRadScaleRad="102900" custRadScaleInc="53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66805D-FD27-4E8E-9024-45A262D869A9}" srcId="{2DE4DBCF-6C64-43C5-8C27-8FB27768B3AD}" destId="{4197A5C4-4CEA-4580-AE8C-5DDC98947B99}" srcOrd="0" destOrd="0" parTransId="{1560E6BA-4293-4F2C-BBF8-DF98AA4EF3EF}" sibTransId="{1F16D9EA-7477-4C11-A47D-405857F39B98}"/>
    <dgm:cxn modelId="{901EBD4A-80A4-447A-AA1A-FD22B7C50196}" type="presOf" srcId="{E3B9567F-6D01-48CE-BA68-8ABD29EFBA0A}" destId="{855702B6-CF9C-449B-BAA5-22C33E221198}" srcOrd="0" destOrd="0" presId="urn:microsoft.com/office/officeart/2005/8/layout/radial5"/>
    <dgm:cxn modelId="{C7A411F7-8721-4123-982E-D020C607D1AB}" type="presOf" srcId="{07654D80-40AB-43B7-BCDA-8404D4CD35D4}" destId="{935F20D5-6A1D-4337-9A35-1C48A94DBA06}" srcOrd="0" destOrd="0" presId="urn:microsoft.com/office/officeart/2005/8/layout/radial5"/>
    <dgm:cxn modelId="{E2785926-1A5F-4DB0-8172-4822096843AA}" type="presOf" srcId="{E0B0AD4A-B8CB-4278-9EDF-27AA8DAC942D}" destId="{EEF90609-E6F7-4EF1-A8FA-0F8D244C51C3}" srcOrd="1" destOrd="0" presId="urn:microsoft.com/office/officeart/2005/8/layout/radial5"/>
    <dgm:cxn modelId="{924A21DD-F8B0-4583-A77C-A4FFFE5A4930}" type="presOf" srcId="{39AD800A-9BC4-440C-A7A9-6B96E9DA020D}" destId="{81EFFFF6-A91A-44E9-9C0C-299A541A6BA0}" srcOrd="0" destOrd="0" presId="urn:microsoft.com/office/officeart/2005/8/layout/radial5"/>
    <dgm:cxn modelId="{8C86A122-743A-4A40-A6F8-47B0C84BA3FD}" type="presOf" srcId="{6044970C-1712-4B60-B1EA-64FAB1B9DD9A}" destId="{34130DC0-E02D-4272-A603-21D239E1FF2A}" srcOrd="1" destOrd="0" presId="urn:microsoft.com/office/officeart/2005/8/layout/radial5"/>
    <dgm:cxn modelId="{E86A0FC2-06A0-4448-9BCE-9E4640E23629}" srcId="{4197A5C4-4CEA-4580-AE8C-5DDC98947B99}" destId="{E3B9567F-6D01-48CE-BA68-8ABD29EFBA0A}" srcOrd="0" destOrd="0" parTransId="{6044970C-1712-4B60-B1EA-64FAB1B9DD9A}" sibTransId="{468116EC-D0C0-40A6-B86A-B5D3F47B0CC1}"/>
    <dgm:cxn modelId="{FF2A9BCF-158E-459D-8BD1-6F87019DDCA5}" srcId="{4197A5C4-4CEA-4580-AE8C-5DDC98947B99}" destId="{0534A196-5FAF-4C9B-A712-5F4A2EF1548F}" srcOrd="1" destOrd="0" parTransId="{07654D80-40AB-43B7-BCDA-8404D4CD35D4}" sibTransId="{A1791439-DB94-4638-A2A4-511F9946A3A1}"/>
    <dgm:cxn modelId="{2B1399AB-7AC3-4FA3-B57E-6FBABC3239AC}" type="presOf" srcId="{0534A196-5FAF-4C9B-A712-5F4A2EF1548F}" destId="{A92BE9F8-93DD-4720-B870-5B6D6B51031B}" srcOrd="0" destOrd="0" presId="urn:microsoft.com/office/officeart/2005/8/layout/radial5"/>
    <dgm:cxn modelId="{5A7FF3AE-ECE6-4558-8B4E-AF302870F2EE}" srcId="{4197A5C4-4CEA-4580-AE8C-5DDC98947B99}" destId="{39AD800A-9BC4-440C-A7A9-6B96E9DA020D}" srcOrd="2" destOrd="0" parTransId="{E0B0AD4A-B8CB-4278-9EDF-27AA8DAC942D}" sibTransId="{3F6C3BAE-EC4B-4883-97F2-0569C869613A}"/>
    <dgm:cxn modelId="{C08C8032-DA2B-4B99-BB5F-2DDE26B0214E}" type="presOf" srcId="{2DE4DBCF-6C64-43C5-8C27-8FB27768B3AD}" destId="{1F6E38F2-92D8-4C98-AF93-7F5A27A8C538}" srcOrd="0" destOrd="0" presId="urn:microsoft.com/office/officeart/2005/8/layout/radial5"/>
    <dgm:cxn modelId="{AEBBB13F-F5D5-4723-A65E-A5C262B6D9D9}" type="presOf" srcId="{4197A5C4-4CEA-4580-AE8C-5DDC98947B99}" destId="{46751925-29FE-4A03-9EEC-D5DF068450D9}" srcOrd="0" destOrd="0" presId="urn:microsoft.com/office/officeart/2005/8/layout/radial5"/>
    <dgm:cxn modelId="{6DDA720E-8906-40C7-B144-7808B7E344C0}" type="presOf" srcId="{6044970C-1712-4B60-B1EA-64FAB1B9DD9A}" destId="{6CB9DCDC-5569-478F-8782-AEB16749695A}" srcOrd="0" destOrd="0" presId="urn:microsoft.com/office/officeart/2005/8/layout/radial5"/>
    <dgm:cxn modelId="{FDA81680-8173-4303-9F10-4AD25A105055}" type="presOf" srcId="{07654D80-40AB-43B7-BCDA-8404D4CD35D4}" destId="{73C6B2C3-E262-4671-91D7-74DC1AEA2CCF}" srcOrd="1" destOrd="0" presId="urn:microsoft.com/office/officeart/2005/8/layout/radial5"/>
    <dgm:cxn modelId="{823388A8-22B2-4AF4-83BA-AC247D8EAF3B}" type="presOf" srcId="{E0B0AD4A-B8CB-4278-9EDF-27AA8DAC942D}" destId="{1178B7CA-30C1-4300-A125-755DC33693D4}" srcOrd="0" destOrd="0" presId="urn:microsoft.com/office/officeart/2005/8/layout/radial5"/>
    <dgm:cxn modelId="{FDC69CFF-A5BA-49F0-9F4F-54B3CF229A71}" type="presParOf" srcId="{1F6E38F2-92D8-4C98-AF93-7F5A27A8C538}" destId="{46751925-29FE-4A03-9EEC-D5DF068450D9}" srcOrd="0" destOrd="0" presId="urn:microsoft.com/office/officeart/2005/8/layout/radial5"/>
    <dgm:cxn modelId="{738215AA-418C-4427-BD36-86BA6CB0C8DE}" type="presParOf" srcId="{1F6E38F2-92D8-4C98-AF93-7F5A27A8C538}" destId="{6CB9DCDC-5569-478F-8782-AEB16749695A}" srcOrd="1" destOrd="0" presId="urn:microsoft.com/office/officeart/2005/8/layout/radial5"/>
    <dgm:cxn modelId="{812272D3-1EF3-454D-BFF3-D4F9A7DE0555}" type="presParOf" srcId="{6CB9DCDC-5569-478F-8782-AEB16749695A}" destId="{34130DC0-E02D-4272-A603-21D239E1FF2A}" srcOrd="0" destOrd="0" presId="urn:microsoft.com/office/officeart/2005/8/layout/radial5"/>
    <dgm:cxn modelId="{9893EEF7-F7DF-45A8-B024-E9C3A22D8D27}" type="presParOf" srcId="{1F6E38F2-92D8-4C98-AF93-7F5A27A8C538}" destId="{855702B6-CF9C-449B-BAA5-22C33E221198}" srcOrd="2" destOrd="0" presId="urn:microsoft.com/office/officeart/2005/8/layout/radial5"/>
    <dgm:cxn modelId="{28ABAA45-063A-4F91-80FC-B5B23D539863}" type="presParOf" srcId="{1F6E38F2-92D8-4C98-AF93-7F5A27A8C538}" destId="{935F20D5-6A1D-4337-9A35-1C48A94DBA06}" srcOrd="3" destOrd="0" presId="urn:microsoft.com/office/officeart/2005/8/layout/radial5"/>
    <dgm:cxn modelId="{792FB18F-2B99-4EE8-A26F-7B424BA7E742}" type="presParOf" srcId="{935F20D5-6A1D-4337-9A35-1C48A94DBA06}" destId="{73C6B2C3-E262-4671-91D7-74DC1AEA2CCF}" srcOrd="0" destOrd="0" presId="urn:microsoft.com/office/officeart/2005/8/layout/radial5"/>
    <dgm:cxn modelId="{BA5B583A-E25F-4108-803F-1BE214F214A8}" type="presParOf" srcId="{1F6E38F2-92D8-4C98-AF93-7F5A27A8C538}" destId="{A92BE9F8-93DD-4720-B870-5B6D6B51031B}" srcOrd="4" destOrd="0" presId="urn:microsoft.com/office/officeart/2005/8/layout/radial5"/>
    <dgm:cxn modelId="{70F764F3-6662-41AB-BE50-173CE03C016C}" type="presParOf" srcId="{1F6E38F2-92D8-4C98-AF93-7F5A27A8C538}" destId="{1178B7CA-30C1-4300-A125-755DC33693D4}" srcOrd="5" destOrd="0" presId="urn:microsoft.com/office/officeart/2005/8/layout/radial5"/>
    <dgm:cxn modelId="{BBDD891B-50E7-4730-9A26-A98C7371CA63}" type="presParOf" srcId="{1178B7CA-30C1-4300-A125-755DC33693D4}" destId="{EEF90609-E6F7-4EF1-A8FA-0F8D244C51C3}" srcOrd="0" destOrd="0" presId="urn:microsoft.com/office/officeart/2005/8/layout/radial5"/>
    <dgm:cxn modelId="{72B3D595-A794-4688-8E8A-5C0685493987}" type="presParOf" srcId="{1F6E38F2-92D8-4C98-AF93-7F5A27A8C538}" destId="{81EFFFF6-A91A-44E9-9C0C-299A541A6BA0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51925-29FE-4A03-9EEC-D5DF068450D9}">
      <dsp:nvSpPr>
        <dsp:cNvPr id="0" name=""/>
        <dsp:cNvSpPr/>
      </dsp:nvSpPr>
      <dsp:spPr>
        <a:xfrm>
          <a:off x="3753605" y="1970883"/>
          <a:ext cx="3071433" cy="2427840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পরিবারের শ্রেণি বিভাগ 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03406" y="2326432"/>
        <a:ext cx="2171831" cy="1716742"/>
      </dsp:txXfrm>
    </dsp:sp>
    <dsp:sp modelId="{6CB9DCDC-5569-478F-8782-AEB16749695A}">
      <dsp:nvSpPr>
        <dsp:cNvPr id="0" name=""/>
        <dsp:cNvSpPr/>
      </dsp:nvSpPr>
      <dsp:spPr>
        <a:xfrm rot="5400014">
          <a:off x="5177965" y="1860943"/>
          <a:ext cx="222722" cy="627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 rot="10800000">
        <a:off x="5211374" y="1953035"/>
        <a:ext cx="155905" cy="376502"/>
      </dsp:txXfrm>
    </dsp:sp>
    <dsp:sp modelId="{855702B6-CF9C-449B-BAA5-22C33E221198}">
      <dsp:nvSpPr>
        <dsp:cNvPr id="0" name=""/>
        <dsp:cNvSpPr/>
      </dsp:nvSpPr>
      <dsp:spPr>
        <a:xfrm>
          <a:off x="3812520" y="-118731"/>
          <a:ext cx="2953619" cy="2509845"/>
        </a:xfrm>
        <a:prstGeom prst="ellips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(ক)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বংশ গণনা ও নেতৃত্ব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45067" y="248827"/>
        <a:ext cx="2088525" cy="1774729"/>
      </dsp:txXfrm>
    </dsp:sp>
    <dsp:sp modelId="{935F20D5-6A1D-4337-9A35-1C48A94DBA06}">
      <dsp:nvSpPr>
        <dsp:cNvPr id="0" name=""/>
        <dsp:cNvSpPr/>
      </dsp:nvSpPr>
      <dsp:spPr>
        <a:xfrm rot="12328283">
          <a:off x="6498963" y="3466262"/>
          <a:ext cx="79696" cy="627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 rot="10800000">
        <a:off x="6521710" y="3596903"/>
        <a:ext cx="55787" cy="376502"/>
      </dsp:txXfrm>
    </dsp:sp>
    <dsp:sp modelId="{A92BE9F8-93DD-4720-B870-5B6D6B51031B}">
      <dsp:nvSpPr>
        <dsp:cNvPr id="0" name=""/>
        <dsp:cNvSpPr/>
      </dsp:nvSpPr>
      <dsp:spPr>
        <a:xfrm>
          <a:off x="6257601" y="3010514"/>
          <a:ext cx="3348521" cy="2866193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( খ ) পারিবারিক কাঠামো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747981" y="3430258"/>
        <a:ext cx="2367761" cy="2026705"/>
      </dsp:txXfrm>
    </dsp:sp>
    <dsp:sp modelId="{1178B7CA-30C1-4300-A125-755DC33693D4}">
      <dsp:nvSpPr>
        <dsp:cNvPr id="0" name=""/>
        <dsp:cNvSpPr/>
      </dsp:nvSpPr>
      <dsp:spPr>
        <a:xfrm rot="19732289">
          <a:off x="4077542" y="3593766"/>
          <a:ext cx="30139" cy="627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4078193" y="3721603"/>
        <a:ext cx="21097" cy="376502"/>
      </dsp:txXfrm>
    </dsp:sp>
    <dsp:sp modelId="{81EFFFF6-A91A-44E9-9C0C-299A541A6BA0}">
      <dsp:nvSpPr>
        <dsp:cNvPr id="0" name=""/>
        <dsp:cNvSpPr/>
      </dsp:nvSpPr>
      <dsp:spPr>
        <a:xfrm>
          <a:off x="1461301" y="3322890"/>
          <a:ext cx="2906224" cy="2592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( গ ) বৈবাহিক সুত্র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886908" y="3702527"/>
        <a:ext cx="2055010" cy="1833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C5CD-C35C-4C58-9F50-55F7AD256E29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84F3-6FCC-4316-A9A3-46A0540B7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6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C5CD-C35C-4C58-9F50-55F7AD256E29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84F3-6FCC-4316-A9A3-46A0540B7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5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C5CD-C35C-4C58-9F50-55F7AD256E29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84F3-6FCC-4316-A9A3-46A0540B7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9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C5CD-C35C-4C58-9F50-55F7AD256E29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84F3-6FCC-4316-A9A3-46A0540B7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C5CD-C35C-4C58-9F50-55F7AD256E29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84F3-6FCC-4316-A9A3-46A0540B7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C5CD-C35C-4C58-9F50-55F7AD256E29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84F3-6FCC-4316-A9A3-46A0540B7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6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C5CD-C35C-4C58-9F50-55F7AD256E29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84F3-6FCC-4316-A9A3-46A0540B7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7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C5CD-C35C-4C58-9F50-55F7AD256E29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84F3-6FCC-4316-A9A3-46A0540B7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7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C5CD-C35C-4C58-9F50-55F7AD256E29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84F3-6FCC-4316-A9A3-46A0540B7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5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C5CD-C35C-4C58-9F50-55F7AD256E29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84F3-6FCC-4316-A9A3-46A0540B7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6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C5CD-C35C-4C58-9F50-55F7AD256E29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84F3-6FCC-4316-A9A3-46A0540B7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17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4C5CD-C35C-4C58-9F50-55F7AD256E29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B84F3-6FCC-4316-A9A3-46A0540B7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2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g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39;-&#2478;&#2503;&#2439;&#2482;&#2435;pallabhaldar10@gmaol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05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5275" y="142870"/>
            <a:ext cx="11601450" cy="1015663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267" y="1283910"/>
            <a:ext cx="6983466" cy="5230859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706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93"/>
            <a:ext cx="12192000" cy="68405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664" y="549520"/>
            <a:ext cx="6044761" cy="39215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286125" y="-26124"/>
            <a:ext cx="7029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নিচের ছবিগুলো  দেখি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71950" y="4586277"/>
            <a:ext cx="3028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বহু পত্নীক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50" y="5472121"/>
            <a:ext cx="118300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বৈবাহিক সুত্রে পরিবারকে তিন ভাগে ভাগ করা হয়েছে। ( খ) এর মধ্যে বহু পত্নীক হল, একজন স্বামীর একাধিক স্ত্রী। এটা বংলাদেশে কম দেখা যায় ।   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3844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93"/>
            <a:ext cx="12192000" cy="68405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412" y="691647"/>
            <a:ext cx="6665800" cy="37328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414587" y="17493"/>
            <a:ext cx="7029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নিচের ছবিগুলো  দেখি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4762" y="4452318"/>
            <a:ext cx="4229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বহুপতি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50" y="5072069"/>
            <a:ext cx="118300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বৈবাহিক সুত্রে পরিবারকে তিন ভাগে ভাগ করা হয়েছে। (গ) এর মধ্যে বহুপতি হল,একজন স্ত্রীর একাধিক স্বামী যেটা বাংলাদেশে দেখা যায় না ।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9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93"/>
            <a:ext cx="12192000" cy="68405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14850" y="88933"/>
            <a:ext cx="29575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8834"/>
              </p:ext>
            </p:extLst>
          </p:nvPr>
        </p:nvGraphicFramePr>
        <p:xfrm>
          <a:off x="614360" y="1134013"/>
          <a:ext cx="10901364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0682"/>
                <a:gridCol w="5450682"/>
              </a:tblGrid>
              <a:tr h="370840"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নীতি</a:t>
                      </a:r>
                      <a:r>
                        <a:rPr lang="bn-IN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 ভিত্তি 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পরিবারের নাম 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 বংশ</a:t>
                      </a:r>
                      <a:r>
                        <a:rPr lang="bn-IN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গণনা ও নেতৃত্ব্বের ভিত্তিতে 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 </a:t>
                      </a:r>
                    </a:p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  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 আকার বা কাঠামোর</a:t>
                      </a:r>
                      <a:r>
                        <a:rPr lang="bn-IN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ভিত্তিতে 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</a:t>
                      </a:r>
                    </a:p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</a:t>
                      </a:r>
                      <a:r>
                        <a:rPr lang="bn-IN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 বৈবাহিক</a:t>
                      </a:r>
                      <a:r>
                        <a:rPr lang="bn-IN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সুত্রে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</a:t>
                      </a:r>
                    </a:p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</a:t>
                      </a:r>
                    </a:p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 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72588" y="214309"/>
            <a:ext cx="2457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সময়ঃ- ৮ মিঃ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29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93"/>
            <a:ext cx="12192000" cy="68405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14587" y="17493"/>
            <a:ext cx="7029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আরো কিছু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 দেখি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82" y="663824"/>
            <a:ext cx="4734710" cy="26223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163" y="663824"/>
            <a:ext cx="3905249" cy="25987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57213" y="3429003"/>
            <a:ext cx="4143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সন্তান জন্ম দান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15325" y="3500438"/>
            <a:ext cx="3748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সন্তানকে শিক্ষা দেওয়া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8682" y="4446172"/>
            <a:ext cx="118447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পরিবারের প্রধান কাজ হল সন্তান জন্ম দান । পরে সন্তান কে লেখাপড়া,সততা, শিষ্টাচার উদারতা,নিয়মানুবর্তিতা, পারষ্পরিক সহায়তা ইত্যাদি শিক্ষা দেওয়া হল পরিবারের কাজ । এ জন্য পরিবারকে শাশ্বত বিদ্যালয় বলা হয়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210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93"/>
            <a:ext cx="12192000" cy="68405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14587" y="17493"/>
            <a:ext cx="7029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আরো কিছু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 দেখি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7" y="663824"/>
            <a:ext cx="4100513" cy="22675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245" y="606672"/>
            <a:ext cx="4147956" cy="24659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3" y="3737101"/>
            <a:ext cx="3976687" cy="22476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244" y="3603660"/>
            <a:ext cx="4147956" cy="25525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600075" y="3014658"/>
            <a:ext cx="3471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কুটির শিল্প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01013" y="3035347"/>
            <a:ext cx="3786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মৎস চাষ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0075" y="6100752"/>
            <a:ext cx="3317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গরু পালন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01013" y="6143615"/>
            <a:ext cx="3457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কৃষি কাজ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784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93"/>
            <a:ext cx="12192000" cy="68405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49" y="614363"/>
            <a:ext cx="3980501" cy="28432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1249" y="938211"/>
            <a:ext cx="3656925" cy="20478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49" y="3912396"/>
            <a:ext cx="3998896" cy="21026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050" y="3683788"/>
            <a:ext cx="3667126" cy="24403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2414587" y="17493"/>
            <a:ext cx="7029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নিচের ছবিগুলো  দেখি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8663" y="6157902"/>
            <a:ext cx="11187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পরিবারের সকলে এক সাথে বেড়াতে যাওয়া,আড্ডা দেওয়া,বিনোদন করা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201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93"/>
            <a:ext cx="12192000" cy="68405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57550" y="85720"/>
            <a:ext cx="5357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875285"/>
              </p:ext>
            </p:extLst>
          </p:nvPr>
        </p:nvGraphicFramePr>
        <p:xfrm>
          <a:off x="257173" y="979350"/>
          <a:ext cx="11672888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6444"/>
                <a:gridCol w="5836444"/>
              </a:tblGrid>
              <a:tr h="370840"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পরিবারের কাজ 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পরিবারের কাজের সংক্ষিপ্ত</a:t>
                      </a:r>
                      <a:r>
                        <a:rPr lang="bn-IN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বিবরণ/উদারহরণ </a:t>
                      </a:r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 জৈবিক</a:t>
                      </a:r>
                      <a:r>
                        <a:rPr lang="bn-IN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কাজ 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 শিক্ষা</a:t>
                      </a:r>
                      <a:r>
                        <a:rPr lang="bn-IN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মূলক কাজ 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 অর্থনৈতিক</a:t>
                      </a:r>
                      <a:r>
                        <a:rPr lang="bn-IN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কাজ 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৪। রাজনৈতিক</a:t>
                      </a:r>
                      <a:r>
                        <a:rPr lang="bn-IN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কাজ 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৫। মনস্তাত্ত্বিক</a:t>
                      </a:r>
                      <a:r>
                        <a:rPr lang="bn-IN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কাজ 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৬। বিনোদনমূলক</a:t>
                      </a:r>
                      <a:r>
                        <a:rPr lang="bn-IN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কাজ 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36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93"/>
            <a:ext cx="12192000" cy="68405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88531" y="200025"/>
            <a:ext cx="52149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888" y="1871663"/>
            <a:ext cx="11387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পরিবারকে কয় শ্রেণিতে ভাগ করা হয়েছে?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8" y="2514590"/>
            <a:ext cx="11372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বৈবাহিক সুত্রের ভিত্তিতে কত ধরনের পরিবার লক্ষ্য করা যায় 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8" y="3228964"/>
            <a:ext cx="115585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পরিবারের প্রধান কাজ কি 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34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05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09972" y="86669"/>
            <a:ext cx="4972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285" y="4529138"/>
            <a:ext cx="114014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বাড়ির আশে পাশে যে ধরনের পরিবার দেখা যায় তার একটি তালিকা তৈরি কর ।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072" y="1202348"/>
            <a:ext cx="5827850" cy="32635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6740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" y="-1"/>
            <a:ext cx="12191315" cy="685800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517105" y="285750"/>
            <a:ext cx="51577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8868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05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71988" y="84005"/>
            <a:ext cx="2586038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765007" y="1371603"/>
            <a:ext cx="0" cy="477202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629279" y="1828807"/>
            <a:ext cx="0" cy="380047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910256" y="1800231"/>
            <a:ext cx="0" cy="388620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185736" y="2757488"/>
            <a:ext cx="5264952" cy="2923877"/>
            <a:chOff x="185736" y="2757488"/>
            <a:chExt cx="5264952" cy="2923877"/>
          </a:xfrm>
        </p:grpSpPr>
        <p:sp>
          <p:nvSpPr>
            <p:cNvPr id="15" name="TextBox 14"/>
            <p:cNvSpPr txBox="1"/>
            <p:nvPr/>
          </p:nvSpPr>
          <p:spPr>
            <a:xfrm>
              <a:off x="185736" y="2757488"/>
              <a:ext cx="5264952" cy="29238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পল্লব হালদার </a:t>
              </a:r>
              <a:endParaRPr lang="bn-IN" sz="36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 সহঃ </a:t>
              </a:r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</a:t>
              </a:r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) আইসিটি </a:t>
              </a:r>
              <a:endParaRPr lang="bn-IN" sz="36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ফান্দাউক পন্ডিতরাম উচ্চ বিদ্যালয় </a:t>
              </a:r>
            </a:p>
            <a:p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নাসিরনগর, ব্রাহ্মণবাড়িয়া</a:t>
              </a:r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endParaRPr lang="bn-IN" sz="4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  <a:hlinkClick r:id="rId3"/>
                </a:rPr>
                <a:t>ই-মেইলঃ</a:t>
              </a:r>
              <a:r>
                <a:rPr lang="en-US" sz="2800" dirty="0" smtClean="0">
                  <a:latin typeface="Arial Narrow" panose="020B0606020202030204" pitchFamily="34" charset="0"/>
                  <a:cs typeface="NikoshBAN" panose="02000000000000000000" pitchFamily="2" charset="0"/>
                  <a:hlinkClick r:id="rId3"/>
                </a:rPr>
                <a:t>pallabhaldar10@gmaol.com</a:t>
              </a:r>
              <a:r>
                <a:rPr lang="en-US" sz="2800" dirty="0" smtClean="0">
                  <a:latin typeface="Arial Narrow" panose="020B0606020202030204" pitchFamily="34" charset="0"/>
                  <a:cs typeface="NikoshBAN" panose="02000000000000000000" pitchFamily="2" charset="0"/>
                </a:rPr>
                <a:t> </a:t>
              </a:r>
              <a:r>
                <a:rPr lang="bn-IN" sz="2800" dirty="0" smtClean="0">
                  <a:latin typeface="Arial Narrow" panose="020B0606020202030204" pitchFamily="34" charset="0"/>
                  <a:cs typeface="NikoshBAN" panose="02000000000000000000" pitchFamily="2" charset="0"/>
                </a:rPr>
                <a:t> </a:t>
              </a:r>
              <a:endParaRPr lang="en-US" sz="2800" dirty="0">
                <a:latin typeface="Arial Narrow" panose="020B0606020202030204" pitchFamily="34" charset="0"/>
                <a:cs typeface="NikoshBAN" panose="02000000000000000000" pitchFamily="2" charset="0"/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9505" y="2820481"/>
              <a:ext cx="526031" cy="599772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  <p:grpSp>
        <p:nvGrpSpPr>
          <p:cNvPr id="6" name="Group 5"/>
          <p:cNvGrpSpPr/>
          <p:nvPr/>
        </p:nvGrpSpPr>
        <p:grpSpPr>
          <a:xfrm>
            <a:off x="6020996" y="2786823"/>
            <a:ext cx="5643560" cy="2885321"/>
            <a:chOff x="6020996" y="2786823"/>
            <a:chExt cx="5643560" cy="2885321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20" t="4115" r="2345" b="36412"/>
            <a:stretch/>
          </p:blipFill>
          <p:spPr>
            <a:xfrm>
              <a:off x="10458953" y="2786823"/>
              <a:ext cx="937432" cy="118198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6020996" y="2809822"/>
              <a:ext cx="5643560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শ্রেণিঃ </a:t>
              </a:r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নবম-দশম</a:t>
              </a:r>
            </a:p>
            <a:p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বিষয়ঃ- পৌরনীতি ও নাগরিকতা </a:t>
              </a:r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IN" sz="36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 প্রথম </a:t>
              </a:r>
            </a:p>
            <a:p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সময়ঃ  ৪৫ মিনিট </a:t>
              </a:r>
            </a:p>
            <a:p>
              <a:r>
                <a:rPr lang="bn-IN" sz="3600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তারিখঃ২৫-০৭-২০২০ খ্রিঃ  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268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93"/>
            <a:ext cx="12192000" cy="68405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24225" y="214309"/>
            <a:ext cx="5543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চিত্রগুলো লক্ষ্য করি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1119011"/>
            <a:ext cx="5624513" cy="35575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562" y="1119011"/>
            <a:ext cx="5345975" cy="35575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1659731" y="4873331"/>
            <a:ext cx="3328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বিবাহ বন্ধন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68868" y="4873331"/>
            <a:ext cx="1757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66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93"/>
            <a:ext cx="12192000" cy="68405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2875" y="157163"/>
            <a:ext cx="428625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3312" y="1004719"/>
            <a:ext cx="49053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 </a:t>
            </a:r>
            <a:endParaRPr lang="en-US" sz="6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160" y="2045747"/>
            <a:ext cx="4993528" cy="43693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533458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93"/>
            <a:ext cx="12192000" cy="6840507"/>
          </a:xfrm>
          <a:prstGeom prst="rect">
            <a:avLst/>
          </a:prstGeom>
        </p:spPr>
      </p:pic>
      <p:sp>
        <p:nvSpPr>
          <p:cNvPr id="4" name="Plaque 3"/>
          <p:cNvSpPr/>
          <p:nvPr/>
        </p:nvSpPr>
        <p:spPr>
          <a:xfrm>
            <a:off x="4400550" y="171446"/>
            <a:ext cx="3471863" cy="857254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300038" y="1585913"/>
            <a:ext cx="11687175" cy="1071562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শিক্ষার্থীরা..................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300038" y="2671755"/>
            <a:ext cx="11687175" cy="1028700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পরিবারের শ্রেণি বিভাগ করতে পারবে;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300038" y="3697255"/>
            <a:ext cx="11687175" cy="989043"/>
          </a:xfrm>
          <a:prstGeom prst="horizontalScroll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পরিবারের বিভিন্ন কার্যাবলী সম্পর্কে ধারণা পাবে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74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64" y="0"/>
            <a:ext cx="12192000" cy="6840507"/>
          </a:xfrm>
          <a:prstGeom prst="rect">
            <a:avLst/>
          </a:prstGeom>
        </p:spPr>
      </p:pic>
      <p:graphicFrame>
        <p:nvGraphicFramePr>
          <p:cNvPr id="53" name="Diagram 52"/>
          <p:cNvGraphicFramePr/>
          <p:nvPr>
            <p:extLst>
              <p:ext uri="{D42A27DB-BD31-4B8C-83A1-F6EECF244321}">
                <p14:modId xmlns:p14="http://schemas.microsoft.com/office/powerpoint/2010/main" val="906341749"/>
              </p:ext>
            </p:extLst>
          </p:nvPr>
        </p:nvGraphicFramePr>
        <p:xfrm>
          <a:off x="851337" y="409904"/>
          <a:ext cx="10799379" cy="5728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4542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93"/>
            <a:ext cx="12192000" cy="68405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86125" y="-26124"/>
            <a:ext cx="7029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নিচের ছবিগুলো  দেখি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9" y="524340"/>
            <a:ext cx="4331139" cy="2882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034" y="462754"/>
            <a:ext cx="4499397" cy="2882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414334" y="3345711"/>
            <a:ext cx="4169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পিতৃতান্ত্রিক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43782" y="3299887"/>
            <a:ext cx="4414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মাতৃতান্ত্রিক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871958"/>
            <a:ext cx="1219199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বংশ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গণনার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পরিবারকে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(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পিতৃতান্ত্রিক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মাতৃতান্ত্রিক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বংলাদেশে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সন্তানরা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পিতার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এজন্য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পরিবারই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পিতৃতান্ত্রিক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সম্প্রদায়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মায়ের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গারো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সম্প্রদায়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15081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93"/>
            <a:ext cx="12192000" cy="68405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86125" y="-26124"/>
            <a:ext cx="7029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আরো কিছু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দেখি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" y="600070"/>
            <a:ext cx="4186714" cy="27860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750" y="647693"/>
            <a:ext cx="4667938" cy="25812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485775" y="3486143"/>
            <a:ext cx="3700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00988" y="3500433"/>
            <a:ext cx="3671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7175" y="4251936"/>
            <a:ext cx="115300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কাঠামোর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(ক)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(খ)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মা-বাবা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ভাই-বোন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দাদা-দাদি,চাচা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চাচী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মা-বাবা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89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93"/>
            <a:ext cx="12192000" cy="68405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500" y="60359"/>
            <a:ext cx="7029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নিচের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দেখি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674" y="763839"/>
            <a:ext cx="4903134" cy="33652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414838" y="4243388"/>
            <a:ext cx="3914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 পত্নীক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50" y="4772021"/>
            <a:ext cx="118300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বৈবাহিক সুত্রে পরিবারকে তিন ভাগে ভাগ করা হয়েছে। ( ক) এর মধ্যে এক পত্নীক হল, একজন স্বামীর একজন স্ত্রী ।এটা বংলাদেশে প্রচলিত রীতি । 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1582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500</Words>
  <Application>Microsoft Office PowerPoint</Application>
  <PresentationFormat>Widescreen</PresentationFormat>
  <Paragraphs>84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Narrow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PALLAB</dc:creator>
  <cp:lastModifiedBy>PALLAB</cp:lastModifiedBy>
  <cp:revision>79</cp:revision>
  <dcterms:created xsi:type="dcterms:W3CDTF">2020-07-21T17:41:00Z</dcterms:created>
  <dcterms:modified xsi:type="dcterms:W3CDTF">2020-07-25T07:53:07Z</dcterms:modified>
</cp:coreProperties>
</file>