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82" r:id="rId12"/>
    <p:sldId id="284" r:id="rId13"/>
    <p:sldId id="266" r:id="rId14"/>
    <p:sldId id="267" r:id="rId15"/>
    <p:sldId id="268" r:id="rId16"/>
    <p:sldId id="281" r:id="rId17"/>
    <p:sldId id="269" r:id="rId18"/>
    <p:sldId id="270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teachers.gov.bd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hyperlink" Target="https://web.facebook.com/faysal.bd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.gov.bd/" TargetMode="External"/><Relationship Id="rId5" Type="http://schemas.openxmlformats.org/officeDocument/2006/relationships/image" Target="../media/image33.jpeg"/><Relationship Id="rId4" Type="http://schemas.openxmlformats.org/officeDocument/2006/relationships/hyperlink" Target="mailto:faysal.bd71@gmail.com" TargetMode="External"/><Relationship Id="rId9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1000"/>
              </a:srgbClr>
            </a:gs>
            <a:gs pos="70000">
              <a:srgbClr val="91C36F"/>
            </a:gs>
            <a:gs pos="41000">
              <a:srgbClr val="8FC26D"/>
            </a:gs>
            <a:gs pos="15000">
              <a:schemeClr val="accent6">
                <a:lumMod val="97000"/>
                <a:lumOff val="3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975" y="0"/>
            <a:ext cx="12110896" cy="6424582"/>
            <a:chOff x="15975" y="0"/>
            <a:chExt cx="12110896" cy="6424582"/>
          </a:xfrm>
        </p:grpSpPr>
        <p:sp>
          <p:nvSpPr>
            <p:cNvPr id="4" name="Oval 3"/>
            <p:cNvSpPr/>
            <p:nvPr/>
          </p:nvSpPr>
          <p:spPr>
            <a:xfrm>
              <a:off x="3770146" y="617327"/>
              <a:ext cx="5064368" cy="479708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7559" y="0"/>
              <a:ext cx="10353822" cy="55245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angle"/>
              </a:sp3d>
            </a:bodyPr>
            <a:lstStyle/>
            <a:p>
              <a:pPr algn="ctr"/>
              <a:r>
                <a:rPr lang="en-US" sz="6600" b="1" dirty="0" err="1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6600" b="1" dirty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700" b="1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28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975" y="3670830"/>
              <a:ext cx="3063242" cy="269106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221892" y="3861364"/>
              <a:ext cx="2904979" cy="256321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92807" y="1929604"/>
            <a:ext cx="5416062" cy="4175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74343" y="1929605"/>
            <a:ext cx="5416062" cy="41578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6758" y="6136353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মূল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8935" y="6003047"/>
            <a:ext cx="2464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585" y="329192"/>
            <a:ext cx="5014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উপরের অংশ গোলাকার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অংশ হঠাৎ করে সরু হয়ে যায় ।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যেমন-শালগম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9332" y="281169"/>
            <a:ext cx="5646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প্রধানমূলটি অনিয়মিতভাবে মোটা হয়। এদের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আকার আকৃতি নাই।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যেমন-সন্ধ্যামালতি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1187" y="910380"/>
            <a:ext cx="2429691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5207" y="2638697"/>
            <a:ext cx="779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সন্ধ্যামালতি কোন প্রকারের মূল?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42006" y="3117314"/>
            <a:ext cx="5022166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সন্ধ্যামালতি কন্দাকৃতি মূল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008" y="645059"/>
            <a:ext cx="184981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</p:txBody>
      </p:sp>
    </p:spTree>
    <p:extLst>
      <p:ext uri="{BB962C8B-B14F-4D97-AF65-F5344CB8AC3E}">
        <p14:creationId xmlns:p14="http://schemas.microsoft.com/office/powerpoint/2010/main" val="1523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  <a:alpha val="86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71671" y="393897"/>
            <a:ext cx="45579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011" y="2569273"/>
            <a:ext cx="10339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 মূলত তিন ধরনের কাজ করে। যথা-</a:t>
            </a:r>
          </a:p>
          <a:p>
            <a:pPr marL="742950" indent="-742950">
              <a:buAutoNum type="arabicPeriod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</a:t>
            </a:r>
          </a:p>
          <a:p>
            <a:pPr marL="742950" indent="-742950">
              <a:buAutoNum type="arabicPeriod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</a:t>
            </a:r>
          </a:p>
          <a:p>
            <a:pPr marL="742950" indent="-742950">
              <a:buAutoNum type="arabicPeriod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শারীরতত্ত্বীয় কার্য সম্পাদন।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8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11011" y="365761"/>
            <a:ext cx="434691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অস্থানিক 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59" y="1406771"/>
            <a:ext cx="5479558" cy="3910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7949" y="1406771"/>
            <a:ext cx="5479558" cy="39108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2540" y="5650713"/>
            <a:ext cx="40655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মূল- মিষ্টি আলু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7109" y="5670091"/>
            <a:ext cx="439242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গুচ্ছিত কন্দমূল-শতমূলী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07959" y="822960"/>
            <a:ext cx="5648374" cy="44946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7949" y="822960"/>
            <a:ext cx="5479558" cy="44946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2540" y="5650713"/>
            <a:ext cx="40655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নডুলুজ মূল- আম আদা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639" y="5650713"/>
            <a:ext cx="481736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মালাকৃতি মূল- করলার মূল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40812" y="225082"/>
            <a:ext cx="2236763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76769"/>
              </p:ext>
            </p:extLst>
          </p:nvPr>
        </p:nvGraphicFramePr>
        <p:xfrm>
          <a:off x="2529767" y="1338136"/>
          <a:ext cx="6658852" cy="5120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0798">
                  <a:extLst>
                    <a:ext uri="{9D8B030D-6E8A-4147-A177-3AD203B41FA5}">
                      <a16:colId xmlns:a16="http://schemas.microsoft.com/office/drawing/2014/main" xmlns="" val="1716145961"/>
                    </a:ext>
                  </a:extLst>
                </a:gridCol>
                <a:gridCol w="3608054">
                  <a:extLst>
                    <a:ext uri="{9D8B030D-6E8A-4147-A177-3AD203B41FA5}">
                      <a16:colId xmlns:a16="http://schemas.microsoft.com/office/drawing/2014/main" xmlns="" val="18241468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 কর</a:t>
                      </a:r>
                      <a:endParaRPr lang="en-US" sz="4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510159"/>
                  </a:ext>
                </a:extLst>
              </a:tr>
              <a:tr h="226027">
                <a:tc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36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কন্দাল মূল </a:t>
                      </a:r>
                      <a:endParaRPr lang="bn-IN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78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2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গুচ্ছিত</a:t>
                      </a:r>
                      <a:r>
                        <a:rPr lang="bn-IN" sz="3200" b="1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কন্দমূল</a:t>
                      </a:r>
                    </a:p>
                    <a:p>
                      <a:pPr algn="ctr"/>
                      <a:endParaRPr lang="bn-IN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1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2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নডুলুজ</a:t>
                      </a:r>
                      <a:r>
                        <a:rPr lang="bn-IN" sz="3200" b="1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মূল</a:t>
                      </a:r>
                      <a:endParaRPr lang="bn-IN" sz="20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260650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8" y="2303082"/>
            <a:ext cx="1666600" cy="1134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3740696"/>
            <a:ext cx="1666599" cy="1140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5142535"/>
            <a:ext cx="1666599" cy="11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59723" y="252841"/>
            <a:ext cx="5655212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উত্তরগুলো মিলিয়ে নাও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33043"/>
              </p:ext>
            </p:extLst>
          </p:nvPr>
        </p:nvGraphicFramePr>
        <p:xfrm>
          <a:off x="2529767" y="1338136"/>
          <a:ext cx="6658852" cy="5059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0798">
                  <a:extLst>
                    <a:ext uri="{9D8B030D-6E8A-4147-A177-3AD203B41FA5}">
                      <a16:colId xmlns:a16="http://schemas.microsoft.com/office/drawing/2014/main" xmlns="" val="1716145961"/>
                    </a:ext>
                  </a:extLst>
                </a:gridCol>
                <a:gridCol w="3608054">
                  <a:extLst>
                    <a:ext uri="{9D8B030D-6E8A-4147-A177-3AD203B41FA5}">
                      <a16:colId xmlns:a16="http://schemas.microsoft.com/office/drawing/2014/main" xmlns="" val="18241468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 করা</a:t>
                      </a:r>
                      <a:r>
                        <a:rPr lang="bn-IN" sz="44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হলো </a:t>
                      </a:r>
                      <a:endParaRPr lang="en-US" sz="4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510159"/>
                  </a:ext>
                </a:extLst>
              </a:tr>
              <a:tr h="226027">
                <a:tc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নডুলুজ</a:t>
                      </a:r>
                      <a:r>
                        <a:rPr lang="bn-IN" sz="3200" b="1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মূল</a:t>
                      </a:r>
                      <a:endParaRPr lang="bn-IN" sz="32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78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কন্দাল মূল </a:t>
                      </a:r>
                    </a:p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1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গুচ্ছিত</a:t>
                      </a:r>
                      <a:r>
                        <a:rPr lang="bn-IN" sz="3200" b="1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কন্দমূল</a:t>
                      </a:r>
                    </a:p>
                    <a:p>
                      <a:pPr algn="ctr"/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2606501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8" y="2303082"/>
            <a:ext cx="1666600" cy="11343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3740696"/>
            <a:ext cx="1666599" cy="1140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5142535"/>
            <a:ext cx="1666599" cy="11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57308" y="242167"/>
            <a:ext cx="5655213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রক্ষার্থে রূপান্তর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334" y="1110084"/>
            <a:ext cx="7139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মূল উদ্ভিদকে-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 দাঁড়িয়ে থাকতে সাহায্য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আরোহণ করতে সাহায্য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সাহায্য করে।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স্তম্ভমূল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ঠেসমূল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35980" y="304736"/>
            <a:ext cx="18428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4441" y="290668"/>
            <a:ext cx="195541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ঠেস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950714" y="1417247"/>
            <a:ext cx="4212174" cy="450166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95713" y="1389114"/>
            <a:ext cx="4210859" cy="450166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7576" y="5948655"/>
            <a:ext cx="266499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বটের স্তম্ভ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120" y="5977595"/>
            <a:ext cx="271405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কেয়ার ঠেস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91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174"/>
            <a:ext cx="12168940" cy="6842826"/>
            <a:chOff x="13063" y="13063"/>
            <a:chExt cx="12168940" cy="6842826"/>
          </a:xfrm>
        </p:grpSpPr>
        <p:grpSp>
          <p:nvGrpSpPr>
            <p:cNvPr id="8" name="Group 7"/>
            <p:cNvGrpSpPr/>
            <p:nvPr/>
          </p:nvGrpSpPr>
          <p:grpSpPr>
            <a:xfrm>
              <a:off x="816829" y="401992"/>
              <a:ext cx="10845289" cy="6033513"/>
              <a:chOff x="816829" y="-34116"/>
              <a:chExt cx="10845289" cy="603351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6829" y="1674162"/>
                <a:ext cx="3586373" cy="4290670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107950" dist="12700" dir="5400000" algn="ctr">
                  <a:srgbClr val="000000"/>
                </a:outerShdw>
                <a:softEdge rad="12700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Down Ribbon 4"/>
              <p:cNvSpPr/>
              <p:nvPr/>
            </p:nvSpPr>
            <p:spPr>
              <a:xfrm>
                <a:off x="1420837" y="-34116"/>
                <a:ext cx="9439422" cy="1371108"/>
              </a:xfrm>
              <a:prstGeom prst="ribb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19340" y="1628970"/>
                <a:ext cx="6942778" cy="4370427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softEdge rad="635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আবু আজম</a:t>
                </a:r>
              </a:p>
              <a:p>
                <a:r>
                  <a:rPr lang="en-US" sz="3200" b="1" dirty="0" err="1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বি.এসসি</a:t>
                </a:r>
                <a:r>
                  <a:rPr lang="en-US" sz="32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b="1" dirty="0" err="1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অনার্স</a:t>
                </a:r>
                <a:r>
                  <a:rPr lang="en-US" sz="32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</a:t>
                </a:r>
                <a:r>
                  <a:rPr lang="en-US" sz="3200" b="1" dirty="0" err="1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এম.এসসি</a:t>
                </a:r>
                <a:endParaRPr lang="en-US" sz="3200" b="1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  <a:r>
                  <a:rPr lang="en-US" sz="40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(বিজ্ঞান)</a:t>
                </a:r>
              </a:p>
              <a:p>
                <a:r>
                  <a:rPr lang="bn-IN" sz="40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মির্জাপুর উচ্চ বিদ্যালয়</a:t>
                </a:r>
              </a:p>
              <a:p>
                <a:r>
                  <a:rPr lang="bn-IN" sz="40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শ্রীমঙ্গল, মৌলভীবাজার।</a:t>
                </a:r>
              </a:p>
              <a:p>
                <a:r>
                  <a:rPr lang="en-US" sz="36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36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09009  Akaash"/>
                    <a:cs typeface="Akaash" panose="02000603000000000000" pitchFamily="2" charset="0"/>
                  </a:rPr>
                  <a:t>m_azam09@yahoo.com</a:t>
                </a:r>
                <a:endParaRPr lang="bn-IN" sz="3600" b="1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09009  Akaash"/>
                  <a:cs typeface="Akaash" panose="02000603000000000000" pitchFamily="2" charset="0"/>
                </a:endParaRPr>
              </a:p>
              <a:p>
                <a:r>
                  <a:rPr lang="en-US" sz="3600" b="1" dirty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09009  Akaash"/>
                    <a:cs typeface="Akaash" panose="02000603000000000000" pitchFamily="2" charset="0"/>
                  </a:rPr>
                  <a:t>cell: 01722103042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063" y="13063"/>
              <a:ext cx="12168940" cy="6842826"/>
              <a:chOff x="0" y="0"/>
              <a:chExt cx="12168940" cy="6842826"/>
            </a:xfrm>
            <a:solidFill>
              <a:srgbClr val="00B05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607" y="243073"/>
            <a:ext cx="277364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9486" y="274657"/>
            <a:ext cx="284141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6824105" y="1344160"/>
            <a:ext cx="4212174" cy="4501662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/>
        </p:nvSpPr>
        <p:spPr>
          <a:xfrm>
            <a:off x="769104" y="1316027"/>
            <a:ext cx="4210859" cy="4501662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45832" y="5955521"/>
            <a:ext cx="342605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পানের আরোহী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9449" y="5931067"/>
            <a:ext cx="396253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কচুরিপানার ভাসমান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4555" y="354707"/>
            <a:ext cx="6105379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কার্য সাধনের জন্য রুপান্তর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695" y="1697662"/>
            <a:ext cx="806078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শারীরবৃত্তিয় কাজ সমাধা করার জন্য অস্থানিক মূলের রূপান্তর ঘটে। যেমন-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</a:p>
        </p:txBody>
      </p:sp>
    </p:spTree>
    <p:extLst>
      <p:ext uri="{BB962C8B-B14F-4D97-AF65-F5344CB8AC3E}">
        <p14:creationId xmlns:p14="http://schemas.microsoft.com/office/powerpoint/2010/main" val="19911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8937" y="210884"/>
            <a:ext cx="366221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 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5289" y="5962088"/>
            <a:ext cx="1749514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রাস্নার মূল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3408" y="5932513"/>
            <a:ext cx="225006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স্বর্ণলতার মূল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9531" y="224950"/>
            <a:ext cx="414870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  <a:endParaRPr lang="en-US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3386" y="1167618"/>
            <a:ext cx="4572000" cy="4696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27915" y="1167618"/>
            <a:ext cx="4572000" cy="46961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05289" y="224950"/>
            <a:ext cx="166460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 মূল 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787" y="5946210"/>
            <a:ext cx="3139197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 উদ্ভিদের মূল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9939" y="5935127"/>
            <a:ext cx="177125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3408" y="242666"/>
            <a:ext cx="177125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মূল </a:t>
            </a:r>
            <a:endParaRPr lang="en-US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386" y="1167618"/>
            <a:ext cx="4572000" cy="4696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27915" y="1167618"/>
            <a:ext cx="4572000" cy="46961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0">
              <a:schemeClr val="accent5">
                <a:lumMod val="0"/>
                <a:lumOff val="100000"/>
              </a:schemeClr>
            </a:gs>
            <a:gs pos="90000">
              <a:schemeClr val="accent5">
                <a:lumMod val="100000"/>
              </a:schemeClr>
            </a:gs>
            <a:gs pos="57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94223" y="351693"/>
            <a:ext cx="2053691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562" y="3209890"/>
            <a:ext cx="3518198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করে কাজ লিখ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7754" y="2163449"/>
            <a:ext cx="4703298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42684" y="3316681"/>
            <a:ext cx="1758462" cy="494302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64367" y="281354"/>
            <a:ext cx="1589651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উত্তরপত্র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648" y="1674055"/>
            <a:ext cx="9284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মূলঃ  এরা বাতাস থেকে জলীয়বাষ্প গ্রহণ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মূলঃ এরা আশ্রয়দাতা উদ্ভদের দেহে বিশেষ  ধরনের মূল প্রবেশ করিয়ে খাদ্য গ্রহণ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মূলঃ এদের গায়ে থাকা ছিদ্রের সাহায্যে শ্বাসকার্য সম্পাদন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মূলঃ এরা প্রজননে অংশগ্রহণ করে।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5238" y="478302"/>
            <a:ext cx="194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935" y="1871003"/>
            <a:ext cx="9073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উদ্ভিদের নডুলুজ মূল থাকে?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করলা খ) আম আদা গ) ডালিয়া ঘ) মিষ্টি আলু 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ভাসমান মূল কোনটির থাকে?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বট খ) কেয়া গ) পান ঘ) কচুরিপানা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18290526">
            <a:off x="3679146" y="2650142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290526">
            <a:off x="6045309" y="3965138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ectangle 12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9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6405" y="2765464"/>
            <a:ext cx="6752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পাশে থাকা বিভিন্ন ধরনের মূল বিশিষ্ট উদ্ভিদ নিয়ে আসবে।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>
            <a:hlinkClick r:id="rId2"/>
          </p:cNvPr>
          <p:cNvSpPr/>
          <p:nvPr/>
        </p:nvSpPr>
        <p:spPr>
          <a:xfrm>
            <a:off x="9071274" y="5285001"/>
            <a:ext cx="987489" cy="89633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4"/>
          </p:cNvPr>
          <p:cNvSpPr/>
          <p:nvPr/>
        </p:nvSpPr>
        <p:spPr>
          <a:xfrm>
            <a:off x="10315747" y="5285001"/>
            <a:ext cx="1295400" cy="92447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4572" y="5162843"/>
            <a:ext cx="5936566" cy="1364566"/>
            <a:chOff x="534572" y="5162843"/>
            <a:chExt cx="5936566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326" y="5449651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98691" y="330701"/>
            <a:ext cx="6174441" cy="466320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6047" y="676773"/>
            <a:ext cx="5141935" cy="326230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6991" y="574431"/>
            <a:ext cx="254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21" y="1497761"/>
            <a:ext cx="2139462" cy="249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0154" y="1578137"/>
            <a:ext cx="5052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হাবিবুর রহমান 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সাতগাঁও উচ্চ বিদ্যালয়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শ্রীমঙ্গল, মৌলভীবাজার।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নং- ০১৭১২৩০৩১৪৮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 নং-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hrahmanteacher@gmail.com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2707" y="4818185"/>
            <a:ext cx="315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৩য়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3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6000">
              <a:schemeClr val="accent4">
                <a:lumMod val="97000"/>
                <a:lumOff val="3000"/>
              </a:schemeClr>
            </a:gs>
            <a:gs pos="5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</p:grpSpPr>
        <p:sp>
          <p:nvSpPr>
            <p:cNvPr id="4" name="TextBox 3"/>
            <p:cNvSpPr txBox="1"/>
            <p:nvPr/>
          </p:nvSpPr>
          <p:spPr>
            <a:xfrm>
              <a:off x="618858" y="631383"/>
              <a:ext cx="1533379" cy="56323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</a:p>
            <a:p>
              <a:pPr algn="ctr"/>
              <a:r>
                <a:rPr lang="bn-IN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</a:p>
            <a:p>
              <a:pPr algn="ctr"/>
              <a:r>
                <a:rPr lang="bn-IN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</a:p>
            <a:p>
              <a:pPr algn="ctr"/>
              <a:r>
                <a:rPr lang="bn-IN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</a:p>
            <a:p>
              <a:pPr algn="ctr"/>
              <a:r>
                <a:rPr lang="bn-IN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</a:p>
            <a:p>
              <a:pPr algn="ctr"/>
              <a:r>
                <a:rPr lang="bn-IN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67972" y="369332"/>
              <a:ext cx="5022166" cy="611944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2503928" y="2783742"/>
              <a:ext cx="3953023" cy="984738"/>
            </a:xfrm>
            <a:prstGeom prst="notchedRightArrow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তাঃ ৫/০৯/২০১৭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7357282" y="397467"/>
              <a:ext cx="3756073" cy="1922041"/>
            </a:xfrm>
            <a:prstGeom prst="round2SameRect">
              <a:avLst/>
            </a:prstGeom>
            <a:solidFill>
              <a:schemeClr val="accent6"/>
            </a:solidFill>
            <a:ln>
              <a:solidFill>
                <a:srgbClr val="00B0F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51176" y="377016"/>
              <a:ext cx="296828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pPr algn="ctr"/>
              <a:r>
                <a:rPr lang="bn-IN" sz="28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 শ্রেণি</a:t>
              </a:r>
            </a:p>
            <a:p>
              <a:pPr algn="ctr"/>
              <a:r>
                <a:rPr lang="bn-IN" sz="28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তৃতীয় অধ্যায়</a:t>
              </a:r>
            </a:p>
            <a:p>
              <a:pPr algn="ctr"/>
              <a:r>
                <a:rPr lang="bn-IN" sz="28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বাহ্যিক বৈশিষ্ট্য</a:t>
              </a:r>
              <a:endParaRPr lang="en-US" sz="2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0"/>
              <a:ext cx="12168940" cy="6842826"/>
              <a:chOff x="0" y="0"/>
              <a:chExt cx="12168940" cy="6842826"/>
            </a:xfr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2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666" y="780762"/>
            <a:ext cx="4586067" cy="295420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2665" y="3817368"/>
            <a:ext cx="4586067" cy="28276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968" y="780763"/>
            <a:ext cx="4586067" cy="29542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5967" y="3804305"/>
            <a:ext cx="4586067" cy="28276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50" y="2912012"/>
            <a:ext cx="11788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মুলের গঠন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863" y="2263003"/>
            <a:ext cx="8679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প্রকারভেদ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মূল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মূলের কাজ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রক্ষায় মূলের ভূমিকা বলতে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9815" y="773722"/>
            <a:ext cx="88204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আকৃতিগত দিক থেকে মূল চার প্রকার।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যথা-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১.মূলাকৃতি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২.গাজরাকৃতি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৩.শালগমাকৃতি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৪.কন্দাকৃতি মূল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9269" y="1417579"/>
            <a:ext cx="5416062" cy="44735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00430" y="1434043"/>
            <a:ext cx="5416062" cy="44735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6594" y="5891105"/>
            <a:ext cx="244778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মূলাকৃতি 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5453" y="5891104"/>
            <a:ext cx="274192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292" y="233714"/>
            <a:ext cx="489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মধ্যভাগ মোটা কিন্তু দুই প্রান্ত ক্রমশ সরু। যেমন-মূলা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4486" y="206776"/>
            <a:ext cx="537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উপরের দিক মোটা এবং নিচের দিক ক্রমশ সরু। যেমন-গাজর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496</Words>
  <Application>Microsoft Office PowerPoint</Application>
  <PresentationFormat>Custom</PresentationFormat>
  <Paragraphs>151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HABIB</cp:lastModifiedBy>
  <cp:revision>73</cp:revision>
  <dcterms:created xsi:type="dcterms:W3CDTF">2017-08-31T17:34:57Z</dcterms:created>
  <dcterms:modified xsi:type="dcterms:W3CDTF">2020-07-25T17:19:12Z</dcterms:modified>
</cp:coreProperties>
</file>