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7"/>
  </p:notesMasterIdLst>
  <p:sldIdLst>
    <p:sldId id="256" r:id="rId2"/>
    <p:sldId id="258" r:id="rId3"/>
    <p:sldId id="260" r:id="rId4"/>
    <p:sldId id="272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68" y="21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8AD81-5E0A-4ECE-82D8-8A546794FF4B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D757B-8DD2-4798-9853-65E65951D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24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757B-8DD2-4798-9853-65E65951D0F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12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D757B-8DD2-4798-9853-65E65951D0F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11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D657-9C86-4181-8143-5AD541643588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1A08-17B1-4ECE-8A78-935EB6E66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68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D657-9C86-4181-8143-5AD541643588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1A08-17B1-4ECE-8A78-935EB6E66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2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41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90" y="274641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D657-9C86-4181-8143-5AD541643588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1A08-17B1-4ECE-8A78-935EB6E66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5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D657-9C86-4181-8143-5AD541643588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1A08-17B1-4ECE-8A78-935EB6E66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3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D657-9C86-4181-8143-5AD541643588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1A08-17B1-4ECE-8A78-935EB6E66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3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3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D657-9C86-4181-8143-5AD541643588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1A08-17B1-4ECE-8A78-935EB6E66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7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D657-9C86-4181-8143-5AD541643588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1A08-17B1-4ECE-8A78-935EB6E66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D657-9C86-4181-8143-5AD541643588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1A08-17B1-4ECE-8A78-935EB6E66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2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D657-9C86-4181-8143-5AD541643588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1A08-17B1-4ECE-8A78-935EB6E66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4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3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D657-9C86-4181-8143-5AD541643588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1A08-17B1-4ECE-8A78-935EB6E66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3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7D657-9C86-4181-8143-5AD541643588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21A08-17B1-4ECE-8A78-935EB6E66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7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3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7D657-9C86-4181-8143-5AD541643588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21A08-17B1-4ECE-8A78-935EB6E66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39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2190461"/>
            <a:ext cx="10974387" cy="203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451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17612" y="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এক-এক ফাংশন 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6612" y="762000"/>
            <a:ext cx="10134600" cy="45719"/>
          </a:xfrm>
          <a:prstGeom prst="rect">
            <a:avLst/>
          </a:prstGeom>
          <a:ln w="28575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217612" y="2615046"/>
            <a:ext cx="762000" cy="1828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dirty="0" smtClean="0"/>
              <a:t>1</a:t>
            </a:r>
            <a:endParaRPr lang="bn-BD" dirty="0" smtClean="0"/>
          </a:p>
          <a:p>
            <a:pPr algn="ctr">
              <a:lnSpc>
                <a:spcPct val="150000"/>
              </a:lnSpc>
            </a:pPr>
            <a:r>
              <a:rPr lang="en-US" dirty="0"/>
              <a:t>2</a:t>
            </a:r>
            <a:endParaRPr lang="bn-BD" dirty="0" smtClean="0"/>
          </a:p>
          <a:p>
            <a:pPr algn="ctr">
              <a:lnSpc>
                <a:spcPct val="150000"/>
              </a:lnSpc>
            </a:pPr>
            <a:r>
              <a:rPr lang="en-US" dirty="0"/>
              <a:t>3</a:t>
            </a:r>
            <a:endParaRPr lang="bn-BD" dirty="0" smtClean="0"/>
          </a:p>
          <a:p>
            <a:pPr algn="ctr">
              <a:lnSpc>
                <a:spcPct val="150000"/>
              </a:lnSpc>
            </a:pPr>
            <a:r>
              <a:rPr lang="en-US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val 23"/>
              <p:cNvSpPr/>
              <p:nvPr/>
            </p:nvSpPr>
            <p:spPr>
              <a:xfrm>
                <a:off x="2360612" y="2615046"/>
                <a:ext cx="685800" cy="18288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bn-BD" dirty="0" smtClean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bn-BD" b="0" i="1" dirty="0" smtClean="0">
                  <a:latin typeface="Cambria Math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b="0" i="1" dirty="0" smtClean="0">
                          <a:latin typeface="Cambria Math"/>
                        </a:rPr>
                        <m:t> </m:t>
                      </m:r>
                      <m:r>
                        <a:rPr lang="en-US" i="1" dirty="0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bn-BD" dirty="0" smtClean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1</m:t>
                      </m:r>
                      <m:r>
                        <a:rPr lang="en-US" b="0" i="1" dirty="0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Oval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0612" y="2615046"/>
                <a:ext cx="685800" cy="1828800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>
            <a:off x="1751012" y="2903747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751012" y="3377046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751012" y="4139046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715620" y="3758046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284518" y="2580410"/>
            <a:ext cx="762000" cy="1828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dirty="0" smtClean="0"/>
              <a:t>1</a:t>
            </a:r>
            <a:endParaRPr lang="bn-BD" dirty="0" smtClean="0"/>
          </a:p>
          <a:p>
            <a:pPr algn="ctr">
              <a:lnSpc>
                <a:spcPct val="150000"/>
              </a:lnSpc>
            </a:pPr>
            <a:r>
              <a:rPr lang="en-US" dirty="0" smtClean="0"/>
              <a:t>3</a:t>
            </a:r>
            <a:endParaRPr lang="bn-BD" dirty="0" smtClean="0"/>
          </a:p>
          <a:p>
            <a:pPr algn="ctr">
              <a:lnSpc>
                <a:spcPct val="150000"/>
              </a:lnSpc>
            </a:pPr>
            <a:r>
              <a:rPr lang="en-US" dirty="0" smtClean="0"/>
              <a:t>5</a:t>
            </a:r>
            <a:endParaRPr lang="bn-BD" dirty="0" smtClean="0"/>
          </a:p>
          <a:p>
            <a:pPr algn="ctr">
              <a:lnSpc>
                <a:spcPct val="150000"/>
              </a:lnSpc>
            </a:pPr>
            <a:r>
              <a:rPr lang="en-US" dirty="0" smtClean="0"/>
              <a:t>7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val 34"/>
              <p:cNvSpPr/>
              <p:nvPr/>
            </p:nvSpPr>
            <p:spPr>
              <a:xfrm>
                <a:off x="5427518" y="2580410"/>
                <a:ext cx="685800" cy="18288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dirty="0" smtClean="0"/>
              </a:p>
              <a:p>
                <a:pPr algn="ctr">
                  <a:lnSpc>
                    <a:spcPct val="150000"/>
                  </a:lnSpc>
                </a:pPr>
                <a:endParaRPr lang="en-US" dirty="0" smtClean="0"/>
              </a:p>
              <a:p>
                <a:pPr algn="ctr">
                  <a:lnSpc>
                    <a:spcPct val="150000"/>
                  </a:lnSpc>
                </a:pPr>
                <a:endParaRPr lang="bn-BD" dirty="0" smtClean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Oval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7518" y="2580410"/>
                <a:ext cx="685800" cy="1828800"/>
              </a:xfrm>
              <a:prstGeom prst="ellipse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650254" y="3377046"/>
                <a:ext cx="303248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bn-BD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0254" y="3377046"/>
                <a:ext cx="303248" cy="507831"/>
              </a:xfrm>
              <a:prstGeom prst="rect">
                <a:avLst/>
              </a:prstGeom>
              <a:blipFill rotWithShape="1">
                <a:blip r:embed="rId4"/>
                <a:stretch>
                  <a:fillRect r="-30000" b="-10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>
            <a:off x="4760912" y="2908430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796214" y="4134557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760912" y="3379484"/>
            <a:ext cx="797392" cy="149962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4782359" y="3681846"/>
            <a:ext cx="797392" cy="71711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Up Arrow Callout 42"/>
          <p:cNvSpPr/>
          <p:nvPr/>
        </p:nvSpPr>
        <p:spPr>
          <a:xfrm>
            <a:off x="1375766" y="4450773"/>
            <a:ext cx="2051646" cy="381000"/>
          </a:xfrm>
          <a:prstGeom prst="up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এক-এক ফাংশন </a:t>
            </a:r>
            <a:endParaRPr lang="en-US" dirty="0"/>
          </a:p>
        </p:txBody>
      </p:sp>
      <p:sp>
        <p:nvSpPr>
          <p:cNvPr id="45" name="Up Arrow Callout 44"/>
          <p:cNvSpPr/>
          <p:nvPr/>
        </p:nvSpPr>
        <p:spPr>
          <a:xfrm>
            <a:off x="4222460" y="4495800"/>
            <a:ext cx="2557752" cy="381000"/>
          </a:xfrm>
          <a:prstGeom prst="up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এক-এক ফাংশন নয়  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7618412" y="2648964"/>
            <a:ext cx="762000" cy="1828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dirty="0"/>
              <a:t>1</a:t>
            </a:r>
            <a:endParaRPr lang="bn-BD" dirty="0" smtClean="0"/>
          </a:p>
          <a:p>
            <a:pPr algn="ctr">
              <a:lnSpc>
                <a:spcPct val="150000"/>
              </a:lnSpc>
            </a:pPr>
            <a:r>
              <a:rPr lang="en-US" dirty="0" smtClean="0"/>
              <a:t>2</a:t>
            </a:r>
            <a:endParaRPr lang="bn-BD" dirty="0" smtClean="0"/>
          </a:p>
          <a:p>
            <a:pPr algn="ctr">
              <a:lnSpc>
                <a:spcPct val="150000"/>
              </a:lnSpc>
            </a:pPr>
            <a:r>
              <a:rPr lang="en-US" dirty="0" smtClean="0"/>
              <a:t>3</a:t>
            </a:r>
          </a:p>
          <a:p>
            <a:pPr algn="ctr">
              <a:lnSpc>
                <a:spcPct val="150000"/>
              </a:lnSpc>
            </a:pPr>
            <a:endParaRPr lang="bn-BD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Oval 46"/>
              <p:cNvSpPr/>
              <p:nvPr/>
            </p:nvSpPr>
            <p:spPr>
              <a:xfrm>
                <a:off x="8761412" y="2648964"/>
                <a:ext cx="685800" cy="18288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bn-BD" dirty="0" smtClean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bn-BD" b="0" i="1" dirty="0" smtClean="0">
                  <a:latin typeface="Cambria Math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b="0" i="1" dirty="0" smtClean="0">
                          <a:latin typeface="Cambria Math"/>
                        </a:rPr>
                        <m:t> </m:t>
                      </m:r>
                      <m:r>
                        <a:rPr lang="en-US" i="1" dirty="0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bn-BD" dirty="0" smtClean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Oval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1412" y="2648964"/>
                <a:ext cx="685800" cy="1828800"/>
              </a:xfrm>
              <a:prstGeom prst="ellipse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>
            <a:off x="8151812" y="2937665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8151812" y="3410964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8116420" y="3791964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513118" y="2245698"/>
            <a:ext cx="375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A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70023" y="2252246"/>
            <a:ext cx="350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B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55" name="Up Arrow Callout 54"/>
          <p:cNvSpPr/>
          <p:nvPr/>
        </p:nvSpPr>
        <p:spPr>
          <a:xfrm>
            <a:off x="7618412" y="4648200"/>
            <a:ext cx="2051646" cy="381000"/>
          </a:xfrm>
          <a:prstGeom prst="up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এক-এক ফাংশন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27998" y="2131460"/>
            <a:ext cx="375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A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84903" y="2138008"/>
            <a:ext cx="350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B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35134" y="2228884"/>
            <a:ext cx="375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A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92039" y="2235432"/>
            <a:ext cx="350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B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6612" y="1066800"/>
            <a:ext cx="1066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BD" dirty="0" smtClean="0">
                <a:solidFill>
                  <a:srgbClr val="0070C0"/>
                </a:solidFill>
              </a:rPr>
              <a:t>যদি কোন ফাংশনের ডোমেনের </a:t>
            </a:r>
            <a:r>
              <a:rPr lang="bn-BD" dirty="0">
                <a:solidFill>
                  <a:srgbClr val="0070C0"/>
                </a:solidFill>
              </a:rPr>
              <a:t>ভিন্ন ভিন্ন সদস্যের প্রতিচ্ছবি ভিন্ন ভিন্ন </a:t>
            </a:r>
            <a:r>
              <a:rPr lang="bn-BD" dirty="0" smtClean="0">
                <a:solidFill>
                  <a:srgbClr val="0070C0"/>
                </a:solidFill>
              </a:rPr>
              <a:t>হয় তবে  </a:t>
            </a:r>
            <a:r>
              <a:rPr lang="bn-BD" dirty="0">
                <a:solidFill>
                  <a:srgbClr val="0070C0"/>
                </a:solidFill>
              </a:rPr>
              <a:t>ফাংশনটি এক- </a:t>
            </a:r>
            <a:r>
              <a:rPr lang="bn-BD" dirty="0" smtClean="0">
                <a:solidFill>
                  <a:srgbClr val="0070C0"/>
                </a:solidFill>
              </a:rPr>
              <a:t>এক ফাংশন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69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9" grpId="0" animBg="1"/>
      <p:bldP spid="35" grpId="0" animBg="1"/>
      <p:bldP spid="36" grpId="0"/>
      <p:bldP spid="43" grpId="0" animBg="1"/>
      <p:bldP spid="45" grpId="0" animBg="1"/>
      <p:bldP spid="46" grpId="0" animBg="1"/>
      <p:bldP spid="47" grpId="0" animBg="1"/>
      <p:bldP spid="53" grpId="0"/>
      <p:bldP spid="54" grpId="0"/>
      <p:bldP spid="55" grpId="0" animBg="1"/>
      <p:bldP spid="30" grpId="0"/>
      <p:bldP spid="31" grpId="0"/>
      <p:bldP spid="32" grpId="0"/>
      <p:bldP spid="3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827212" y="83403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সার্বিক ফাংশন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 অনটু ফাংশন  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6612" y="762000"/>
            <a:ext cx="10134600" cy="45719"/>
          </a:xfrm>
          <a:prstGeom prst="rect">
            <a:avLst/>
          </a:prstGeom>
          <a:ln w="28575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217612" y="1895051"/>
            <a:ext cx="762000" cy="1828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dirty="0"/>
              <a:t>1</a:t>
            </a:r>
            <a:endParaRPr lang="bn-BD" dirty="0" smtClean="0"/>
          </a:p>
          <a:p>
            <a:pPr algn="ctr">
              <a:lnSpc>
                <a:spcPct val="150000"/>
              </a:lnSpc>
            </a:pPr>
            <a:r>
              <a:rPr lang="en-US" dirty="0"/>
              <a:t>2</a:t>
            </a:r>
            <a:endParaRPr lang="bn-BD" dirty="0" smtClean="0"/>
          </a:p>
          <a:p>
            <a:pPr algn="ctr">
              <a:lnSpc>
                <a:spcPct val="150000"/>
              </a:lnSpc>
            </a:pPr>
            <a:r>
              <a:rPr lang="en-US" dirty="0"/>
              <a:t>3</a:t>
            </a:r>
            <a:endParaRPr lang="bn-BD" dirty="0" smtClean="0"/>
          </a:p>
          <a:p>
            <a:pPr algn="ctr">
              <a:lnSpc>
                <a:spcPct val="150000"/>
              </a:lnSpc>
            </a:pPr>
            <a:r>
              <a:rPr lang="en-US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val 23"/>
              <p:cNvSpPr/>
              <p:nvPr/>
            </p:nvSpPr>
            <p:spPr>
              <a:xfrm>
                <a:off x="2360612" y="1895051"/>
                <a:ext cx="685800" cy="18288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bn-BD" dirty="0" smtClean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bn-BD" b="0" i="1" dirty="0" smtClean="0">
                  <a:latin typeface="Cambria Math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b="0" i="1" dirty="0" smtClean="0">
                          <a:latin typeface="Cambria Math"/>
                        </a:rPr>
                        <m:t> </m:t>
                      </m:r>
                      <m:r>
                        <a:rPr lang="en-US" i="1" dirty="0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bn-BD" dirty="0" smtClean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Oval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0612" y="1895051"/>
                <a:ext cx="685800" cy="1828800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>
            <a:off x="1751012" y="2183752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751012" y="2657051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751012" y="3419051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715620" y="3038051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Up Arrow Callout 42"/>
          <p:cNvSpPr/>
          <p:nvPr/>
        </p:nvSpPr>
        <p:spPr>
          <a:xfrm>
            <a:off x="1375766" y="3730778"/>
            <a:ext cx="2051646" cy="381000"/>
          </a:xfrm>
          <a:prstGeom prst="up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সার্বিক ফাংশন 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5201598" y="1803837"/>
            <a:ext cx="762000" cy="1828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dirty="0"/>
              <a:t>1</a:t>
            </a:r>
            <a:endParaRPr lang="bn-BD" dirty="0" smtClean="0"/>
          </a:p>
          <a:p>
            <a:pPr algn="ctr">
              <a:lnSpc>
                <a:spcPct val="150000"/>
              </a:lnSpc>
            </a:pPr>
            <a:r>
              <a:rPr lang="en-US" dirty="0" smtClean="0"/>
              <a:t>2</a:t>
            </a:r>
            <a:endParaRPr lang="bn-BD" dirty="0" smtClean="0"/>
          </a:p>
          <a:p>
            <a:pPr algn="ctr">
              <a:lnSpc>
                <a:spcPct val="150000"/>
              </a:lnSpc>
            </a:pPr>
            <a:r>
              <a:rPr lang="en-US" dirty="0" smtClean="0"/>
              <a:t>3</a:t>
            </a:r>
          </a:p>
          <a:p>
            <a:pPr algn="ctr">
              <a:lnSpc>
                <a:spcPct val="150000"/>
              </a:lnSpc>
            </a:pPr>
            <a:endParaRPr lang="bn-BD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Oval 46"/>
              <p:cNvSpPr/>
              <p:nvPr/>
            </p:nvSpPr>
            <p:spPr>
              <a:xfrm>
                <a:off x="6344598" y="1803837"/>
                <a:ext cx="685800" cy="18288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bn-BD" dirty="0" smtClean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bn-BD" b="0" i="1" dirty="0" smtClean="0">
                  <a:latin typeface="Cambria Math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b="0" i="1" dirty="0" smtClean="0">
                          <a:latin typeface="Cambria Math"/>
                        </a:rPr>
                        <m:t> </m:t>
                      </m:r>
                      <m:r>
                        <a:rPr lang="en-US" i="1" dirty="0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bn-BD" dirty="0" smtClean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Oval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598" y="1803837"/>
                <a:ext cx="685800" cy="1828800"/>
              </a:xfrm>
              <a:prstGeom prst="ellipse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>
            <a:off x="5734998" y="2092538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734998" y="2565837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699606" y="2946837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509963" y="1447800"/>
            <a:ext cx="375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A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66868" y="1454348"/>
            <a:ext cx="350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B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55" name="Up Arrow Callout 54"/>
          <p:cNvSpPr/>
          <p:nvPr/>
        </p:nvSpPr>
        <p:spPr>
          <a:xfrm>
            <a:off x="4731306" y="3734683"/>
            <a:ext cx="3407414" cy="401782"/>
          </a:xfrm>
          <a:prstGeom prst="up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এক-এক কিন্তু সার্বিক ফাংশন নয় 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27998" y="1524000"/>
            <a:ext cx="375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A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84903" y="1530548"/>
            <a:ext cx="350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B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6612" y="1143000"/>
            <a:ext cx="967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BD" dirty="0" smtClean="0"/>
              <a:t>কোন ফাংশন সার্বিক বা অনটু হবে যদি ফাংশনটির  রেঞ্জ তার কো-ডোমেন এর সমান হয়।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89012" y="4648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রেঞ্জ = </a:t>
            </a:r>
            <a:r>
              <a:rPr lang="en-US" dirty="0" smtClean="0"/>
              <a:t>{3, 5, 7, 9}</a:t>
            </a:r>
          </a:p>
        </p:txBody>
      </p:sp>
      <p:sp>
        <p:nvSpPr>
          <p:cNvPr id="6" name="Rectangle 5"/>
          <p:cNvSpPr/>
          <p:nvPr/>
        </p:nvSpPr>
        <p:spPr>
          <a:xfrm>
            <a:off x="930942" y="5063469"/>
            <a:ext cx="2627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কো-ডোমেন = </a:t>
            </a:r>
            <a:r>
              <a:rPr lang="en-US" dirty="0"/>
              <a:t>{3, 5, 7, 9}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144592" y="4467723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রেঞ্জ = </a:t>
            </a:r>
            <a:r>
              <a:rPr lang="en-US" dirty="0" smtClean="0"/>
              <a:t>{3, 5, 7, 9}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039580" y="4878803"/>
            <a:ext cx="2627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/>
              <a:t>কো-ডোমেন = </a:t>
            </a:r>
            <a:r>
              <a:rPr lang="en-US" dirty="0"/>
              <a:t>{3, 5, 7, 9}</a:t>
            </a:r>
          </a:p>
        </p:txBody>
      </p:sp>
    </p:spTree>
    <p:extLst>
      <p:ext uri="{BB962C8B-B14F-4D97-AF65-F5344CB8AC3E}">
        <p14:creationId xmlns:p14="http://schemas.microsoft.com/office/powerpoint/2010/main" val="292532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43" grpId="0" animBg="1"/>
      <p:bldP spid="46" grpId="0" animBg="1"/>
      <p:bldP spid="47" grpId="0" animBg="1"/>
      <p:bldP spid="53" grpId="0"/>
      <p:bldP spid="54" grpId="0"/>
      <p:bldP spid="55" grpId="0" animBg="1"/>
      <p:bldP spid="30" grpId="0"/>
      <p:bldP spid="31" grpId="0"/>
      <p:bldP spid="3" grpId="0"/>
      <p:bldP spid="4" grpId="0"/>
      <p:bldP spid="6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6612" y="762000"/>
            <a:ext cx="10134600" cy="45719"/>
          </a:xfrm>
          <a:prstGeom prst="rect">
            <a:avLst/>
          </a:prstGeom>
          <a:ln w="28575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0411" y="807719"/>
                <a:ext cx="10210801" cy="1109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itchFamily="2" charset="2"/>
                  <a:buChar char="v"/>
                </a:pPr>
                <a:r>
                  <a:rPr lang="bn-BD" dirty="0" smtClean="0">
                    <a:solidFill>
                      <a:srgbClr val="7030A0"/>
                    </a:solidFill>
                  </a:rPr>
                  <a:t>যদি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: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, −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, 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, 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, 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bn-BD" sz="2000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bn-BD" sz="2000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 −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8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, −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8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rgbClr val="7030A0"/>
                    </a:solidFill>
                  </a:rPr>
                  <a:t> </a:t>
                </a:r>
                <a:r>
                  <a:rPr lang="bn-BD" dirty="0" smtClean="0">
                    <a:solidFill>
                      <a:srgbClr val="7030A0"/>
                    </a:solidFill>
                  </a:rPr>
                  <a:t>ফাংশনটি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7030A0"/>
                    </a:solidFill>
                  </a:rPr>
                  <a:t> </a:t>
                </a:r>
                <a:r>
                  <a:rPr lang="bn-BD" dirty="0" smtClean="0">
                    <a:solidFill>
                      <a:srgbClr val="7030A0"/>
                    </a:solidFill>
                  </a:rPr>
                  <a:t> দ্বারা সংজ্ঞায়িত হয় তবে , </a:t>
                </a:r>
              </a:p>
              <a:p>
                <a:pPr>
                  <a:lnSpc>
                    <a:spcPct val="150000"/>
                  </a:lnSpc>
                </a:pPr>
                <a:r>
                  <a:rPr lang="bn-BD" dirty="0" smtClean="0">
                    <a:solidFill>
                      <a:srgbClr val="7030A0"/>
                    </a:solidFill>
                  </a:rPr>
                  <a:t>দেখাওযে 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 </m:t>
                    </m:r>
                    <m:r>
                      <a:rPr lang="bn-BD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একটি</m:t>
                    </m:r>
                    <m:r>
                      <a:rPr lang="bn-BD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  </m:t>
                    </m:r>
                  </m:oMath>
                </a14:m>
                <a:r>
                  <a:rPr lang="bn-BD" dirty="0" smtClean="0">
                    <a:solidFill>
                      <a:srgbClr val="7030A0"/>
                    </a:solidFill>
                  </a:rPr>
                  <a:t>  এক-এক  এবং সার্বিক ফাংশন । [পাঠ্য বই এর পৃষ্ঠা – ৩০ কাজ (ঙ) ]  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411" y="807719"/>
                <a:ext cx="10210801" cy="1109663"/>
              </a:xfrm>
              <a:prstGeom prst="rect">
                <a:avLst/>
              </a:prstGeom>
              <a:blipFill rotWithShape="1">
                <a:blip r:embed="rId2"/>
                <a:stretch>
                  <a:fillRect l="-537" b="-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60410" y="1917382"/>
            <a:ext cx="68580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Solv</a:t>
            </a:r>
            <a:r>
              <a:rPr lang="en-US" dirty="0" smtClean="0"/>
              <a:t>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98612" y="1861280"/>
                <a:ext cx="3276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দেওয়া আছে</a:t>
                </a:r>
                <a:r>
                  <a:rPr lang="bn-BD" sz="2400" dirty="0" smtClean="0">
                    <a:solidFill>
                      <a:schemeClr val="tx1"/>
                    </a:solidFill>
                  </a:rPr>
                  <a:t>,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612" y="1861280"/>
                <a:ext cx="32766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487" t="-10526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898360" y="2295639"/>
                <a:ext cx="403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=−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360" y="2295639"/>
                <a:ext cx="403860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03411" y="2651116"/>
                <a:ext cx="403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=−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411" y="2651116"/>
                <a:ext cx="403860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55905" y="3364468"/>
                <a:ext cx="403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5905" y="3364468"/>
                <a:ext cx="4038600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598612" y="3745468"/>
                <a:ext cx="403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612" y="3745468"/>
                <a:ext cx="403860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/>
          <p:cNvSpPr/>
          <p:nvPr/>
        </p:nvSpPr>
        <p:spPr>
          <a:xfrm>
            <a:off x="8788626" y="2276050"/>
            <a:ext cx="813252" cy="202622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dirty="0" smtClean="0"/>
              <a:t>-2</a:t>
            </a:r>
            <a:endParaRPr lang="bn-BD" dirty="0" smtClean="0"/>
          </a:p>
          <a:p>
            <a:pPr algn="ctr">
              <a:lnSpc>
                <a:spcPct val="150000"/>
              </a:lnSpc>
            </a:pPr>
            <a:r>
              <a:rPr lang="en-US" dirty="0" smtClean="0"/>
              <a:t>-1</a:t>
            </a:r>
            <a:endParaRPr lang="bn-BD" dirty="0" smtClean="0"/>
          </a:p>
          <a:p>
            <a:pPr algn="ctr">
              <a:lnSpc>
                <a:spcPct val="150000"/>
              </a:lnSpc>
            </a:pPr>
            <a:r>
              <a:rPr lang="en-US" dirty="0" smtClean="0"/>
              <a:t>0</a:t>
            </a:r>
            <a:endParaRPr lang="bn-BD" dirty="0" smtClean="0"/>
          </a:p>
          <a:p>
            <a:pPr algn="ctr">
              <a:lnSpc>
                <a:spcPct val="150000"/>
              </a:lnSpc>
            </a:pPr>
            <a:r>
              <a:rPr lang="en-US" dirty="0" smtClean="0"/>
              <a:t>1</a:t>
            </a:r>
          </a:p>
          <a:p>
            <a:pPr algn="ctr">
              <a:lnSpc>
                <a:spcPct val="150000"/>
              </a:lnSpc>
            </a:pPr>
            <a:r>
              <a:rPr lang="en-US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val 13"/>
              <p:cNvSpPr/>
              <p:nvPr/>
            </p:nvSpPr>
            <p:spPr>
              <a:xfrm>
                <a:off x="9888202" y="2205226"/>
                <a:ext cx="856675" cy="2058723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 b="0" i="1" dirty="0" smtClean="0">
                  <a:latin typeface="Cambria Math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−</m:t>
                      </m:r>
                      <m:r>
                        <a:rPr lang="en-US" b="0" i="1" dirty="0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dirty="0" smtClean="0"/>
                  <a:t>0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dirty="0" smtClean="0"/>
                  <a:t>1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US" dirty="0"/>
                  <a:t>8</a:t>
                </a:r>
              </a:p>
              <a:p>
                <a:pPr algn="ctr">
                  <a:lnSpc>
                    <a:spcPct val="150000"/>
                  </a:lnSpc>
                </a:pPr>
                <a:endParaRPr lang="en-US" dirty="0" smtClean="0"/>
              </a:p>
            </p:txBody>
          </p:sp>
        </mc:Choice>
        <mc:Fallback xmlns="">
          <p:sp>
            <p:nvSpPr>
              <p:cNvPr id="14" name="Oval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8202" y="2205226"/>
                <a:ext cx="856675" cy="2058723"/>
              </a:xfrm>
              <a:prstGeom prst="ellipse">
                <a:avLst/>
              </a:prstGeom>
              <a:blipFill rotWithShape="1">
                <a:blip r:embed="rId8"/>
                <a:stretch>
                  <a:fillRect t="-19174" b="-24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9322026" y="2480305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9322026" y="2881116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327365" y="4090996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322026" y="3289163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130534" y="1905000"/>
            <a:ext cx="375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A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087439" y="1911548"/>
            <a:ext cx="350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B</a:t>
            </a:r>
            <a:endParaRPr lang="en-US" sz="1600" dirty="0">
              <a:solidFill>
                <a:srgbClr val="C0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9327365" y="3753087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8012" y="4126468"/>
            <a:ext cx="746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/>
              <a:t>যেহেতু , ডোমেনের ভিন্ন ভিন্ন সদস্যের প্রতিচ্ছবি ভিন্ন ভিন্ন তাই ফাংশনটি এক- এক 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62733" y="4489057"/>
                <a:ext cx="6934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ফাংশনটির রেঞ্জ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bn-BD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bn-BD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 −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8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, −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8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bn-BD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33" y="4489057"/>
                <a:ext cx="6934200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792" t="-9836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08012" y="4933963"/>
                <a:ext cx="6934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ফাংশনটির কো- ডোমেন 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bn-BD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bn-BD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 −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8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, −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8</m:t>
                        </m:r>
                        <m:r>
                          <a:rPr lang="en-US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bn-BD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12" y="4933963"/>
                <a:ext cx="6934200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792" t="-9836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608012" y="5421868"/>
            <a:ext cx="8897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যেহেতু , </a:t>
            </a:r>
            <a:r>
              <a:rPr lang="bn-BD" dirty="0"/>
              <a:t>ফাংশনটির রেঞ্জ =</a:t>
            </a:r>
            <a:r>
              <a:rPr lang="bn-BD" dirty="0" smtClean="0"/>
              <a:t> </a:t>
            </a:r>
            <a:r>
              <a:rPr lang="bn-BD" dirty="0"/>
              <a:t>ফাংশনটির কো- ডোমেন </a:t>
            </a:r>
            <a:r>
              <a:rPr lang="bn-BD" dirty="0" smtClean="0"/>
              <a:t> সুতরাং , ফাংশনটি  অনটু বা সার্বিক ।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217612" y="83403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এক- এক ও সার্বিক ফাংশন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903411" y="2971800"/>
                <a:ext cx="403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bn-BD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bn-BD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=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411" y="2971800"/>
                <a:ext cx="4038600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10000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043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20" grpId="0"/>
      <p:bldP spid="21" grpId="0"/>
      <p:bldP spid="23" grpId="0"/>
      <p:bldP spid="24" grpId="0"/>
      <p:bldP spid="25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6612" y="762000"/>
            <a:ext cx="10134600" cy="45719"/>
          </a:xfrm>
          <a:prstGeom prst="rect">
            <a:avLst/>
          </a:prstGeom>
          <a:ln w="28575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60411" y="807719"/>
                <a:ext cx="10972801" cy="1064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itchFamily="2" charset="2"/>
                  <a:buChar char="v"/>
                </a:pPr>
                <a:r>
                  <a:rPr lang="bn-BD" dirty="0" smtClean="0">
                    <a:solidFill>
                      <a:srgbClr val="7030A0"/>
                    </a:solidFill>
                  </a:rPr>
                  <a:t>যদি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: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bn-BD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, </m:t>
                        </m:r>
                        <m:r>
                          <a:rPr lang="bn-BD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, </m:t>
                        </m:r>
                        <m:r>
                          <a:rPr lang="bn-BD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, </m:t>
                        </m:r>
                        <m:r>
                          <a:rPr lang="bn-BD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en-US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bn-BD" sz="20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r>
                  <a:rPr lang="en-US" dirty="0" smtClean="0">
                    <a:solidFill>
                      <a:srgbClr val="7030A0"/>
                    </a:solidFill>
                  </a:rPr>
                  <a:t> </a:t>
                </a:r>
                <a:r>
                  <a:rPr lang="bn-BD" dirty="0" smtClean="0">
                    <a:solidFill>
                      <a:srgbClr val="7030A0"/>
                    </a:solidFill>
                  </a:rPr>
                  <a:t>ফাংশনটি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r>
                      <a:rPr lang="bn-BD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2</m:t>
                    </m:r>
                    <m:r>
                      <a:rPr lang="bn-BD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𝑥</m:t>
                    </m:r>
                    <m:r>
                      <a:rPr lang="bn-BD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+</m:t>
                    </m:r>
                    <m:r>
                      <a:rPr lang="bn-BD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1</m:t>
                    </m:r>
                    <m:r>
                      <a:rPr lang="bn-BD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rgbClr val="7030A0"/>
                    </a:solidFill>
                  </a:rPr>
                  <a:t> </a:t>
                </a:r>
                <a:r>
                  <a:rPr lang="bn-BD" dirty="0" smtClean="0">
                    <a:solidFill>
                      <a:srgbClr val="7030A0"/>
                    </a:solidFill>
                  </a:rPr>
                  <a:t> দ্বারা সংজ্ঞায়িত হয় তবে , দেখাওযে 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 </m:t>
                    </m:r>
                    <m:r>
                      <a:rPr lang="bn-BD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একটি</m:t>
                    </m:r>
                    <m:r>
                      <a:rPr lang="bn-BD" sz="2000" b="0" i="1" smtClean="0">
                        <a:solidFill>
                          <a:srgbClr val="7030A0"/>
                        </a:solidFill>
                        <a:latin typeface="Cambria Math"/>
                      </a:rPr>
                      <m:t>  </m:t>
                    </m:r>
                  </m:oMath>
                </a14:m>
                <a:r>
                  <a:rPr lang="bn-BD" dirty="0">
                    <a:solidFill>
                      <a:srgbClr val="7030A0"/>
                    </a:solidFill>
                  </a:rPr>
                  <a:t>এক-এক ফাংশন </a:t>
                </a:r>
                <a:r>
                  <a:rPr lang="bn-BD" dirty="0" smtClean="0">
                    <a:solidFill>
                      <a:srgbClr val="7030A0"/>
                    </a:solidFill>
                  </a:rPr>
                  <a:t>কিন্তু  সার্বিক ফাংশন  নয় । [পাঠ্য বই এর পৃষ্ঠা – ৩০ কাজ (চ) ]  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411" y="807719"/>
                <a:ext cx="10972801" cy="1064843"/>
              </a:xfrm>
              <a:prstGeom prst="rect">
                <a:avLst/>
              </a:prstGeom>
              <a:blipFill rotWithShape="1">
                <a:blip r:embed="rId2"/>
                <a:stretch>
                  <a:fillRect l="-389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60410" y="1917382"/>
            <a:ext cx="68580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Solv</a:t>
            </a:r>
            <a:r>
              <a:rPr lang="en-US" dirty="0" smtClean="0"/>
              <a:t>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98612" y="1861280"/>
                <a:ext cx="3581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দেওয়া আছে</a:t>
                </a:r>
                <a:r>
                  <a:rPr lang="bn-BD" sz="2400" dirty="0" smtClean="0">
                    <a:solidFill>
                      <a:schemeClr val="tx1"/>
                    </a:solidFill>
                  </a:rPr>
                  <a:t>,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bn-BD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r>
                      <a:rPr lang="bn-BD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bn-BD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bn-BD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1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8612" y="1861280"/>
                <a:ext cx="35814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361" t="-10526" r="-204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03411" y="2362200"/>
                <a:ext cx="403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bn-BD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=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411" y="2362200"/>
                <a:ext cx="403860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10000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03411" y="2743200"/>
                <a:ext cx="403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bn-BD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=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411" y="2743200"/>
                <a:ext cx="403860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36711" y="3124200"/>
                <a:ext cx="403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bn-BD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=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711" y="3124200"/>
                <a:ext cx="4038600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10000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36711" y="3581400"/>
                <a:ext cx="403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bn-BD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=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711" y="3581400"/>
                <a:ext cx="403860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10000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608012" y="4038600"/>
            <a:ext cx="746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/>
              <a:t>যেহেতু , ডোমেনের ভিন্ন ভিন্ন সদস্যের প্রতিচ্ছবি ভিন্ন ভিন্ন তাই ফাংশনটি এক- এক 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62733" y="4401189"/>
                <a:ext cx="6934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ফাংশনটির রেঞ্জ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bn-BD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bn-BD" i="1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bn-BD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bn-BD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bn-BD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bn-BD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bn-BD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bn-BD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bn-BD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7</m:t>
                        </m:r>
                        <m:r>
                          <a:rPr lang="bn-BD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bn-BD" b="0" i="1" smtClean="0">
                            <a:solidFill>
                              <a:srgbClr val="7030A0"/>
                            </a:solidFill>
                            <a:latin typeface="Cambria Math"/>
                            <a:ea typeface="Cambria Math"/>
                          </a:rPr>
                          <m:t>9</m:t>
                        </m:r>
                      </m:e>
                    </m:d>
                  </m:oMath>
                </a14:m>
                <a:r>
                  <a:rPr lang="bn-BD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733" y="4401189"/>
                <a:ext cx="6934200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792" t="-9836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08012" y="4846095"/>
                <a:ext cx="6934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ফাংশনটির কো- ডোমেন  = </a:t>
                </a:r>
                <a14:m>
                  <m:oMath xmlns:m="http://schemas.openxmlformats.org/officeDocument/2006/math">
                    <m:r>
                      <a:rPr lang="bn-BD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r>
                  <a:rPr lang="bn-BD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12" y="4846095"/>
                <a:ext cx="6934200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792" t="-9836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24222" y="5334000"/>
                <a:ext cx="9280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dirty="0" smtClean="0"/>
                  <a:t>যেহেতু , </a:t>
                </a:r>
                <a:r>
                  <a:rPr lang="bn-BD" dirty="0"/>
                  <a:t>ফাংশনটির রেঞ্জ </a:t>
                </a:r>
                <a14:m>
                  <m:oMath xmlns:m="http://schemas.openxmlformats.org/officeDocument/2006/math">
                    <m:r>
                      <a:rPr lang="bn-BD" i="1" dirty="0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bn-BD" dirty="0" smtClean="0"/>
                  <a:t> </a:t>
                </a:r>
                <a:r>
                  <a:rPr lang="bn-BD" dirty="0"/>
                  <a:t>ফাংশনটির কো- ডোমেন </a:t>
                </a:r>
                <a:r>
                  <a:rPr lang="bn-BD" dirty="0" smtClean="0"/>
                  <a:t> সুতরাং , ফাংশনটি  অনটু বা সার্বিক  নয়। </a:t>
                </a:r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22" y="5334000"/>
                <a:ext cx="9280190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525" t="-9836" r="-854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370012" y="83403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এক- এক ও সার্বিক ফাংশন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29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/>
      <p:bldP spid="12" grpId="0"/>
      <p:bldP spid="23" grpId="0"/>
      <p:bldP spid="24" grpId="0"/>
      <p:bldP spid="25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28600" y="914400"/>
            <a:ext cx="11430000" cy="457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95400" y="329625"/>
            <a:ext cx="899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বাড়ির কাজঃ 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84212" y="1295400"/>
                <a:ext cx="10745788" cy="2569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bn-BD" sz="3200" dirty="0" smtClean="0">
                    <a:solidFill>
                      <a:srgbClr val="7030A0"/>
                    </a:solidFill>
                  </a:rPr>
                  <a:t>যদি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rgbClr val="7030A0"/>
                        </a:solidFill>
                        <a:latin typeface="Cambria Math"/>
                      </a:rPr>
                      <m:t>𝑓</m:t>
                    </m:r>
                    <m:r>
                      <a:rPr lang="en-US" sz="3600" i="1">
                        <a:solidFill>
                          <a:srgbClr val="7030A0"/>
                        </a:solidFill>
                        <a:latin typeface="Cambria Math"/>
                      </a:rPr>
                      <m:t>:</m:t>
                    </m:r>
                    <m:d>
                      <m:dPr>
                        <m:begChr m:val="{"/>
                        <m:endChr m:val="}"/>
                        <m:ctrlPr>
                          <a:rPr lang="en-US" sz="3600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bn-BD" sz="36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bn-BD" sz="36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bn-BD" sz="36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bn-BD" sz="36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bn-BD" sz="36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bn-BD" sz="36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bn-BD" sz="36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bn-BD" sz="36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en-US" sz="3600" i="1">
                        <a:solidFill>
                          <a:srgbClr val="7030A0"/>
                        </a:solidFill>
                        <a:latin typeface="Cambria Math"/>
                      </a:rPr>
                      <m:t> </m:t>
                    </m:r>
                    <m:r>
                      <a:rPr lang="en-US" sz="3600" i="1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bn-BD" sz="3600" b="0" i="1" smtClean="0">
                        <a:solidFill>
                          <a:srgbClr val="7030A0"/>
                        </a:solidFill>
                        <a:latin typeface="Cambria Math"/>
                        <a:ea typeface="Cambria Math"/>
                      </a:rPr>
                      <m:t>𝑅</m:t>
                    </m:r>
                  </m:oMath>
                </a14:m>
                <a:r>
                  <a:rPr lang="en-US" sz="3200" dirty="0">
                    <a:solidFill>
                      <a:srgbClr val="7030A0"/>
                    </a:solidFill>
                  </a:rPr>
                  <a:t> </a:t>
                </a:r>
                <a:r>
                  <a:rPr lang="bn-BD" sz="3200" dirty="0">
                    <a:solidFill>
                      <a:srgbClr val="7030A0"/>
                    </a:solidFill>
                  </a:rPr>
                  <a:t>ফাংশনটি 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rgbClr val="7030A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600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600" i="1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60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bn-BD" sz="36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bn-BD" sz="36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bn-BD" sz="3200" dirty="0" smtClean="0">
                    <a:solidFill>
                      <a:srgbClr val="7030A0"/>
                    </a:solidFill>
                  </a:rPr>
                  <a:t> </a:t>
                </a:r>
                <a:r>
                  <a:rPr lang="bn-BD" sz="3200" dirty="0">
                    <a:solidFill>
                      <a:srgbClr val="7030A0"/>
                    </a:solidFill>
                  </a:rPr>
                  <a:t>দ্বারা সংজ্ঞায়িত হয় তবে , দেখাওযে ,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srgbClr val="7030A0"/>
                        </a:solidFill>
                        <a:latin typeface="Cambria Math"/>
                      </a:rPr>
                      <m:t>𝑓</m:t>
                    </m:r>
                    <m:r>
                      <a:rPr lang="en-US" sz="3600" i="1">
                        <a:solidFill>
                          <a:srgbClr val="7030A0"/>
                        </a:solidFill>
                        <a:latin typeface="Cambria Math"/>
                      </a:rPr>
                      <m:t> </m:t>
                    </m:r>
                    <m:r>
                      <a:rPr lang="bn-BD" sz="3600" i="1">
                        <a:solidFill>
                          <a:srgbClr val="7030A0"/>
                        </a:solidFill>
                        <a:latin typeface="Cambria Math"/>
                      </a:rPr>
                      <m:t>একটি</m:t>
                    </m:r>
                    <m:r>
                      <a:rPr lang="bn-BD" sz="3600" i="1">
                        <a:solidFill>
                          <a:srgbClr val="7030A0"/>
                        </a:solidFill>
                        <a:latin typeface="Cambria Math"/>
                      </a:rPr>
                      <m:t>  </m:t>
                    </m:r>
                  </m:oMath>
                </a14:m>
                <a:r>
                  <a:rPr lang="bn-BD" sz="3200" dirty="0">
                    <a:solidFill>
                      <a:srgbClr val="7030A0"/>
                    </a:solidFill>
                  </a:rPr>
                  <a:t>এক-এক ফাংশন কিন্তু  সার্বিক ফাংশন  </a:t>
                </a:r>
                <a:r>
                  <a:rPr lang="bn-BD" sz="3200" dirty="0" smtClean="0">
                    <a:solidFill>
                      <a:srgbClr val="7030A0"/>
                    </a:solidFill>
                  </a:rPr>
                  <a:t>নয়. 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12" y="1295400"/>
                <a:ext cx="10745788" cy="2569999"/>
              </a:xfrm>
              <a:prstGeom prst="rect">
                <a:avLst/>
              </a:prstGeom>
              <a:blipFill rotWithShape="1">
                <a:blip r:embed="rId3"/>
                <a:stretch>
                  <a:fillRect l="-1248" b="-76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021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6412" y="1745673"/>
            <a:ext cx="5943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199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07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rved Down Ribbon 2"/>
          <p:cNvSpPr/>
          <p:nvPr/>
        </p:nvSpPr>
        <p:spPr>
          <a:xfrm>
            <a:off x="2742486" y="533400"/>
            <a:ext cx="6602280" cy="1295400"/>
          </a:xfrm>
          <a:prstGeom prst="ellipseRibb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540054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 pitchFamily="34" charset="0"/>
              </a:rPr>
              <a:t>শিক্ষক পরিচিতি</a:t>
            </a:r>
            <a:endParaRPr lang="en-US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540054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02160" y="2209800"/>
            <a:ext cx="8125883" cy="30469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bn-IN" sz="3200" b="1" dirty="0" smtClean="0">
                <a:solidFill>
                  <a:srgbClr val="6400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হাবিবুর রহমান </a:t>
            </a:r>
            <a:endParaRPr lang="bn-BD" sz="3200" b="1" dirty="0" smtClean="0">
              <a:solidFill>
                <a:srgbClr val="64006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85750" indent="-285750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bn-BD" sz="3200" b="1" dirty="0" smtClean="0">
                <a:solidFill>
                  <a:srgbClr val="6400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 (</a:t>
            </a:r>
            <a:r>
              <a:rPr lang="bn-IN" sz="3200" b="1" dirty="0" smtClean="0">
                <a:solidFill>
                  <a:srgbClr val="6400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r>
              <a:rPr lang="bn-BD" sz="3200" b="1" dirty="0" smtClean="0">
                <a:solidFill>
                  <a:srgbClr val="6400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sz="3200" b="1" dirty="0" smtClean="0">
              <a:solidFill>
                <a:srgbClr val="64006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85750" indent="-285750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bn-IN" sz="3200" b="1" dirty="0" smtClean="0">
                <a:solidFill>
                  <a:srgbClr val="6400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সাতগাঁও</a:t>
            </a:r>
            <a:r>
              <a:rPr lang="bn-BD" sz="3200" b="1" dirty="0" smtClean="0">
                <a:solidFill>
                  <a:srgbClr val="6400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উচ্চ বিদ্যালয় </a:t>
            </a:r>
            <a:endParaRPr lang="en-US" sz="3200" b="1" dirty="0" smtClean="0">
              <a:solidFill>
                <a:srgbClr val="64006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285750" indent="-285750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rgbClr val="6400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b="1" dirty="0" smtClean="0">
                <a:solidFill>
                  <a:srgbClr val="6400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b="1" dirty="0" smtClean="0">
                <a:solidFill>
                  <a:srgbClr val="6400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ea typeface="MS Mincho" pitchFamily="49" charset="-128"/>
                <a:cs typeface="NikoshBAN" pitchFamily="2" charset="0"/>
              </a:rPr>
              <a:t>১০৭১২৩০৩১৪৮ </a:t>
            </a:r>
            <a:endParaRPr lang="en-US" sz="3200" b="1" dirty="0">
              <a:solidFill>
                <a:srgbClr val="64006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ea typeface="MS Mincho" pitchFamily="49" charset="-128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26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1FDA4D2-22A0-C246-8F29-41B459E19EB2}"/>
              </a:ext>
            </a:extLst>
          </p:cNvPr>
          <p:cNvSpPr txBox="1"/>
          <p:nvPr/>
        </p:nvSpPr>
        <p:spPr>
          <a:xfrm>
            <a:off x="4197188" y="2897971"/>
            <a:ext cx="3616974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উচ্চতর গনিত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loud 3">
            <a:extLst>
              <a:ext uri="{FF2B5EF4-FFF2-40B4-BE49-F238E27FC236}">
                <a16:creationId xmlns="" xmlns:a16="http://schemas.microsoft.com/office/drawing/2014/main" id="{C16C1360-881E-594A-BA9B-0FB1E434F77A}"/>
              </a:ext>
            </a:extLst>
          </p:cNvPr>
          <p:cNvSpPr/>
          <p:nvPr/>
        </p:nvSpPr>
        <p:spPr>
          <a:xfrm rot="10800000" flipV="1">
            <a:off x="3579812" y="228600"/>
            <a:ext cx="4851727" cy="1369219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 err="1"/>
              <a:t>পাঠ</a:t>
            </a:r>
            <a:r>
              <a:rPr lang="en-GB" sz="2800" b="1" dirty="0"/>
              <a:t> </a:t>
            </a:r>
            <a:r>
              <a:rPr lang="en-GB" sz="2800" b="1" dirty="0" err="1"/>
              <a:t>পরিচিত</a:t>
            </a:r>
            <a:r>
              <a:rPr lang="en-GB" sz="2800" b="1" dirty="0"/>
              <a:t> </a:t>
            </a:r>
            <a:endParaRPr lang="en-US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DD821C5-0BBE-784B-9123-FBC708C3707D}"/>
              </a:ext>
            </a:extLst>
          </p:cNvPr>
          <p:cNvSpPr txBox="1"/>
          <p:nvPr/>
        </p:nvSpPr>
        <p:spPr>
          <a:xfrm rot="10800000" flipV="1">
            <a:off x="4632758" y="2161310"/>
            <a:ext cx="272820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নব</a:t>
            </a:r>
            <a:r>
              <a:rPr lang="en-GB" sz="2800" dirty="0" smtClean="0">
                <a:latin typeface="NikoshBAN" pitchFamily="2" charset="0"/>
                <a:cs typeface="NikoshBAN" pitchFamily="2" charset="0"/>
              </a:rPr>
              <a:t>ম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err="1"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E70FBE0-0CF5-5E49-B5AA-9FE155D8EEB3}"/>
              </a:ext>
            </a:extLst>
          </p:cNvPr>
          <p:cNvSpPr txBox="1"/>
          <p:nvPr/>
        </p:nvSpPr>
        <p:spPr>
          <a:xfrm rot="10800000" flipV="1">
            <a:off x="3757775" y="3694147"/>
            <a:ext cx="4495799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প্রথম </a:t>
            </a:r>
            <a:r>
              <a:rPr lang="en-GB" sz="28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GB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2800" dirty="0" smtClean="0"/>
              <a:t> </a:t>
            </a:r>
            <a:r>
              <a:rPr lang="bn-BD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904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2012" y="2286000"/>
            <a:ext cx="716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অন্বয়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ফাংশনের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ডোমেন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রেঞ্জ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65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1FDA4D2-22A0-C246-8F29-41B459E19EB2}"/>
              </a:ext>
            </a:extLst>
          </p:cNvPr>
          <p:cNvSpPr txBox="1"/>
          <p:nvPr/>
        </p:nvSpPr>
        <p:spPr>
          <a:xfrm>
            <a:off x="355923" y="1830095"/>
            <a:ext cx="3616974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/>
              <a:t>উচ্চতর গনিত </a:t>
            </a:r>
            <a:endParaRPr lang="en-US" sz="2800" dirty="0"/>
          </a:p>
        </p:txBody>
      </p:sp>
      <p:sp>
        <p:nvSpPr>
          <p:cNvPr id="4" name="Cloud 3">
            <a:extLst>
              <a:ext uri="{FF2B5EF4-FFF2-40B4-BE49-F238E27FC236}">
                <a16:creationId xmlns="" xmlns:a16="http://schemas.microsoft.com/office/drawing/2014/main" id="{C16C1360-881E-594A-BA9B-0FB1E434F77A}"/>
              </a:ext>
            </a:extLst>
          </p:cNvPr>
          <p:cNvSpPr/>
          <p:nvPr/>
        </p:nvSpPr>
        <p:spPr>
          <a:xfrm rot="10800000" flipV="1">
            <a:off x="3579812" y="228600"/>
            <a:ext cx="4851727" cy="1369219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 err="1"/>
              <a:t>পাঠ</a:t>
            </a:r>
            <a:r>
              <a:rPr lang="en-GB" sz="2800" b="1" dirty="0"/>
              <a:t> </a:t>
            </a:r>
            <a:r>
              <a:rPr lang="bn-BD" sz="2800" b="1" dirty="0" smtClean="0"/>
              <a:t>শিরোনাম </a:t>
            </a:r>
            <a:r>
              <a:rPr lang="en-GB" sz="2800" b="1" dirty="0" smtClean="0"/>
              <a:t> </a:t>
            </a:r>
            <a:endParaRPr lang="en-US" sz="28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412" y="1845575"/>
            <a:ext cx="4486901" cy="336279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2812" y="2651879"/>
            <a:ext cx="4038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Ekushey Punarbhaba" pitchFamily="66"/>
              </a:rPr>
              <a:t>অন্বয় </a:t>
            </a:r>
          </a:p>
          <a:p>
            <a:pPr algn="ctr"/>
            <a:r>
              <a:rPr lang="bn-BD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Ekushey Punarbhaba" pitchFamily="66"/>
              </a:rPr>
              <a:t>ও</a:t>
            </a:r>
          </a:p>
          <a:p>
            <a:pPr algn="ctr"/>
            <a:r>
              <a:rPr lang="bn-BD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Ekushey Punarbhaba" pitchFamily="66"/>
              </a:rPr>
              <a:t> ফাংশন </a:t>
            </a:r>
            <a:endParaRPr lang="en-US" sz="6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Ekushey Punarbhaba" pitchFamily="66"/>
            </a:endParaRPr>
          </a:p>
        </p:txBody>
      </p:sp>
    </p:spTree>
    <p:extLst>
      <p:ext uri="{BB962C8B-B14F-4D97-AF65-F5344CB8AC3E}">
        <p14:creationId xmlns:p14="http://schemas.microsoft.com/office/powerpoint/2010/main" val="60184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17612" y="16234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Ekushey Punarbhaba" pitchFamily="66"/>
              </a:rPr>
              <a:t>অন্বয় ও ফাংশন 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Ekushey Punarbhaba" pitchFamily="66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6612" y="993337"/>
            <a:ext cx="10134600" cy="45719"/>
          </a:xfrm>
          <a:prstGeom prst="rect">
            <a:avLst/>
          </a:prstGeom>
          <a:ln w="28575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7612" y="1140997"/>
            <a:ext cx="19050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কার্তেসীয় গুনজ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84812" y="3574290"/>
            <a:ext cx="11049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অন্বয়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03349" y="3597441"/>
            <a:ext cx="11049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ফাংশন 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74460" y="3581400"/>
            <a:ext cx="19050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কার্তেসীয় গুনজ 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351212" y="3782107"/>
            <a:ext cx="1905000" cy="71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780212" y="3758956"/>
            <a:ext cx="2209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53160" y="1653249"/>
            <a:ext cx="11049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অন্বয়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46850" y="2230398"/>
            <a:ext cx="11049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ফাংশন 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98403" y="3420401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400" dirty="0" smtClean="0">
                <a:solidFill>
                  <a:srgbClr val="002060"/>
                </a:solidFill>
              </a:rPr>
              <a:t>শর্ত আরোপ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08812" y="34204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400" dirty="0" smtClean="0">
                <a:solidFill>
                  <a:srgbClr val="002060"/>
                </a:solidFill>
              </a:rPr>
              <a:t>শর্ত আরোপ 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22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20" grpId="0" animBg="1"/>
      <p:bldP spid="21" grpId="0" animBg="1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17612" y="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অন্বয় ও ফাংশন 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6612" y="762000"/>
            <a:ext cx="10134600" cy="45719"/>
          </a:xfrm>
          <a:prstGeom prst="rect">
            <a:avLst/>
          </a:prstGeom>
          <a:ln w="28575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90190" y="914400"/>
            <a:ext cx="1905000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/>
              <a:t>কার্তেসীয় গুনজ 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375351" y="1600200"/>
            <a:ext cx="4800599" cy="369332"/>
            <a:chOff x="1370012" y="1796534"/>
            <a:chExt cx="4800599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1370012" y="1796534"/>
                  <a:ext cx="1905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85750" indent="-285750">
                    <a:buFont typeface="Wingdings" pitchFamily="2" charset="2"/>
                    <a:buChar char="Ø"/>
                  </a:pPr>
                  <a14:m>
                    <m:oMath xmlns:m="http://schemas.openxmlformats.org/officeDocument/2006/math">
                      <m:r>
                        <a:rPr lang="bn-BD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 </m:t>
                      </m:r>
                      <m:r>
                        <a:rPr lang="bn-BD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𝐴</m:t>
                      </m:r>
                      <m:r>
                        <a:rPr lang="bn-BD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={ </m:t>
                      </m:r>
                      <m:r>
                        <a:rPr lang="bn-BD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1</m:t>
                      </m:r>
                      <m:r>
                        <a:rPr lang="bn-BD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, </m:t>
                      </m:r>
                      <m:r>
                        <a:rPr lang="bn-BD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2</m:t>
                      </m:r>
                      <m:r>
                        <a:rPr lang="bn-BD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 }</m:t>
                      </m:r>
                    </m:oMath>
                  </a14:m>
                  <a:endParaRPr lang="en-US" dirty="0">
                    <a:solidFill>
                      <a:srgbClr val="7030A0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0012" y="1796534"/>
                  <a:ext cx="1905000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244" t="-10000" b="-2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3127950" y="1796534"/>
                  <a:ext cx="304266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BD" sz="1600" dirty="0" smtClean="0">
                      <a:solidFill>
                        <a:srgbClr val="7030A0"/>
                      </a:solidFill>
                    </a:rPr>
                    <a:t>এবং</a:t>
                  </a:r>
                  <a:r>
                    <a:rPr lang="bn-BD" dirty="0" smtClean="0">
                      <a:solidFill>
                        <a:srgbClr val="7030A0"/>
                      </a:solidFill>
                    </a:rPr>
                    <a:t> 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bn-BD" i="1">
                          <a:solidFill>
                            <a:srgbClr val="7030A0"/>
                          </a:solidFill>
                          <a:latin typeface="Cambria Math"/>
                        </a:rPr>
                        <m:t>B</m:t>
                      </m:r>
                      <m:r>
                        <a:rPr lang="bn-BD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={ </m:t>
                      </m:r>
                      <m:r>
                        <a:rPr lang="bn-BD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1</m:t>
                      </m:r>
                      <m:r>
                        <a:rPr lang="bn-BD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, </m:t>
                      </m:r>
                      <m:r>
                        <a:rPr lang="bn-BD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4</m:t>
                      </m:r>
                      <m:r>
                        <a:rPr lang="bn-BD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, </m:t>
                      </m:r>
                      <m:r>
                        <a:rPr lang="bn-BD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9</m:t>
                      </m:r>
                      <m:r>
                        <a:rPr lang="bn-BD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}</m:t>
                      </m:r>
                    </m:oMath>
                  </a14:m>
                  <a:r>
                    <a:rPr lang="bn-BD" dirty="0" smtClean="0">
                      <a:solidFill>
                        <a:srgbClr val="7030A0"/>
                      </a:solidFill>
                    </a:rPr>
                    <a:t>  </a:t>
                  </a:r>
                  <a:r>
                    <a:rPr lang="bn-BD" sz="1600" dirty="0" smtClean="0">
                      <a:solidFill>
                        <a:srgbClr val="7030A0"/>
                      </a:solidFill>
                    </a:rPr>
                    <a:t>দুটি সেট </a:t>
                  </a:r>
                  <a:endParaRPr lang="en-US" dirty="0">
                    <a:solidFill>
                      <a:srgbClr val="7030A0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27950" y="1796534"/>
                  <a:ext cx="3042661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202" t="-6667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27213" y="2292926"/>
                <a:ext cx="14531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b="0" i="1" smtClean="0">
                          <a:latin typeface="Cambria Math"/>
                        </a:rPr>
                        <m:t>𝐴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=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7213" y="2292926"/>
                <a:ext cx="1453138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9836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122612" y="2292926"/>
                <a:ext cx="8611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b="0" i="1" smtClean="0">
                          <a:latin typeface="Cambria Math"/>
                        </a:rPr>
                        <m:t>{ </m:t>
                      </m:r>
                      <m:r>
                        <a:rPr lang="bn-BD" b="0" i="1" smtClean="0">
                          <a:latin typeface="Cambria Math"/>
                        </a:rPr>
                        <m:t>1</m:t>
                      </m:r>
                      <m:r>
                        <a:rPr lang="bn-BD" b="0" i="1" smtClean="0">
                          <a:latin typeface="Cambria Math"/>
                        </a:rPr>
                        <m:t>, </m:t>
                      </m:r>
                      <m:r>
                        <a:rPr lang="bn-BD" b="0" i="1" smtClean="0">
                          <a:latin typeface="Cambria Math"/>
                        </a:rPr>
                        <m:t>2</m:t>
                      </m:r>
                      <m:r>
                        <a:rPr lang="bn-BD" b="0" i="1" smtClean="0">
                          <a:latin typeface="Cambria Math"/>
                        </a:rPr>
                        <m:t> 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612" y="2292926"/>
                <a:ext cx="861133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9836" r="-8451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915087" y="2302224"/>
                <a:ext cx="4010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b="0" i="1" smtClean="0"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087" y="2302224"/>
                <a:ext cx="401071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10000" r="-18182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316158" y="2302224"/>
                <a:ext cx="10374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BD" b="0" i="1" smtClean="0">
                        <a:latin typeface="Cambria Math"/>
                      </a:rPr>
                      <m:t>{ </m:t>
                    </m:r>
                    <m:r>
                      <a:rPr lang="bn-BD" b="0" i="1" smtClean="0">
                        <a:latin typeface="Cambria Math"/>
                      </a:rPr>
                      <m:t>1</m:t>
                    </m:r>
                    <m:r>
                      <a:rPr lang="bn-BD" b="0" i="1" smtClean="0">
                        <a:latin typeface="Cambria Math"/>
                      </a:rPr>
                      <m:t>, </m:t>
                    </m:r>
                    <m:r>
                      <a:rPr lang="bn-BD" b="0" i="1" smtClean="0">
                        <a:latin typeface="Cambria Math"/>
                      </a:rPr>
                      <m:t>4</m:t>
                    </m:r>
                    <m:r>
                      <a:rPr lang="bn-BD" b="0" i="1" smtClean="0">
                        <a:latin typeface="Cambria Math"/>
                      </a:rPr>
                      <m:t>, </m:t>
                    </m:r>
                    <m:r>
                      <a:rPr lang="bn-BD" b="0" i="1" smtClean="0">
                        <a:latin typeface="Cambria Math"/>
                      </a:rPr>
                      <m:t>9</m:t>
                    </m:r>
                    <m:r>
                      <a:rPr lang="bn-BD" b="0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bn-BD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158" y="2302224"/>
                <a:ext cx="1037463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765" t="-10000" r="-8824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668368" y="2743199"/>
            <a:ext cx="5483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= { (1, 1) (1, 4), (1, 9), (2,1) , (2, 4), (2, 9) }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903101" y="3090561"/>
            <a:ext cx="310139" cy="4318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501761" y="3087192"/>
            <a:ext cx="102834" cy="409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668369" y="3468192"/>
            <a:ext cx="30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x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501761" y="3468192"/>
            <a:ext cx="30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03312" y="3900053"/>
                <a:ext cx="1066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20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𝒙</m:t>
                      </m:r>
                      <m:r>
                        <a:rPr lang="bn-BD" sz="20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=</m:t>
                      </m:r>
                      <m:r>
                        <a:rPr lang="bn-BD" sz="20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US" sz="2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312" y="3900053"/>
                <a:ext cx="1066800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53782" y="3918464"/>
                <a:ext cx="1066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20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𝒙</m:t>
                      </m:r>
                      <m:r>
                        <a:rPr lang="bn-BD" sz="20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bn-BD" sz="20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US" sz="2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782" y="3918464"/>
                <a:ext cx="1066800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807752" y="3895496"/>
                <a:ext cx="1066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20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𝒙</m:t>
                      </m:r>
                      <m:r>
                        <a:rPr lang="bn-BD" sz="20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bn-BD" sz="20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en-US" sz="2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7752" y="3895496"/>
                <a:ext cx="1066800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989512" y="3895496"/>
                <a:ext cx="1066800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20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𝒙</m:t>
                      </m:r>
                      <m:r>
                        <a:rPr lang="bn-BD" sz="20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bn-BD" sz="20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bn-BD" sz="20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p>
                          <m:r>
                            <a:rPr lang="bn-BD" sz="20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9512" y="3895496"/>
                <a:ext cx="1066800" cy="407099"/>
              </a:xfrm>
              <a:prstGeom prst="rect">
                <a:avLst/>
              </a:prstGeom>
              <a:blipFill rotWithShape="1">
                <a:blip r:embed="rId11"/>
                <a:stretch>
                  <a:fillRect t="-5970" r="-5143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56312" y="3932318"/>
                <a:ext cx="1066800" cy="407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sz="20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𝒚</m:t>
                      </m:r>
                      <m:r>
                        <a:rPr lang="bn-BD" sz="20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bn-BD" sz="20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bn-BD" sz="20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p>
                          <m:r>
                            <a:rPr lang="bn-BD" sz="20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6312" y="3932318"/>
                <a:ext cx="1066800" cy="407099"/>
              </a:xfrm>
              <a:prstGeom prst="rect">
                <a:avLst/>
              </a:prstGeom>
              <a:blipFill rotWithShape="1">
                <a:blip r:embed="rId12"/>
                <a:stretch>
                  <a:fillRect t="-5970" r="-5143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8703299" y="1780310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ডোমেন  =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703299" y="2392461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রেঞ্জ   =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492854" y="3087192"/>
            <a:ext cx="1748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কো-ডোমেন  =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482971" y="5227673"/>
                <a:ext cx="392711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BD" sz="2400" b="0" i="1" smtClean="0">
                        <a:latin typeface="Cambria Math"/>
                      </a:rPr>
                      <m:t>𝑅</m:t>
                    </m:r>
                    <m:r>
                      <a:rPr lang="bn-BD" sz="2400" b="0" i="1" smtClean="0">
                        <a:latin typeface="Cambria Math"/>
                      </a:rPr>
                      <m:t>={</m:t>
                    </m:r>
                    <m:r>
                      <m:rPr>
                        <m:nor/>
                      </m:rPr>
                      <a:rPr lang="bn-BD" sz="2400" dirty="0" smtClean="0"/>
                      <m:t>(</m:t>
                    </m:r>
                    <m:r>
                      <m:rPr>
                        <m:nor/>
                      </m:rPr>
                      <a:rPr lang="bn-BD" sz="2400" dirty="0" smtClean="0"/>
                      <m:t>1</m:t>
                    </m:r>
                    <m:r>
                      <m:rPr>
                        <m:nor/>
                      </m:rPr>
                      <a:rPr lang="bn-BD" sz="2400" dirty="0" smtClean="0"/>
                      <m:t>, </m:t>
                    </m:r>
                    <m:r>
                      <m:rPr>
                        <m:nor/>
                      </m:rPr>
                      <a:rPr lang="bn-BD" sz="2400" b="0" i="0" dirty="0" smtClean="0"/>
                      <m:t>1</m:t>
                    </m:r>
                    <m:r>
                      <m:rPr>
                        <m:nor/>
                      </m:rPr>
                      <a:rPr lang="bn-BD" sz="2400" dirty="0" smtClean="0"/>
                      <m:t>),</m:t>
                    </m:r>
                  </m:oMath>
                </a14:m>
                <a:r>
                  <a:rPr lang="bn-BD" sz="2400" dirty="0" smtClean="0"/>
                  <a:t> (2, 4) }</a:t>
                </a:r>
                <a:endParaRPr lang="en-US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971" y="5227673"/>
                <a:ext cx="3927119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311" t="-10667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252715" y="4534992"/>
                <a:ext cx="5829300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BD" sz="2400" b="0" i="1" smtClean="0">
                        <a:latin typeface="Cambria Math"/>
                      </a:rPr>
                      <m:t>𝑅</m:t>
                    </m:r>
                    <m:r>
                      <a:rPr lang="bn-BD" sz="2400" b="0" i="1" smtClean="0">
                        <a:latin typeface="Cambria Math"/>
                      </a:rPr>
                      <m:t>={</m:t>
                    </m:r>
                    <m:r>
                      <m:rPr>
                        <m:nor/>
                      </m:rPr>
                      <a:rPr lang="bn-BD" sz="2400" dirty="0" smtClean="0"/>
                      <m:t>(</m:t>
                    </m:r>
                    <m:r>
                      <m:rPr>
                        <m:nor/>
                      </m:rPr>
                      <a:rPr lang="bn-BD" sz="2400" b="0" i="0" dirty="0" smtClean="0"/>
                      <m:t>x</m:t>
                    </m:r>
                    <m:r>
                      <m:rPr>
                        <m:nor/>
                      </m:rPr>
                      <a:rPr lang="bn-BD" sz="2400" b="0" i="0" dirty="0" smtClean="0"/>
                      <m:t> , </m:t>
                    </m:r>
                    <m:r>
                      <m:rPr>
                        <m:nor/>
                      </m:rPr>
                      <a:rPr lang="bn-BD" sz="2400" b="0" i="0" dirty="0" smtClean="0"/>
                      <m:t>y</m:t>
                    </m:r>
                    <m:r>
                      <m:rPr>
                        <m:nor/>
                      </m:rPr>
                      <a:rPr lang="bn-BD" sz="2400" b="0" i="0" dirty="0" smtClean="0"/>
                      <m:t>): </m:t>
                    </m:r>
                    <m:r>
                      <m:rPr>
                        <m:nor/>
                      </m:rPr>
                      <a:rPr lang="bn-BD" sz="2400" b="0" i="0" dirty="0" smtClean="0"/>
                      <m:t>x</m:t>
                    </m:r>
                    <m:r>
                      <a:rPr lang="bn-BD" sz="2400" b="0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bn-BD" sz="2400" b="0" i="1" dirty="0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bn-BD" sz="2400" b="0" i="1" dirty="0" smtClean="0">
                        <a:latin typeface="Cambria Math"/>
                        <a:ea typeface="Cambria Math"/>
                      </a:rPr>
                      <m:t>,  </m:t>
                    </m:r>
                    <m:r>
                      <a:rPr lang="bn-BD" sz="2400" b="0" i="1" dirty="0" smtClean="0">
                        <a:latin typeface="Cambria Math"/>
                        <a:ea typeface="Cambria Math"/>
                      </a:rPr>
                      <m:t>𝑦</m:t>
                    </m:r>
                    <m:r>
                      <a:rPr lang="bn-BD" sz="2400" b="0" i="1" dirty="0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bn-BD" sz="2400" i="1" dirty="0" smtClean="0">
                        <a:latin typeface="Cambria Math"/>
                      </a:rPr>
                      <m:t>𝐵</m:t>
                    </m:r>
                  </m:oMath>
                </a14:m>
                <a:r>
                  <a:rPr lang="bn-BD" sz="2400" dirty="0" smtClean="0"/>
                  <a:t> </a:t>
                </a:r>
                <a:r>
                  <a:rPr lang="bn-BD" dirty="0" smtClean="0"/>
                  <a:t>এবং  </a:t>
                </a:r>
                <a14:m>
                  <m:oMath xmlns:m="http://schemas.openxmlformats.org/officeDocument/2006/math">
                    <m:r>
                      <a:rPr lang="bn-BD" sz="2400" b="1" i="1" smtClean="0">
                        <a:solidFill>
                          <a:srgbClr val="002060"/>
                        </a:solidFill>
                        <a:latin typeface="Cambria Math"/>
                      </a:rPr>
                      <m:t>𝒚</m:t>
                    </m:r>
                    <m:r>
                      <a:rPr lang="bn-BD" sz="24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bn-BD" sz="2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bn-BD" sz="2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  <m:sup>
                        <m:r>
                          <a:rPr lang="bn-BD" sz="24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bn-BD" dirty="0" smtClean="0"/>
                  <a:t> </a:t>
                </a:r>
                <a:r>
                  <a:rPr lang="bn-BD" sz="2400" dirty="0" smtClean="0"/>
                  <a:t>} </a:t>
                </a:r>
                <a:endParaRPr lang="en-US" sz="2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715" y="4534992"/>
                <a:ext cx="5829300" cy="470000"/>
              </a:xfrm>
              <a:prstGeom prst="rect">
                <a:avLst/>
              </a:prstGeom>
              <a:blipFill rotWithShape="1">
                <a:blip r:embed="rId14"/>
                <a:stretch>
                  <a:fillRect l="-209" t="-9091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10056812" y="1752600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/>
              <a:t>{ 1, 2 }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9828212" y="2373867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/>
              <a:t>{ 1, 4 }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10241401" y="30871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/>
              <a:t>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0482569" y="3063298"/>
                <a:ext cx="1053485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BD" b="0" i="1" smtClean="0">
                        <a:latin typeface="Cambria Math"/>
                      </a:rPr>
                      <m:t>{ </m:t>
                    </m:r>
                    <m:r>
                      <a:rPr lang="bn-BD" b="0" i="1" smtClean="0">
                        <a:latin typeface="Cambria Math"/>
                      </a:rPr>
                      <m:t>1</m:t>
                    </m:r>
                    <m:r>
                      <a:rPr lang="bn-BD" b="0" i="1" smtClean="0">
                        <a:latin typeface="Cambria Math"/>
                      </a:rPr>
                      <m:t>, </m:t>
                    </m:r>
                    <m:r>
                      <a:rPr lang="bn-BD" b="0" i="1" smtClean="0">
                        <a:latin typeface="Cambria Math"/>
                      </a:rPr>
                      <m:t>4</m:t>
                    </m:r>
                    <m:r>
                      <a:rPr lang="bn-BD" b="0" i="1" smtClean="0">
                        <a:latin typeface="Cambria Math"/>
                      </a:rPr>
                      <m:t>, </m:t>
                    </m:r>
                    <m:r>
                      <a:rPr lang="bn-BD" b="0" i="1" smtClean="0">
                        <a:latin typeface="Cambria Math"/>
                      </a:rPr>
                      <m:t>9</m:t>
                    </m:r>
                    <m:r>
                      <a:rPr lang="bn-BD" b="0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bn-BD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2569" y="3063298"/>
                <a:ext cx="1053485" cy="381000"/>
              </a:xfrm>
              <a:prstGeom prst="rect">
                <a:avLst/>
              </a:prstGeom>
              <a:blipFill rotWithShape="1">
                <a:blip r:embed="rId15"/>
                <a:stretch>
                  <a:fillRect l="-2326" t="-9677" r="-6977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828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/>
      <p:bldP spid="17" grpId="0"/>
      <p:bldP spid="18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4" grpId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2" grpId="1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17612" y="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অন্বয় ও ফাংশন 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6612" y="762000"/>
            <a:ext cx="10134600" cy="45719"/>
          </a:xfrm>
          <a:prstGeom prst="rect">
            <a:avLst/>
          </a:prstGeom>
          <a:ln w="28575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217612" y="1295400"/>
            <a:ext cx="762000" cy="1828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BD" dirty="0" smtClean="0"/>
              <a:t>L</a:t>
            </a:r>
          </a:p>
          <a:p>
            <a:pPr algn="ctr">
              <a:lnSpc>
                <a:spcPct val="150000"/>
              </a:lnSpc>
            </a:pPr>
            <a:r>
              <a:rPr lang="bn-BD" dirty="0" smtClean="0"/>
              <a:t>F</a:t>
            </a:r>
          </a:p>
          <a:p>
            <a:pPr algn="ctr">
              <a:lnSpc>
                <a:spcPct val="150000"/>
              </a:lnSpc>
            </a:pPr>
            <a:r>
              <a:rPr lang="bn-BD" dirty="0" smtClean="0"/>
              <a:t>H</a:t>
            </a:r>
          </a:p>
          <a:p>
            <a:pPr algn="ctr">
              <a:lnSpc>
                <a:spcPct val="150000"/>
              </a:lnSpc>
            </a:pPr>
            <a:r>
              <a:rPr lang="bn-BD" dirty="0"/>
              <a:t>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Oval 43"/>
              <p:cNvSpPr/>
              <p:nvPr/>
            </p:nvSpPr>
            <p:spPr>
              <a:xfrm>
                <a:off x="2360612" y="1295400"/>
                <a:ext cx="685800" cy="18288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bn-BD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b="0" i="1" dirty="0" smtClean="0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bn-BD" b="0" i="1" dirty="0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bn-BD" dirty="0" smtClean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bn-BD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b="0" i="1" dirty="0" smtClean="0">
                              <a:latin typeface="Cambria Math"/>
                            </a:rPr>
                            <m:t>𝐹</m:t>
                          </m:r>
                        </m:e>
                        <m:sup>
                          <m:r>
                            <a:rPr lang="bn-BD" b="0" i="1" dirty="0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bn-BD" b="0" i="1" dirty="0" smtClean="0">
                  <a:latin typeface="Cambria Math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b="0" i="1" dirty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bn-BD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b="0" i="1" dirty="0" smtClean="0"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bn-BD" b="0" i="1" dirty="0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bn-BD" dirty="0" smtClean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bn-BD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b="0" i="1" dirty="0" smtClean="0">
                              <a:latin typeface="Cambria Math"/>
                            </a:rPr>
                            <m:t>𝐺</m:t>
                          </m:r>
                        </m:e>
                        <m:sup>
                          <m:r>
                            <a:rPr lang="bn-BD" b="0" i="1" dirty="0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Oval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0612" y="1295400"/>
                <a:ext cx="685800" cy="1828800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1751012" y="1584101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751012" y="2057400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751012" y="2819400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715620" y="2438400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4037012" y="1260764"/>
            <a:ext cx="762000" cy="1828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BD" dirty="0" smtClean="0"/>
              <a:t>L</a:t>
            </a:r>
          </a:p>
          <a:p>
            <a:pPr algn="ctr">
              <a:lnSpc>
                <a:spcPct val="150000"/>
              </a:lnSpc>
            </a:pPr>
            <a:r>
              <a:rPr lang="bn-BD" dirty="0" smtClean="0"/>
              <a:t>F</a:t>
            </a:r>
            <a:r>
              <a:rPr lang="en-US" dirty="0"/>
              <a:t>1</a:t>
            </a:r>
            <a:endParaRPr lang="bn-BD" dirty="0" smtClean="0"/>
          </a:p>
          <a:p>
            <a:pPr algn="ctr">
              <a:lnSpc>
                <a:spcPct val="150000"/>
              </a:lnSpc>
            </a:pPr>
            <a:r>
              <a:rPr lang="en-US" dirty="0" smtClean="0"/>
              <a:t>F2</a:t>
            </a:r>
            <a:endParaRPr lang="bn-BD" dirty="0" smtClean="0"/>
          </a:p>
          <a:p>
            <a:pPr algn="ctr">
              <a:lnSpc>
                <a:spcPct val="150000"/>
              </a:lnSpc>
            </a:pPr>
            <a:r>
              <a:rPr lang="bn-BD" dirty="0"/>
              <a:t>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Oval 51"/>
              <p:cNvSpPr/>
              <p:nvPr/>
            </p:nvSpPr>
            <p:spPr>
              <a:xfrm>
                <a:off x="5180012" y="1260764"/>
                <a:ext cx="685800" cy="18288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bn-BD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b="0" i="1" dirty="0" smtClean="0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bn-BD" b="0" i="1" dirty="0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algn="ctr">
                  <a:lnSpc>
                    <a:spcPct val="150000"/>
                  </a:lnSpc>
                </a:pPr>
                <a:endParaRPr lang="en-US" dirty="0" smtClean="0"/>
              </a:p>
              <a:p>
                <a:pPr algn="ctr">
                  <a:lnSpc>
                    <a:spcPct val="150000"/>
                  </a:lnSpc>
                </a:pPr>
                <a:endParaRPr lang="bn-BD" dirty="0" smtClean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bn-BD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b="0" i="1" dirty="0" smtClean="0">
                              <a:latin typeface="Cambria Math"/>
                            </a:rPr>
                            <m:t>𝐺</m:t>
                          </m:r>
                        </m:e>
                        <m:sup>
                          <m:r>
                            <a:rPr lang="bn-BD" b="0" i="1" dirty="0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Oval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0012" y="1260764"/>
                <a:ext cx="685800" cy="1828800"/>
              </a:xfrm>
              <a:prstGeom prst="ellipse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Arrow Connector 52"/>
          <p:cNvCxnSpPr/>
          <p:nvPr/>
        </p:nvCxnSpPr>
        <p:spPr>
          <a:xfrm>
            <a:off x="4570412" y="1549465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570412" y="2022764"/>
            <a:ext cx="762000" cy="9351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570412" y="2784764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4535020" y="2251341"/>
            <a:ext cx="797392" cy="152423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551612" y="1239982"/>
            <a:ext cx="762000" cy="1828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BD" dirty="0" smtClean="0"/>
              <a:t>L</a:t>
            </a:r>
          </a:p>
          <a:p>
            <a:pPr algn="ctr">
              <a:lnSpc>
                <a:spcPct val="150000"/>
              </a:lnSpc>
            </a:pPr>
            <a:r>
              <a:rPr lang="bn-BD" dirty="0" smtClean="0"/>
              <a:t>F</a:t>
            </a:r>
          </a:p>
          <a:p>
            <a:pPr algn="ctr">
              <a:lnSpc>
                <a:spcPct val="150000"/>
              </a:lnSpc>
            </a:pPr>
            <a:r>
              <a:rPr lang="bn-BD" dirty="0" smtClean="0"/>
              <a:t>H</a:t>
            </a:r>
          </a:p>
          <a:p>
            <a:pPr algn="ctr">
              <a:lnSpc>
                <a:spcPct val="150000"/>
              </a:lnSpc>
            </a:pPr>
            <a:r>
              <a:rPr lang="bn-BD" dirty="0"/>
              <a:t>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Oval 57"/>
              <p:cNvSpPr/>
              <p:nvPr/>
            </p:nvSpPr>
            <p:spPr>
              <a:xfrm>
                <a:off x="7694612" y="1239982"/>
                <a:ext cx="685800" cy="18288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bn-BD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b="0" i="1" dirty="0" smtClean="0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bn-BD" b="0" i="1" dirty="0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bn-BD" dirty="0" smtClean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bn-BD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b="0" i="1" dirty="0" smtClean="0">
                              <a:latin typeface="Cambria Math"/>
                            </a:rPr>
                            <m:t>𝐹</m:t>
                          </m:r>
                        </m:e>
                        <m:sup>
                          <m:r>
                            <a:rPr lang="bn-BD" b="0" i="1" dirty="0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bn-BD" b="0" i="1" dirty="0" smtClean="0">
                  <a:latin typeface="Cambria Math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b="0" i="1" dirty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bn-BD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b="0" i="1" dirty="0" smtClean="0"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bn-BD" b="0" i="1" dirty="0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bn-BD" dirty="0" smtClean="0"/>
              </a:p>
              <a:p>
                <a:pPr algn="ctr">
                  <a:lnSpc>
                    <a:spcPct val="15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58" name="Oval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612" y="1239982"/>
                <a:ext cx="685800" cy="1828800"/>
              </a:xfrm>
              <a:prstGeom prst="ellipse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Arrow Connector 58"/>
          <p:cNvCxnSpPr/>
          <p:nvPr/>
        </p:nvCxnSpPr>
        <p:spPr>
          <a:xfrm>
            <a:off x="7085012" y="1528683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085012" y="2001982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049620" y="2382982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9142412" y="1267691"/>
            <a:ext cx="762000" cy="1828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BD" dirty="0" smtClean="0"/>
              <a:t>L</a:t>
            </a:r>
          </a:p>
          <a:p>
            <a:pPr algn="ctr">
              <a:lnSpc>
                <a:spcPct val="150000"/>
              </a:lnSpc>
            </a:pPr>
            <a:r>
              <a:rPr lang="bn-BD" dirty="0" smtClean="0"/>
              <a:t>F</a:t>
            </a:r>
          </a:p>
          <a:p>
            <a:pPr algn="ctr">
              <a:lnSpc>
                <a:spcPct val="150000"/>
              </a:lnSpc>
            </a:pPr>
            <a:r>
              <a:rPr lang="bn-BD" dirty="0" smtClean="0"/>
              <a:t>H</a:t>
            </a:r>
            <a:endParaRPr lang="en-US" dirty="0" smtClean="0"/>
          </a:p>
          <a:p>
            <a:pPr algn="ctr">
              <a:lnSpc>
                <a:spcPct val="150000"/>
              </a:lnSpc>
            </a:pPr>
            <a:endParaRPr lang="bn-BD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Oval 63"/>
              <p:cNvSpPr/>
              <p:nvPr/>
            </p:nvSpPr>
            <p:spPr>
              <a:xfrm>
                <a:off x="10285412" y="1267691"/>
                <a:ext cx="685800" cy="18288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bn-BD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b="0" i="1" dirty="0" smtClean="0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bn-BD" b="0" i="1" dirty="0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bn-BD" dirty="0" smtClean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bn-BD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b="0" i="1" dirty="0" smtClean="0">
                              <a:latin typeface="Cambria Math"/>
                            </a:rPr>
                            <m:t>𝐹</m:t>
                          </m:r>
                        </m:e>
                        <m:sup>
                          <m:r>
                            <a:rPr lang="bn-BD" b="0" i="1" dirty="0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bn-BD" b="0" i="1" dirty="0" smtClean="0">
                  <a:latin typeface="Cambria Math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b="0" i="1" dirty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bn-BD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b="0" i="1" dirty="0" smtClean="0">
                              <a:latin typeface="Cambria Math"/>
                            </a:rPr>
                            <m:t>𝐻</m:t>
                          </m:r>
                        </m:e>
                        <m:sup>
                          <m:r>
                            <a:rPr lang="bn-BD" b="0" i="1" dirty="0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bn-BD" dirty="0" smtClean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bn-BD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b="0" i="1" dirty="0" smtClean="0">
                              <a:latin typeface="Cambria Math"/>
                            </a:rPr>
                            <m:t>𝐺</m:t>
                          </m:r>
                        </m:e>
                        <m:sup>
                          <m:r>
                            <a:rPr lang="bn-BD" b="0" i="1" dirty="0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Oval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5412" y="1267691"/>
                <a:ext cx="685800" cy="1828800"/>
              </a:xfrm>
              <a:prstGeom prst="ellipse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Arrow Connector 64"/>
          <p:cNvCxnSpPr/>
          <p:nvPr/>
        </p:nvCxnSpPr>
        <p:spPr>
          <a:xfrm>
            <a:off x="9675812" y="1556392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9675812" y="2029691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9640420" y="2410691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299135" y="939446"/>
            <a:ext cx="750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solidFill>
                  <a:srgbClr val="C00000"/>
                </a:solidFill>
              </a:rPr>
              <a:t>আম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161975" y="921938"/>
            <a:ext cx="1456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solidFill>
                  <a:srgbClr val="C00000"/>
                </a:solidFill>
              </a:rPr>
              <a:t>আম গাছ 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560827" y="900903"/>
            <a:ext cx="750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solidFill>
                  <a:srgbClr val="C00000"/>
                </a:solidFill>
              </a:rPr>
              <a:t>আম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423667" y="883395"/>
            <a:ext cx="1456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solidFill>
                  <a:srgbClr val="C00000"/>
                </a:solidFill>
              </a:rPr>
              <a:t>আম গাছ 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113115" y="918411"/>
            <a:ext cx="750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solidFill>
                  <a:srgbClr val="C00000"/>
                </a:solidFill>
              </a:rPr>
              <a:t>আম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9975955" y="900903"/>
            <a:ext cx="1456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solidFill>
                  <a:srgbClr val="C00000"/>
                </a:solidFill>
              </a:rPr>
              <a:t>আম গাছ 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080053" y="956846"/>
            <a:ext cx="750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solidFill>
                  <a:srgbClr val="C00000"/>
                </a:solidFill>
              </a:rPr>
              <a:t>আম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942893" y="939338"/>
            <a:ext cx="1456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solidFill>
                  <a:srgbClr val="C00000"/>
                </a:solidFill>
              </a:rPr>
              <a:t>আম গাছ  </a:t>
            </a:r>
            <a:endParaRPr lang="en-US" sz="16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93945" y="1928175"/>
                <a:ext cx="303248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bn-BD" i="1" dirty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i="1" dirty="0">
                              <a:latin typeface="Cambria Math"/>
                            </a:rPr>
                            <m:t>𝐹</m:t>
                          </m:r>
                        </m:e>
                        <m:sup>
                          <m:r>
                            <a:rPr lang="bn-BD" i="1" dirty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bn-BD" i="1" dirty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bn-BD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945" y="1928175"/>
                <a:ext cx="303248" cy="507831"/>
              </a:xfrm>
              <a:prstGeom prst="rect">
                <a:avLst/>
              </a:prstGeom>
              <a:blipFill rotWithShape="1">
                <a:blip r:embed="rId6"/>
                <a:stretch>
                  <a:fillRect l="-4000" r="-52000" b="-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Oval 41"/>
          <p:cNvSpPr/>
          <p:nvPr/>
        </p:nvSpPr>
        <p:spPr>
          <a:xfrm>
            <a:off x="2474530" y="3954862"/>
            <a:ext cx="762000" cy="1828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BD" dirty="0" smtClean="0"/>
              <a:t>L</a:t>
            </a:r>
          </a:p>
          <a:p>
            <a:pPr algn="ctr">
              <a:lnSpc>
                <a:spcPct val="150000"/>
              </a:lnSpc>
            </a:pPr>
            <a:r>
              <a:rPr lang="bn-BD" dirty="0" smtClean="0"/>
              <a:t>F</a:t>
            </a:r>
          </a:p>
          <a:p>
            <a:pPr algn="ctr">
              <a:lnSpc>
                <a:spcPct val="150000"/>
              </a:lnSpc>
            </a:pPr>
            <a:r>
              <a:rPr lang="bn-BD" dirty="0" smtClean="0"/>
              <a:t>H</a:t>
            </a:r>
            <a:endParaRPr lang="en-US" dirty="0" smtClean="0"/>
          </a:p>
          <a:p>
            <a:pPr algn="ctr">
              <a:lnSpc>
                <a:spcPct val="150000"/>
              </a:lnSpc>
            </a:pPr>
            <a:endParaRPr lang="bn-BD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Oval 42"/>
              <p:cNvSpPr/>
              <p:nvPr/>
            </p:nvSpPr>
            <p:spPr>
              <a:xfrm>
                <a:off x="3617530" y="3954862"/>
                <a:ext cx="685800" cy="18288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bn-BD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b="0" i="1" dirty="0" smtClean="0">
                              <a:latin typeface="Cambria Math"/>
                            </a:rPr>
                            <m:t>𝐿</m:t>
                          </m:r>
                        </m:e>
                        <m:sup>
                          <m:r>
                            <a:rPr lang="bn-BD" b="0" i="1" dirty="0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bn-BD" dirty="0" smtClean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bn-BD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b="0" i="1" dirty="0" smtClean="0">
                              <a:latin typeface="Cambria Math"/>
                            </a:rPr>
                            <m:t>𝐹</m:t>
                          </m:r>
                        </m:e>
                        <m:sup>
                          <m:r>
                            <a:rPr lang="bn-BD" b="0" i="1" dirty="0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bn-BD" b="0" i="1" dirty="0" smtClean="0">
                  <a:latin typeface="Cambria Math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b="0" i="1" dirty="0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bn-BD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bn-BD" b="0" i="1" dirty="0" smtClean="0">
                              <a:latin typeface="Cambria Math"/>
                            </a:rPr>
                            <m:t>𝐻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bn-BD" b="0" i="1" dirty="0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bn-BD" dirty="0" smtClean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bn-BD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𝐻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bn-BD" b="0" i="1" dirty="0" smtClean="0">
                              <a:latin typeface="Cambria Math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Oval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530" y="3954862"/>
                <a:ext cx="685800" cy="1828800"/>
              </a:xfrm>
              <a:prstGeom prst="ellipse">
                <a:avLst/>
              </a:prstGeom>
              <a:blipFill rotWithShape="1">
                <a:blip r:embed="rId7"/>
                <a:stretch>
                  <a:fillRect r="-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>
            <a:off x="3007930" y="4243563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007930" y="4716862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931297" y="5250262"/>
            <a:ext cx="874025" cy="2286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2972538" y="5097862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556053" y="3598908"/>
            <a:ext cx="750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solidFill>
                  <a:srgbClr val="C00000"/>
                </a:solidFill>
              </a:rPr>
              <a:t>আম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418893" y="3581400"/>
            <a:ext cx="1456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solidFill>
                  <a:srgbClr val="C00000"/>
                </a:solidFill>
              </a:rPr>
              <a:t>আম গাছ 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2" name="Up Arrow Callout 11"/>
          <p:cNvSpPr/>
          <p:nvPr/>
        </p:nvSpPr>
        <p:spPr>
          <a:xfrm>
            <a:off x="1375766" y="3131127"/>
            <a:ext cx="1291522" cy="381000"/>
          </a:xfrm>
          <a:prstGeom prst="up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ফাংশন </a:t>
            </a:r>
            <a:endParaRPr lang="en-US" dirty="0"/>
          </a:p>
        </p:txBody>
      </p:sp>
      <p:sp>
        <p:nvSpPr>
          <p:cNvPr id="80" name="Up Arrow Callout 79"/>
          <p:cNvSpPr/>
          <p:nvPr/>
        </p:nvSpPr>
        <p:spPr>
          <a:xfrm>
            <a:off x="4379530" y="3179618"/>
            <a:ext cx="1291522" cy="381000"/>
          </a:xfrm>
          <a:prstGeom prst="up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ফাংশন </a:t>
            </a:r>
            <a:endParaRPr lang="en-US" dirty="0"/>
          </a:p>
        </p:txBody>
      </p:sp>
      <p:sp>
        <p:nvSpPr>
          <p:cNvPr id="81" name="Up Arrow Callout 80"/>
          <p:cNvSpPr/>
          <p:nvPr/>
        </p:nvSpPr>
        <p:spPr>
          <a:xfrm>
            <a:off x="9488359" y="3138054"/>
            <a:ext cx="1291522" cy="381000"/>
          </a:xfrm>
          <a:prstGeom prst="up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ফাংশন </a:t>
            </a:r>
            <a:endParaRPr lang="en-US" dirty="0"/>
          </a:p>
        </p:txBody>
      </p:sp>
      <p:sp>
        <p:nvSpPr>
          <p:cNvPr id="82" name="Up Arrow Callout 81"/>
          <p:cNvSpPr/>
          <p:nvPr/>
        </p:nvSpPr>
        <p:spPr>
          <a:xfrm>
            <a:off x="6879498" y="3200400"/>
            <a:ext cx="1291522" cy="381000"/>
          </a:xfrm>
          <a:prstGeom prst="up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ফাংশন নয় </a:t>
            </a:r>
            <a:endParaRPr lang="en-US" dirty="0"/>
          </a:p>
        </p:txBody>
      </p:sp>
      <p:sp>
        <p:nvSpPr>
          <p:cNvPr id="83" name="Up Arrow Callout 82"/>
          <p:cNvSpPr/>
          <p:nvPr/>
        </p:nvSpPr>
        <p:spPr>
          <a:xfrm>
            <a:off x="2759234" y="5836227"/>
            <a:ext cx="1291522" cy="381000"/>
          </a:xfrm>
          <a:prstGeom prst="up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ফাংশন নয়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9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4" grpId="0" animBg="1"/>
      <p:bldP spid="51" grpId="0" animBg="1"/>
      <p:bldP spid="52" grpId="0" animBg="1"/>
      <p:bldP spid="57" grpId="0" animBg="1"/>
      <p:bldP spid="58" grpId="0" animBg="1"/>
      <p:bldP spid="63" grpId="0" animBg="1"/>
      <p:bldP spid="64" grpId="0" animBg="1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3" grpId="0"/>
      <p:bldP spid="42" grpId="0" animBg="1"/>
      <p:bldP spid="43" grpId="0" animBg="1"/>
      <p:bldP spid="70" grpId="0"/>
      <p:bldP spid="79" grpId="0"/>
      <p:bldP spid="12" grpId="0" animBg="1"/>
      <p:bldP spid="80" grpId="0" animBg="1"/>
      <p:bldP spid="81" grpId="0" animBg="1"/>
      <p:bldP spid="82" grpId="0" animBg="1"/>
      <p:bldP spid="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17612" y="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অন্বয় ও ফাংশন </a:t>
            </a:r>
            <a:endParaRPr lang="en-US" sz="4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6612" y="762000"/>
            <a:ext cx="10134600" cy="45719"/>
          </a:xfrm>
          <a:prstGeom prst="rect">
            <a:avLst/>
          </a:prstGeom>
          <a:ln w="28575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030969" y="1524000"/>
            <a:ext cx="762000" cy="1828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dirty="0"/>
              <a:t>1</a:t>
            </a:r>
            <a:endParaRPr lang="bn-BD" dirty="0" smtClean="0"/>
          </a:p>
          <a:p>
            <a:pPr algn="ctr">
              <a:lnSpc>
                <a:spcPct val="150000"/>
              </a:lnSpc>
            </a:pPr>
            <a:r>
              <a:rPr lang="en-US" dirty="0" smtClean="0"/>
              <a:t>2</a:t>
            </a:r>
            <a:endParaRPr lang="bn-BD" dirty="0" smtClean="0"/>
          </a:p>
          <a:p>
            <a:pPr algn="ctr">
              <a:lnSpc>
                <a:spcPct val="150000"/>
              </a:lnSpc>
            </a:pPr>
            <a:r>
              <a:rPr lang="en-US" dirty="0" smtClean="0"/>
              <a:t>3</a:t>
            </a:r>
          </a:p>
          <a:p>
            <a:pPr algn="ctr">
              <a:lnSpc>
                <a:spcPct val="150000"/>
              </a:lnSpc>
            </a:pPr>
            <a:endParaRPr lang="bn-BD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Oval 43"/>
              <p:cNvSpPr/>
              <p:nvPr/>
            </p:nvSpPr>
            <p:spPr>
              <a:xfrm>
                <a:off x="4173969" y="1524000"/>
                <a:ext cx="685800" cy="182880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bn-BD" dirty="0" smtClean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bn-BD" b="0" i="1" dirty="0" smtClean="0">
                  <a:latin typeface="Cambria Math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bn-BD" b="0" i="1" dirty="0" smtClean="0">
                          <a:latin typeface="Cambria Math"/>
                        </a:rPr>
                        <m:t> </m:t>
                      </m:r>
                      <m:r>
                        <a:rPr lang="en-US" i="1" dirty="0" smtClean="0"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bn-BD" dirty="0" smtClean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Oval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969" y="1524000"/>
                <a:ext cx="685800" cy="1828800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3564369" y="1812701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564369" y="2286000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528977" y="2667000"/>
            <a:ext cx="79739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339334" y="1109082"/>
            <a:ext cx="375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A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96239" y="1115630"/>
            <a:ext cx="350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B</a:t>
            </a:r>
            <a:endParaRPr lang="en-US" sz="16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907662" y="1247581"/>
                <a:ext cx="466017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𝐹</m:t>
                    </m:r>
                    <m:r>
                      <a:rPr lang="en-US" sz="2000" i="1" dirty="0" smtClean="0">
                        <a:solidFill>
                          <a:srgbClr val="002060"/>
                        </a:solidFill>
                        <a:latin typeface="Cambria Math"/>
                      </a:rPr>
                      <m:t>:</m:t>
                    </m:r>
                  </m:oMath>
                </a14:m>
                <a:r>
                  <a:rPr lang="en-US" sz="2000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𝐴</m:t>
                    </m:r>
                    <m:r>
                      <a:rPr lang="en-US" sz="2000" b="0" i="1" dirty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000" b="0" i="1" dirty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000" b="0" i="1" dirty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bn-BD" sz="2000" b="0" i="1" dirty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এবং</m:t>
                    </m:r>
                    <m:r>
                      <a:rPr lang="bn-BD" sz="2000" b="0" i="1" dirty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sz="2000" b="0" i="1" dirty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𝐹</m:t>
                    </m:r>
                    <m:d>
                      <m:dPr>
                        <m:ctrlP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dirty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dirty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000" b="0" i="1" dirty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000" b="0" i="1" dirty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000" b="0" i="1" dirty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endParaRPr lang="en-US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7662" y="1247581"/>
                <a:ext cx="4660179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83"/>
          <p:cNvSpPr txBox="1"/>
          <p:nvPr/>
        </p:nvSpPr>
        <p:spPr>
          <a:xfrm>
            <a:off x="2611869" y="3766252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ডোমেন  =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2611869" y="4378403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রেঞ্জ   =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2401424" y="507313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কো-ডোমেন  =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3965382" y="3738542"/>
            <a:ext cx="1079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/>
              <a:t>{ 1, 2</a:t>
            </a:r>
            <a:r>
              <a:rPr lang="en-US" dirty="0" smtClean="0"/>
              <a:t>, 3</a:t>
            </a:r>
            <a:r>
              <a:rPr lang="bn-BD" dirty="0" smtClean="0"/>
              <a:t> }</a:t>
            </a:r>
            <a:endParaRPr lang="en-US" dirty="0"/>
          </a:p>
        </p:txBody>
      </p:sp>
      <p:sp>
        <p:nvSpPr>
          <p:cNvPr id="88" name="Rectangle 87"/>
          <p:cNvSpPr/>
          <p:nvPr/>
        </p:nvSpPr>
        <p:spPr>
          <a:xfrm>
            <a:off x="3736782" y="4359809"/>
            <a:ext cx="1079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/>
              <a:t>{ </a:t>
            </a:r>
            <a:r>
              <a:rPr lang="en-US" dirty="0" smtClean="0"/>
              <a:t>3</a:t>
            </a:r>
            <a:r>
              <a:rPr lang="bn-BD" dirty="0" smtClean="0"/>
              <a:t>, </a:t>
            </a:r>
            <a:r>
              <a:rPr lang="en-US" dirty="0" smtClean="0"/>
              <a:t>5, 7</a:t>
            </a:r>
            <a:r>
              <a:rPr lang="bn-BD" dirty="0" smtClean="0"/>
              <a:t> }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3976136" y="5059278"/>
            <a:ext cx="1306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/>
              <a:t>{ </a:t>
            </a:r>
            <a:r>
              <a:rPr lang="en-US" dirty="0" smtClean="0"/>
              <a:t>3</a:t>
            </a:r>
            <a:r>
              <a:rPr lang="bn-BD" dirty="0" smtClean="0"/>
              <a:t>, </a:t>
            </a:r>
            <a:r>
              <a:rPr lang="en-US" dirty="0" smtClean="0"/>
              <a:t>5, 7, 9</a:t>
            </a:r>
            <a:r>
              <a:rPr lang="bn-BD" dirty="0" smtClean="0"/>
              <a:t> }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475412" y="2286000"/>
                <a:ext cx="25417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BD" dirty="0" smtClean="0">
                    <a:solidFill>
                      <a:srgbClr val="002060"/>
                    </a:solidFill>
                  </a:rPr>
                  <a:t>এখানে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/>
                      </a:rPr>
                      <m:t>,  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bn-BD" dirty="0" smtClean="0">
                    <a:solidFill>
                      <a:srgbClr val="002060"/>
                    </a:solidFill>
                  </a:rPr>
                  <a:t>হলো </a:t>
                </a:r>
                <a:r>
                  <a:rPr lang="bn-BD" dirty="0">
                    <a:solidFill>
                      <a:srgbClr val="C00000"/>
                    </a:solidFill>
                  </a:rPr>
                  <a:t>ডোমেন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412" y="2286000"/>
                <a:ext cx="2541721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918" t="-9836" r="-383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6475412" y="2819400"/>
                <a:ext cx="17297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BD" dirty="0" smtClean="0"/>
                  <a:t>এখানে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,  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bn-BD" dirty="0" smtClean="0"/>
                  <a:t>হলো</a:t>
                </a:r>
                <a:endParaRPr lang="en-US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412" y="2819400"/>
                <a:ext cx="1729769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2817" t="-10000" r="-5634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8171829" y="2805545"/>
            <a:ext cx="696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>
                <a:solidFill>
                  <a:srgbClr val="C00000"/>
                </a:solidFill>
              </a:rPr>
              <a:t>রেঞ্জ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37751" y="2805545"/>
            <a:ext cx="1374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solidFill>
                  <a:srgbClr val="FF0066"/>
                </a:solidFill>
              </a:rPr>
              <a:t>কো-ডোমেন</a:t>
            </a:r>
            <a:endParaRPr lang="en-US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6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4" grpId="0" animBg="1"/>
      <p:bldP spid="61" grpId="0"/>
      <p:bldP spid="67" grpId="0"/>
      <p:bldP spid="4" grpId="0"/>
      <p:bldP spid="84" grpId="0"/>
      <p:bldP spid="85" grpId="0"/>
      <p:bldP spid="86" grpId="0"/>
      <p:bldP spid="87" grpId="0"/>
      <p:bldP spid="88" grpId="0"/>
      <p:bldP spid="90" grpId="0"/>
      <p:bldP spid="6" grpId="0"/>
      <p:bldP spid="91" grpId="0"/>
      <p:bldP spid="7" grpId="0"/>
      <p:bldP spid="7" grpId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960</Words>
  <Application>Microsoft Office PowerPoint</Application>
  <PresentationFormat>Custom</PresentationFormat>
  <Paragraphs>232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HABIB</cp:lastModifiedBy>
  <cp:revision>46</cp:revision>
  <dcterms:created xsi:type="dcterms:W3CDTF">2020-07-07T10:10:26Z</dcterms:created>
  <dcterms:modified xsi:type="dcterms:W3CDTF">2020-07-26T16:49:23Z</dcterms:modified>
</cp:coreProperties>
</file>