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4" r:id="rId9"/>
    <p:sldId id="263" r:id="rId10"/>
    <p:sldId id="275" r:id="rId11"/>
    <p:sldId id="265" r:id="rId12"/>
    <p:sldId id="267" r:id="rId13"/>
    <p:sldId id="268" r:id="rId14"/>
    <p:sldId id="269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381" autoAdjust="0"/>
  </p:normalViewPr>
  <p:slideViewPr>
    <p:cSldViewPr>
      <p:cViewPr varScale="1">
        <p:scale>
          <a:sx n="54" d="100"/>
          <a:sy n="54" d="100"/>
        </p:scale>
        <p:origin x="-1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7445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639D9-C202-4ED1-8A4A-8BFCFD38D9DE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B3D11-CDCB-4CE6-918F-DB89A48EC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D11-CDCB-4CE6-918F-DB89A48EC14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77291" y="2971800"/>
            <a:ext cx="6400800" cy="1645920"/>
          </a:xfrm>
        </p:spPr>
        <p:txBody>
          <a:bodyPr>
            <a:noAutofit/>
          </a:bodyPr>
          <a:lstStyle/>
          <a:p>
            <a:r>
              <a:rPr lang="bn-BD" sz="6600" dirty="0" smtClean="0"/>
              <a:t/>
            </a:r>
            <a:br>
              <a:rPr lang="bn-BD" sz="6600" dirty="0" smtClean="0"/>
            </a:br>
            <a:endParaRPr lang="en-US" sz="6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0"/>
            <a:ext cx="3706091" cy="2133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b="1" dirty="0" err="1" smtClean="0"/>
              <a:t>স্বাগতম</a:t>
            </a:r>
            <a:endParaRPr lang="en-US" sz="6600" b="1" dirty="0" smtClean="0"/>
          </a:p>
          <a:p>
            <a:endParaRPr lang="en-US" sz="6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133600"/>
            <a:ext cx="7620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151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7262308" cy="1219200"/>
          </a:xfrm>
        </p:spPr>
        <p:txBody>
          <a:bodyPr/>
          <a:lstStyle/>
          <a:p>
            <a:pPr>
              <a:buNone/>
            </a:pPr>
            <a:r>
              <a:rPr lang="en-US" sz="3200" dirty="0" err="1" smtClean="0">
                <a:solidFill>
                  <a:schemeClr val="accent1"/>
                </a:solidFill>
              </a:rPr>
              <a:t>একক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কাজ</a:t>
            </a:r>
            <a:r>
              <a:rPr lang="en-US" sz="3200" dirty="0" smtClean="0">
                <a:solidFill>
                  <a:schemeClr val="accent1"/>
                </a:solidFill>
              </a:rPr>
              <a:t> 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মোড়কীকরণ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 ? </a:t>
            </a:r>
            <a:endParaRPr lang="bn-BD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438400"/>
            <a:ext cx="4174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chemeClr val="accent1"/>
                </a:solidFill>
              </a:rPr>
              <a:t>জোড়ায়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bn-BD" sz="3200" dirty="0" smtClean="0">
                <a:solidFill>
                  <a:schemeClr val="accent1"/>
                </a:solidFill>
              </a:rPr>
              <a:t>কাজ</a:t>
            </a:r>
            <a:r>
              <a:rPr lang="en-US" sz="3200" dirty="0" smtClean="0">
                <a:solidFill>
                  <a:schemeClr val="accent1"/>
                </a:solidFill>
              </a:rPr>
              <a:t> :</a:t>
            </a:r>
            <a:r>
              <a:rPr lang="bn-BD" sz="3200" dirty="0" smtClean="0">
                <a:solidFill>
                  <a:schemeClr val="accent1"/>
                </a:solidFill>
              </a:rPr>
              <a:t> 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0480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bn-BD" sz="2800" dirty="0" smtClean="0">
                <a:solidFill>
                  <a:schemeClr val="tx2"/>
                </a:solidFill>
              </a:rPr>
              <a:t>মোড়কীকরণ কীভাবে বাজারজাতকরণে প্রভাব বিস্তার করে তিনটি  ক্ষেত্র চিহ্নিত  কর</a:t>
            </a:r>
            <a:r>
              <a:rPr lang="bn-BD" sz="1400" dirty="0" smtClean="0"/>
              <a:t>।</a:t>
            </a:r>
            <a:endParaRPr lang="en-US" sz="1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64008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মোড়কীকরণ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/>
              <a:t> 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প্রক্রিয়ায়</a:t>
            </a:r>
            <a:r>
              <a:rPr lang="en-US" dirty="0" smtClean="0"/>
              <a:t> </a:t>
            </a:r>
            <a:r>
              <a:rPr lang="en-US" dirty="0" err="1" smtClean="0"/>
              <a:t>পণ্যকে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আবরণ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মোড়ক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ঢেকে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মোড়কীকরণ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bn-BD" dirty="0" smtClean="0"/>
          </a:p>
          <a:p>
            <a:pPr marL="0" indent="0">
              <a:buNone/>
            </a:pP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, </a:t>
            </a:r>
            <a:r>
              <a:rPr lang="en-US" dirty="0" err="1" smtClean="0"/>
              <a:t>পণ্যের</a:t>
            </a:r>
            <a:r>
              <a:rPr lang="en-US" dirty="0" smtClean="0"/>
              <a:t> </a:t>
            </a:r>
            <a:r>
              <a:rPr lang="en-US" dirty="0" err="1" smtClean="0"/>
              <a:t>গুণগত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, </a:t>
            </a:r>
            <a:r>
              <a:rPr lang="en-US" dirty="0" err="1" smtClean="0"/>
              <a:t>পণ্যকে</a:t>
            </a:r>
            <a:r>
              <a:rPr lang="en-US" dirty="0" smtClean="0"/>
              <a:t> </a:t>
            </a:r>
            <a:r>
              <a:rPr lang="en-US" dirty="0" err="1" smtClean="0"/>
              <a:t>ক্ষয়</a:t>
            </a:r>
            <a:r>
              <a:rPr lang="en-US" dirty="0" smtClean="0"/>
              <a:t> </a:t>
            </a:r>
            <a:r>
              <a:rPr lang="en-US" dirty="0" err="1" smtClean="0"/>
              <a:t>ক্ষতির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করা,সহজে</a:t>
            </a:r>
            <a:r>
              <a:rPr lang="en-US" dirty="0" smtClean="0"/>
              <a:t> </a:t>
            </a:r>
            <a:r>
              <a:rPr lang="en-US" dirty="0" err="1" smtClean="0"/>
              <a:t>বহনযোগ্য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, ও </a:t>
            </a:r>
            <a:r>
              <a:rPr lang="en-US" dirty="0" err="1" smtClean="0"/>
              <a:t>ক্রেতাকে</a:t>
            </a:r>
            <a:r>
              <a:rPr lang="en-US" dirty="0" smtClean="0"/>
              <a:t> </a:t>
            </a:r>
            <a:r>
              <a:rPr lang="en-US" dirty="0" err="1" smtClean="0"/>
              <a:t>আকৃষ্ট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প্রক্রিয়াকে</a:t>
            </a:r>
            <a:r>
              <a:rPr lang="en-US" dirty="0" smtClean="0"/>
              <a:t> </a:t>
            </a:r>
            <a:r>
              <a:rPr lang="en-US" dirty="0" err="1" smtClean="0"/>
              <a:t>মোড়কীকরণ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3200" dirty="0"/>
          </a:p>
          <a:p>
            <a:pPr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0567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bn-BD" dirty="0" smtClean="0"/>
              <a:t>জোড়ায়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bn-BD" sz="2800" dirty="0" smtClean="0"/>
              <a:t>মোড়কীকরণ কীভাবে বাজারজাতকরণে প্রভাব বিস্তার করে তিনটি  ক্ষেত্র চিহ্নিত  কর।</a:t>
            </a:r>
            <a:endParaRPr lang="en-US" sz="2800" dirty="0" smtClean="0"/>
          </a:p>
          <a:p>
            <a:pPr marL="1654175" indent="0">
              <a:buNone/>
            </a:pPr>
            <a:r>
              <a:rPr lang="en-US" sz="2800" dirty="0" smtClean="0"/>
              <a:t>১)</a:t>
            </a:r>
            <a:r>
              <a:rPr lang="en-US" sz="2800" dirty="0" err="1" smtClean="0"/>
              <a:t>ভোক্তা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আকৃষ্টকরণ</a:t>
            </a:r>
            <a:endParaRPr lang="en-US" sz="2800" dirty="0" smtClean="0"/>
          </a:p>
          <a:p>
            <a:pPr marL="1654175" indent="0">
              <a:buNone/>
            </a:pPr>
            <a:r>
              <a:rPr lang="en-US" sz="2800" dirty="0" smtClean="0"/>
              <a:t>২)</a:t>
            </a:r>
            <a:r>
              <a:rPr lang="en-US" sz="2800" dirty="0" err="1" smtClean="0"/>
              <a:t>চাহিদা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বৃদ্ধি</a:t>
            </a:r>
            <a:r>
              <a:rPr lang="en-US" sz="2800" dirty="0" smtClean="0"/>
              <a:t> </a:t>
            </a:r>
          </a:p>
          <a:p>
            <a:pPr marL="1654175" indent="0">
              <a:buNone/>
            </a:pPr>
            <a:r>
              <a:rPr lang="en-US" sz="2800" dirty="0" smtClean="0"/>
              <a:t>৩) </a:t>
            </a:r>
            <a:r>
              <a:rPr lang="en-US" sz="2800" dirty="0" err="1" smtClean="0"/>
              <a:t>পণ্য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বহনযোগ্যকরণ</a:t>
            </a:r>
            <a:r>
              <a:rPr lang="en-US" sz="2800" dirty="0" smtClean="0"/>
              <a:t> </a:t>
            </a:r>
          </a:p>
          <a:p>
            <a:pPr indent="0" algn="ctr">
              <a:buNone/>
            </a:pPr>
            <a:r>
              <a:rPr lang="en-US" sz="2800" dirty="0" smtClean="0"/>
              <a:t> </a:t>
            </a:r>
            <a:r>
              <a:rPr lang="bn-BD" sz="2800" dirty="0" smtClean="0"/>
              <a:t> </a:t>
            </a:r>
            <a:endParaRPr lang="en-US" sz="2800" dirty="0" smtClean="0"/>
          </a:p>
          <a:p>
            <a:pPr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9478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দলগত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পণ্যের  </a:t>
            </a:r>
            <a:r>
              <a:rPr lang="bn-BD" dirty="0"/>
              <a:t>গুণগত মান রক্ষায় মোড়কীকরণের ভুমিকা  মূল্যায়ন কর।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57387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2133600" cy="722864"/>
          </a:xfrm>
        </p:spPr>
        <p:txBody>
          <a:bodyPr/>
          <a:lstStyle/>
          <a:p>
            <a:r>
              <a:rPr lang="bn-BD" dirty="0" smtClean="0"/>
              <a:t>মূল্যায়ন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133600"/>
            <a:ext cx="7162800" cy="2331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bn-BD" sz="2000" dirty="0" smtClean="0"/>
              <a:t>৩) </a:t>
            </a:r>
            <a:r>
              <a:rPr lang="en-US" sz="2000" dirty="0" err="1" smtClean="0"/>
              <a:t>মোড়কীকরণ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উদ্দেশ্য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হল</a:t>
            </a:r>
            <a:r>
              <a:rPr lang="en-US" sz="2000" dirty="0" smtClean="0"/>
              <a:t> –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000" dirty="0" smtClean="0"/>
              <a:t>  </a:t>
            </a:r>
            <a:r>
              <a:rPr lang="bn-BD" sz="2000" dirty="0" smtClean="0"/>
              <a:t>পণ্য পরিচিতিকরণ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000" dirty="0" err="1" smtClean="0"/>
              <a:t>পণ্যের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রক্ষা</a:t>
            </a:r>
            <a:r>
              <a:rPr lang="en-US" sz="2000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000" dirty="0" err="1" smtClean="0"/>
              <a:t>পণ্যের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নিরাপদ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সংরক্ষণ</a:t>
            </a:r>
            <a:r>
              <a:rPr lang="en-US" sz="2000" dirty="0" smtClean="0"/>
              <a:t> </a:t>
            </a:r>
            <a:endParaRPr lang="bn-BD" sz="2000" dirty="0" smtClean="0"/>
          </a:p>
          <a:p>
            <a:pPr marL="0" indent="0">
              <a:buFont typeface="Wingdings 2" pitchFamily="18" charset="2"/>
              <a:buNone/>
            </a:pPr>
            <a:r>
              <a:rPr lang="bn-BD" sz="2000" dirty="0" smtClean="0"/>
              <a:t>নিচের কোনটি সঠিক ? </a:t>
            </a:r>
          </a:p>
          <a:p>
            <a:pPr marL="0" indent="0">
              <a:buFont typeface="Wingdings 2" pitchFamily="18" charset="2"/>
              <a:buNone/>
            </a:pPr>
            <a:r>
              <a:rPr lang="bn-BD" sz="2000" dirty="0" smtClean="0"/>
              <a:t>ক) </a:t>
            </a:r>
            <a:r>
              <a:rPr lang="en-US" sz="2000" dirty="0" err="1" smtClean="0"/>
              <a:t>iও</a:t>
            </a:r>
            <a:r>
              <a:rPr lang="bn-BD" sz="2000" dirty="0" smtClean="0"/>
              <a:t> </a:t>
            </a:r>
            <a:r>
              <a:rPr lang="en-US" sz="2000" dirty="0" smtClean="0"/>
              <a:t>ii</a:t>
            </a:r>
            <a:r>
              <a:rPr lang="bn-BD" sz="2000" dirty="0" smtClean="0"/>
              <a:t> </a:t>
            </a:r>
            <a:r>
              <a:rPr lang="en-US" sz="2000" dirty="0" smtClean="0"/>
              <a:t>খ)</a:t>
            </a:r>
            <a:r>
              <a:rPr lang="bn-BD" sz="2000" dirty="0" smtClean="0"/>
              <a:t> </a:t>
            </a:r>
            <a:r>
              <a:rPr lang="en-US" sz="2000" dirty="0" err="1" smtClean="0"/>
              <a:t>i</a:t>
            </a:r>
            <a:r>
              <a:rPr lang="bn-BD" sz="2000" dirty="0" smtClean="0"/>
              <a:t> </a:t>
            </a:r>
            <a:r>
              <a:rPr lang="en-US" sz="2000" dirty="0" smtClean="0"/>
              <a:t>ও iii</a:t>
            </a:r>
            <a:r>
              <a:rPr lang="bn-BD" sz="2000" dirty="0" smtClean="0"/>
              <a:t> </a:t>
            </a:r>
            <a:r>
              <a:rPr lang="en-US" sz="2000" dirty="0" smtClean="0"/>
              <a:t>গ) </a:t>
            </a:r>
            <a:r>
              <a:rPr lang="bn-BD" sz="2000" dirty="0" smtClean="0"/>
              <a:t> </a:t>
            </a:r>
            <a:r>
              <a:rPr lang="en-US" sz="2000" dirty="0" smtClean="0"/>
              <a:t>ii ও </a:t>
            </a:r>
            <a:r>
              <a:rPr lang="bn-BD" sz="2000" dirty="0" smtClean="0"/>
              <a:t> </a:t>
            </a:r>
            <a:r>
              <a:rPr lang="en-US" sz="2000" dirty="0" err="1" smtClean="0"/>
              <a:t>iiii</a:t>
            </a:r>
            <a:r>
              <a:rPr lang="bn-BD" sz="2000" dirty="0" smtClean="0"/>
              <a:t> </a:t>
            </a:r>
            <a:r>
              <a:rPr lang="en-US" sz="2000" dirty="0" smtClean="0"/>
              <a:t>ঘ)i, ii ও</a:t>
            </a:r>
            <a:r>
              <a:rPr lang="bn-BD" sz="2000" dirty="0" smtClean="0"/>
              <a:t> </a:t>
            </a:r>
            <a:r>
              <a:rPr lang="en-US" sz="2000" dirty="0" smtClean="0"/>
              <a:t>iii</a:t>
            </a:r>
            <a:r>
              <a:rPr lang="bn-BD" sz="2000" dirty="0" smtClean="0"/>
              <a:t> </a:t>
            </a:r>
            <a:r>
              <a:rPr lang="en-US" sz="2000" dirty="0" smtClean="0"/>
              <a:t>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7724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bn-BD" sz="2000" dirty="0" smtClean="0"/>
              <a:t>৪) ক্ষুদ্র ব্যবসায়ী জনাব “ক” চাঁপাই নবাবগঞ্জ থেকে আম সংগ্রহ করে নিজস্ব কারখানায় জুস তৈরি করেন।তার উৎপাদিত পণ্যটি সংরক্ষণ এর ক্ষেত্রে কোনটির গুরুত্ব অপরিহার্য ?</a:t>
            </a:r>
          </a:p>
          <a:p>
            <a:pPr marL="525463" indent="-273050">
              <a:buNone/>
            </a:pPr>
            <a:r>
              <a:rPr lang="bn-BD" sz="2000" dirty="0" smtClean="0"/>
              <a:t>ক)গুদামজাতকরণ </a:t>
            </a:r>
          </a:p>
          <a:p>
            <a:pPr marL="525463" indent="-273050">
              <a:buNone/>
            </a:pPr>
            <a:r>
              <a:rPr lang="bn-BD" sz="2000" dirty="0" smtClean="0"/>
              <a:t>খ) মোড়কীকরণ </a:t>
            </a:r>
          </a:p>
          <a:p>
            <a:pPr marL="525463" indent="-273050">
              <a:buNone/>
            </a:pPr>
            <a:r>
              <a:rPr lang="bn-BD" sz="2000" dirty="0" smtClean="0"/>
              <a:t>গ) পাস্তুরিত করা </a:t>
            </a:r>
          </a:p>
          <a:p>
            <a:pPr marL="525463" indent="-273050">
              <a:buNone/>
            </a:pPr>
            <a:r>
              <a:rPr lang="bn-BD" sz="2000" dirty="0" smtClean="0"/>
              <a:t>ঘ)প্রিজারভেটিভ প্রদান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990600"/>
            <a:ext cx="7010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62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bn-BD" dirty="0" smtClean="0"/>
              <a:t>শামিম গ্রপ “মুন চিপস” নামে চিপস বাজারজাত করে । চিপসের বাহ্যিক দিকটি আকর্ষণীয় হওয়ার কারনে যেমন বিক্রয় বৃদ্ধি পায় তেমন সহজে সংরক্ষন করা যায় । শামিম গ্রপ এখন আরও উৎপাদন বৃদ্ধি করার চিন্তা করছে ।</a:t>
            </a:r>
          </a:p>
          <a:p>
            <a:pPr marL="68580" indent="0">
              <a:buNone/>
            </a:pPr>
            <a:r>
              <a:rPr lang="bn-BD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bn-BD" dirty="0" smtClean="0"/>
              <a:t>শামিম গ্রপ এর চিপসের আকর্ষণীয়তা বৃদ্ধিতে বিপণনের কোন কাজটি অনুসরণ করা হয়েছে ?</a:t>
            </a:r>
          </a:p>
          <a:p>
            <a:pPr marL="68580" indent="0">
              <a:buNone/>
            </a:pPr>
            <a:r>
              <a:rPr lang="bn-BD" dirty="0"/>
              <a:t> </a:t>
            </a:r>
            <a:r>
              <a:rPr lang="bn-BD" dirty="0" smtClean="0"/>
              <a:t>  ব্যাখ্যা কর ।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87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4572000" cy="1143000"/>
          </a:xfrm>
        </p:spPr>
        <p:txBody>
          <a:bodyPr>
            <a:normAutofit/>
          </a:bodyPr>
          <a:lstStyle/>
          <a:p>
            <a:r>
              <a:rPr lang="bn-BD" dirty="0" smtClean="0"/>
              <a:t>ধন্যবাদ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2133600"/>
            <a:ext cx="5562600" cy="3657599"/>
          </a:xfrm>
        </p:spPr>
      </p:pic>
    </p:spTree>
    <p:extLst>
      <p:ext uri="{BB962C8B-B14F-4D97-AF65-F5344CB8AC3E}">
        <p14:creationId xmlns:p14="http://schemas.microsoft.com/office/powerpoint/2010/main" xmlns="" val="54685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      </a:t>
            </a:r>
            <a:r>
              <a:rPr lang="bn-BD" sz="6700" dirty="0" smtClean="0"/>
              <a:t>শিক্ষক পরিচিতি </a:t>
            </a:r>
            <a:endParaRPr lang="en-US" sz="6700" dirty="0"/>
          </a:p>
        </p:txBody>
      </p:sp>
      <p:sp>
        <p:nvSpPr>
          <p:cNvPr id="3" name="Rectangle 2"/>
          <p:cNvSpPr/>
          <p:nvPr/>
        </p:nvSpPr>
        <p:spPr>
          <a:xfrm>
            <a:off x="1066799" y="2323651"/>
            <a:ext cx="6754009" cy="3508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হাম্মাদ জিয়াউল হক 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উৎপাদন ব্যবস্থাপনা ও বিপণন (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মার্কেটিং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শহীদ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রওশন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ডিগ্রি কলেজ,বাসাইল,টাংগাইল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7604" y="2324154"/>
            <a:ext cx="1733204" cy="175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-18825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41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/>
              <a:t>পাঠ পরিচিতি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শ্রেণিঃ</a:t>
            </a:r>
            <a:r>
              <a:rPr lang="en-US" dirty="0" smtClean="0"/>
              <a:t> </a:t>
            </a:r>
            <a:r>
              <a:rPr lang="en-US" dirty="0" err="1" smtClean="0"/>
              <a:t>একাদশ</a:t>
            </a:r>
            <a:r>
              <a:rPr lang="en-US" dirty="0" smtClean="0"/>
              <a:t> / </a:t>
            </a:r>
            <a:r>
              <a:rPr lang="en-US" dirty="0" err="1" smtClean="0"/>
              <a:t>দ্বাদশ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ব্যবস্থাপনা</a:t>
            </a:r>
            <a:r>
              <a:rPr lang="en-US" dirty="0" smtClean="0"/>
              <a:t> ও </a:t>
            </a:r>
            <a:r>
              <a:rPr lang="en-US" dirty="0" err="1" smtClean="0"/>
              <a:t>বিপণন</a:t>
            </a:r>
            <a:r>
              <a:rPr lang="en-US" dirty="0" smtClean="0"/>
              <a:t> ২য় </a:t>
            </a:r>
            <a:r>
              <a:rPr lang="en-US" dirty="0" err="1" smtClean="0"/>
              <a:t>পত্র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সময়ঃ</a:t>
            </a:r>
            <a:r>
              <a:rPr lang="en-US" dirty="0" smtClean="0"/>
              <a:t> ৪০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পিরিয়</a:t>
            </a:r>
            <a:r>
              <a:rPr lang="bn-IN" b="1" dirty="0" smtClean="0"/>
              <a:t>ড়ঃ ৪র্থ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39724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32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752600"/>
            <a:ext cx="1809750" cy="2524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09600"/>
            <a:ext cx="4171950" cy="1095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0" y="4267200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3449348"/>
            <a:ext cx="171450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2667000"/>
            <a:ext cx="1809750" cy="2524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833437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3113373"/>
            <a:ext cx="20193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959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5058" y="2330579"/>
            <a:ext cx="6777318" cy="350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85058" y="2316724"/>
            <a:ext cx="6728824" cy="35089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মোড়কীকরণ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070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23653"/>
            <a:ext cx="5839609" cy="32389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মোড়কীকরণের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ধারণা</a:t>
            </a:r>
            <a:r>
              <a:rPr lang="en-US" sz="1800" dirty="0" smtClean="0"/>
              <a:t> </a:t>
            </a:r>
            <a:r>
              <a:rPr lang="en-US" sz="1800" dirty="0" err="1" smtClean="0"/>
              <a:t>ব্যাখা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পারবে</a:t>
            </a:r>
            <a:r>
              <a:rPr lang="en-US" sz="1800" dirty="0" smtClean="0"/>
              <a:t>।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err="1" smtClean="0"/>
              <a:t>মোড়কীকরণ</a:t>
            </a:r>
            <a:r>
              <a:rPr lang="en-US" sz="1800" dirty="0" smtClean="0"/>
              <a:t>  </a:t>
            </a:r>
            <a:r>
              <a:rPr lang="en-US" sz="1800" dirty="0" err="1" smtClean="0"/>
              <a:t>করা</a:t>
            </a:r>
            <a:r>
              <a:rPr lang="en-US" sz="1800" dirty="0" smtClean="0"/>
              <a:t> </a:t>
            </a:r>
            <a:r>
              <a:rPr lang="en-US" sz="1800" dirty="0" err="1" smtClean="0"/>
              <a:t>হয়</a:t>
            </a:r>
            <a:r>
              <a:rPr lang="en-US" sz="1800" dirty="0" smtClean="0"/>
              <a:t> </a:t>
            </a:r>
            <a:r>
              <a:rPr lang="en-US" sz="1800" dirty="0" err="1" smtClean="0"/>
              <a:t>কেন</a:t>
            </a:r>
            <a:r>
              <a:rPr lang="en-US" sz="1800" dirty="0" smtClean="0"/>
              <a:t> </a:t>
            </a:r>
            <a:r>
              <a:rPr lang="en-US" sz="1800" dirty="0" err="1" smtClean="0"/>
              <a:t>তা</a:t>
            </a:r>
            <a:r>
              <a:rPr lang="en-US" sz="1800" dirty="0" smtClean="0"/>
              <a:t> </a:t>
            </a:r>
            <a:r>
              <a:rPr lang="en-US" sz="1800" dirty="0" err="1" smtClean="0"/>
              <a:t>বলতে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পারবে</a:t>
            </a:r>
            <a:r>
              <a:rPr lang="en-US" sz="1800" dirty="0" smtClean="0"/>
              <a:t>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endParaRPr lang="bn-BD" dirty="0" smtClean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পণ্য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বিপণনে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মোড়কীকরণের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গুরুত্ব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ব্যাখা</a:t>
            </a:r>
            <a:r>
              <a:rPr lang="en-US" sz="2000" dirty="0" smtClean="0"/>
              <a:t>  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                                                     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667000" y="1160318"/>
            <a:ext cx="3124200" cy="879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শিখন</a:t>
            </a:r>
            <a:r>
              <a:rPr lang="en-US" sz="4400" dirty="0" smtClean="0"/>
              <a:t> </a:t>
            </a:r>
            <a:r>
              <a:rPr lang="en-US" sz="4400" dirty="0" err="1" smtClean="0"/>
              <a:t>ফল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5" name="Right Arrow 4"/>
          <p:cNvSpPr/>
          <p:nvPr/>
        </p:nvSpPr>
        <p:spPr>
          <a:xfrm>
            <a:off x="508322" y="2365799"/>
            <a:ext cx="978408" cy="339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6031" y="3089564"/>
            <a:ext cx="985335" cy="359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49885" y="3844704"/>
            <a:ext cx="978408" cy="38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49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22222E-6 4.07407E-6 L 0.0993 -0.003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38778E-17 -3.7037E-7 L 0.09583 0.001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1.11111E-6 L 0.09479 1.11111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মোড়কীকরণঃ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6777317" cy="3508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মোড়ক</a:t>
            </a:r>
            <a:r>
              <a:rPr lang="bn-BD" dirty="0"/>
              <a:t> </a:t>
            </a:r>
            <a:r>
              <a:rPr lang="bn-BD" dirty="0" smtClean="0"/>
              <a:t>হছে  একটি আবরণ যা দিয়ে পণ্যকে ডেকে বা মুড়ে দেওয়া হয়। আর মোড়ক দিয়ে  পণ্যকে ঢেকে </a:t>
            </a:r>
            <a:r>
              <a:rPr lang="bn-BD" dirty="0" smtClean="0"/>
              <a:t>দেওয়াকে</a:t>
            </a:r>
            <a:r>
              <a:rPr lang="bn-IN" dirty="0" smtClean="0"/>
              <a:t> </a:t>
            </a:r>
            <a:r>
              <a:rPr lang="bn-BD" dirty="0" smtClean="0"/>
              <a:t>বলে </a:t>
            </a:r>
            <a:r>
              <a:rPr lang="bn-BD" dirty="0" smtClean="0"/>
              <a:t>মোড়কীকরণ </a:t>
            </a:r>
          </a:p>
          <a:p>
            <a:pPr marL="0" indent="0">
              <a:buNone/>
            </a:pPr>
            <a:r>
              <a:rPr lang="bn-BD" dirty="0" smtClean="0"/>
              <a:t>Philip Kotler এবং Gary Arms strong </a:t>
            </a:r>
            <a:r>
              <a:rPr lang="en-US" dirty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, </a:t>
            </a:r>
            <a:r>
              <a:rPr lang="bn-BD" dirty="0" smtClean="0"/>
              <a:t>                                      </a:t>
            </a:r>
            <a:r>
              <a:rPr lang="en-US" dirty="0" err="1" smtClean="0"/>
              <a:t>পণ্যের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r>
              <a:rPr lang="en-US" dirty="0" err="1" smtClean="0"/>
              <a:t>ধারক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মোড়ক</a:t>
            </a:r>
            <a:r>
              <a:rPr lang="en-US" dirty="0" smtClean="0"/>
              <a:t> </a:t>
            </a:r>
            <a:r>
              <a:rPr lang="en-US" dirty="0" err="1" smtClean="0"/>
              <a:t>ডিজাইন</a:t>
            </a:r>
            <a:r>
              <a:rPr lang="bn-BD" dirty="0" smtClean="0"/>
              <a:t>    </a:t>
            </a:r>
            <a:r>
              <a:rPr lang="en-US" dirty="0" smtClean="0"/>
              <a:t> </a:t>
            </a:r>
            <a:r>
              <a:rPr lang="bn-BD" dirty="0" smtClean="0"/>
              <a:t>ও     উৎপাদনকে মোড়কীকরণ বলে। </a:t>
            </a:r>
            <a:endParaRPr lang="en-US" dirty="0" smtClean="0"/>
          </a:p>
          <a:p>
            <a:pPr marL="0" indent="0">
              <a:buNone/>
            </a:pPr>
            <a:r>
              <a:rPr lang="bn-BD" dirty="0" smtClean="0"/>
              <a:t> </a:t>
            </a:r>
            <a:r>
              <a:rPr lang="en-US" dirty="0" err="1"/>
              <a:t>Mc</a:t>
            </a:r>
            <a:r>
              <a:rPr lang="en-US" dirty="0"/>
              <a:t> </a:t>
            </a:r>
            <a:r>
              <a:rPr lang="en-US" dirty="0" err="1"/>
              <a:t>Carthy</a:t>
            </a:r>
            <a:r>
              <a:rPr lang="en-US" dirty="0"/>
              <a:t> </a:t>
            </a:r>
            <a:r>
              <a:rPr lang="bn-BD" dirty="0"/>
              <a:t>এবং Perrean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ভাষায়</a:t>
            </a:r>
            <a:r>
              <a:rPr lang="en-US" dirty="0"/>
              <a:t>, </a:t>
            </a:r>
            <a:r>
              <a:rPr lang="en-US" dirty="0" err="1"/>
              <a:t>মোড়কীকরণ</a:t>
            </a:r>
            <a:r>
              <a:rPr lang="en-US" dirty="0"/>
              <a:t> </a:t>
            </a:r>
            <a:r>
              <a:rPr lang="bn-BD" dirty="0"/>
              <a:t>হছে পণ্যের প্রসার এবং পণ্যকে রক্ষা করা।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54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মোড়কীকরণ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err="1" smtClean="0"/>
              <a:t>সহজ</a:t>
            </a:r>
            <a:r>
              <a:rPr lang="en-US" dirty="0" smtClean="0"/>
              <a:t> </a:t>
            </a:r>
            <a:r>
              <a:rPr lang="en-US" dirty="0" err="1" smtClean="0"/>
              <a:t>পরিবহন</a:t>
            </a:r>
            <a:r>
              <a:rPr lang="en-US" dirty="0" smtClean="0"/>
              <a:t> </a:t>
            </a:r>
            <a:endParaRPr lang="bn-BD" dirty="0" smtClean="0"/>
          </a:p>
          <a:p>
            <a:pPr indent="0">
              <a:buNone/>
            </a:pP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নির্ধারণ</a:t>
            </a:r>
            <a:r>
              <a:rPr lang="en-US" dirty="0" smtClean="0"/>
              <a:t> </a:t>
            </a:r>
          </a:p>
          <a:p>
            <a:pPr indent="0">
              <a:buNone/>
            </a:pPr>
            <a:r>
              <a:rPr lang="en-US" dirty="0" err="1" smtClean="0"/>
              <a:t>আকর্ষণ</a:t>
            </a:r>
            <a:r>
              <a:rPr lang="en-US" dirty="0" smtClean="0"/>
              <a:t>  </a:t>
            </a:r>
            <a:r>
              <a:rPr lang="en-US" dirty="0" err="1" smtClean="0"/>
              <a:t>বৃদ্ধি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পণ্য</a:t>
            </a:r>
            <a:r>
              <a:rPr lang="en-US" dirty="0" smtClean="0"/>
              <a:t>  </a:t>
            </a:r>
            <a:r>
              <a:rPr lang="bn-BD" dirty="0" smtClean="0"/>
              <a:t>চিহিতকরণ </a:t>
            </a:r>
            <a:endParaRPr lang="en-US" dirty="0" smtClean="0"/>
          </a:p>
          <a:p>
            <a:pPr indent="0">
              <a:buNone/>
            </a:pP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</a:p>
          <a:p>
            <a:pPr indent="0">
              <a:buNone/>
            </a:pPr>
            <a:r>
              <a:rPr lang="en-US" dirty="0" err="1" smtClean="0"/>
              <a:t>সহজ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3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6400800" cy="3886200"/>
          </a:xfrm>
        </p:spPr>
        <p:txBody>
          <a:bodyPr>
            <a:normAutofit fontScale="25000" lnSpcReduction="20000"/>
          </a:bodyPr>
          <a:lstStyle/>
          <a:p>
            <a:r>
              <a:rPr lang="bn-BD" sz="9600" dirty="0" smtClean="0"/>
              <a:t>সহজ সংরক্ষণ </a:t>
            </a:r>
          </a:p>
          <a:p>
            <a:r>
              <a:rPr lang="bn-BD" sz="9600" dirty="0" smtClean="0"/>
              <a:t>গুণগত মান রখা</a:t>
            </a:r>
          </a:p>
          <a:p>
            <a:r>
              <a:rPr lang="bn-BD" sz="9600" dirty="0" smtClean="0"/>
              <a:t>সহজে নাড়াচাড়া </a:t>
            </a:r>
          </a:p>
          <a:p>
            <a:r>
              <a:rPr lang="bn-BD" sz="9600" dirty="0" smtClean="0"/>
              <a:t>সহজে পরিবহন</a:t>
            </a:r>
          </a:p>
          <a:p>
            <a:r>
              <a:rPr lang="bn-BD" sz="9600" dirty="0" smtClean="0"/>
              <a:t>বিক্রয়ে সুবিধা</a:t>
            </a:r>
          </a:p>
          <a:p>
            <a:r>
              <a:rPr lang="bn-BD" sz="9600" dirty="0" smtClean="0"/>
              <a:t>সহজ সনাক্তকরণ </a:t>
            </a:r>
          </a:p>
          <a:p>
            <a:r>
              <a:rPr lang="bn-BD" sz="9600" dirty="0" smtClean="0"/>
              <a:t>নিরাপত্তা বিধান </a:t>
            </a:r>
          </a:p>
          <a:p>
            <a:r>
              <a:rPr lang="bn-BD" sz="9600" dirty="0" smtClean="0"/>
              <a:t>কর্মসংস্থান</a:t>
            </a:r>
          </a:p>
          <a:p>
            <a:r>
              <a:rPr lang="bn-BD" sz="9600" dirty="0" smtClean="0"/>
              <a:t>তথ্য প্রদান</a:t>
            </a:r>
            <a:endParaRPr lang="en-US" sz="9600" dirty="0" smtClean="0"/>
          </a:p>
          <a:p>
            <a:r>
              <a:rPr lang="bn-BD" sz="9600" dirty="0" smtClean="0"/>
              <a:t>পণ্য </a:t>
            </a:r>
            <a:r>
              <a:rPr lang="bn-BD" sz="9600" dirty="0"/>
              <a:t>নির্বাচন</a:t>
            </a:r>
            <a:endParaRPr lang="bn-BD" sz="9600" dirty="0" smtClean="0"/>
          </a:p>
          <a:p>
            <a:pPr marL="68580" indent="0">
              <a:buNone/>
            </a:pPr>
            <a:r>
              <a:rPr lang="bn-BD" sz="9600" dirty="0" smtClean="0"/>
              <a:t> </a:t>
            </a:r>
          </a:p>
          <a:p>
            <a:endParaRPr lang="bn-BD" sz="4000" dirty="0" smtClean="0"/>
          </a:p>
          <a:p>
            <a:pPr marL="68580" indent="0">
              <a:buNone/>
            </a:pPr>
            <a:r>
              <a:rPr lang="bn-BD" sz="4000" dirty="0" smtClean="0"/>
              <a:t>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934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মোড়কীকরণের  গুরুত্বঃ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1915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648</TotalTime>
  <Words>399</Words>
  <Application>Microsoft Office PowerPoint</Application>
  <PresentationFormat>On-screen Show (4:3)</PresentationFormat>
  <Paragraphs>88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 </vt:lpstr>
      <vt:lpstr>       শিক্ষক পরিচিতি </vt:lpstr>
      <vt:lpstr>পাঠ পরিচিতি</vt:lpstr>
      <vt:lpstr>Slide 4</vt:lpstr>
      <vt:lpstr>আজকের পাঠ </vt:lpstr>
      <vt:lpstr>Slide 6</vt:lpstr>
      <vt:lpstr>মোড়কীকরণঃ </vt:lpstr>
      <vt:lpstr>মোড়কীকরণ করার কারণ </vt:lpstr>
      <vt:lpstr>Slide 9</vt:lpstr>
      <vt:lpstr>Slide 10</vt:lpstr>
      <vt:lpstr>একক কাজ </vt:lpstr>
      <vt:lpstr>  জোড়ায় কাজ </vt:lpstr>
      <vt:lpstr>দলগত কাজ </vt:lpstr>
      <vt:lpstr>মূল্যায়ন </vt:lpstr>
      <vt:lpstr>Slide 15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বিপণন</dc:title>
  <dc:creator>Mosabbir Hasan</dc:creator>
  <cp:lastModifiedBy>Windows User</cp:lastModifiedBy>
  <cp:revision>99</cp:revision>
  <dcterms:created xsi:type="dcterms:W3CDTF">2006-08-16T00:00:00Z</dcterms:created>
  <dcterms:modified xsi:type="dcterms:W3CDTF">2020-07-25T05:24:59Z</dcterms:modified>
</cp:coreProperties>
</file>