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4" r:id="rId2"/>
    <p:sldId id="295" r:id="rId3"/>
    <p:sldId id="296" r:id="rId4"/>
    <p:sldId id="297" r:id="rId5"/>
    <p:sldId id="308" r:id="rId6"/>
    <p:sldId id="299" r:id="rId7"/>
    <p:sldId id="300" r:id="rId8"/>
    <p:sldId id="301" r:id="rId9"/>
    <p:sldId id="302" r:id="rId10"/>
    <p:sldId id="303" r:id="rId11"/>
    <p:sldId id="261" r:id="rId12"/>
    <p:sldId id="277" r:id="rId13"/>
    <p:sldId id="288" r:id="rId14"/>
    <p:sldId id="272" r:id="rId15"/>
    <p:sldId id="293" r:id="rId16"/>
    <p:sldId id="306" r:id="rId17"/>
    <p:sldId id="307" r:id="rId18"/>
    <p:sldId id="283" r:id="rId19"/>
    <p:sldId id="292" r:id="rId20"/>
    <p:sldId id="305" r:id="rId21"/>
    <p:sldId id="3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6" d="100"/>
          <a:sy n="76" d="100"/>
        </p:scale>
        <p:origin x="50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948ED-0F4B-42E1-AAB2-92B30D7E1C02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2455D-C4D6-4B1F-97B2-6923E635A4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7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455D-C4D6-4B1F-97B2-6923E635A4C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6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9600" y="533400"/>
            <a:ext cx="337185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1" y="1657350"/>
            <a:ext cx="39147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304800"/>
            <a:ext cx="459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শিক্ষার্থীর মিলিত 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00251"/>
            <a:ext cx="4248151" cy="318134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53000" y="1371600"/>
            <a:ext cx="49530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6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contents\lessons\images\ban5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858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5334000"/>
            <a:ext cx="6553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ডাকে, ঘ্যাঙ ঘ্যাঙ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7200"/>
            <a:ext cx="47244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0" y="5257800"/>
            <a:ext cx="1905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40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8745" y="1258938"/>
            <a:ext cx="3519055" cy="37702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9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 </a:t>
            </a:r>
            <a:r>
              <a:rPr lang="bn-BD" sz="23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533400"/>
            <a:ext cx="9067800" cy="5981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13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 </a:t>
            </a:r>
            <a:r>
              <a:rPr lang="en-US" sz="413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53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contents\lessons\img\aro\masran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39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E:\contents\lessons\img\aro\r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39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34401" y="3118276"/>
            <a:ext cx="191452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মাছরা</a:t>
            </a:r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ঙা 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042076"/>
            <a:ext cx="1143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 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57750" y="2667001"/>
            <a:ext cx="1828800" cy="158114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   </a:t>
            </a:r>
            <a:endParaRPr lang="en-US" sz="6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8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33718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4" t="13210" r="1632" b="76365"/>
          <a:stretch/>
        </p:blipFill>
        <p:spPr>
          <a:xfrm>
            <a:off x="1295400" y="2133600"/>
            <a:ext cx="3449782" cy="3366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33400"/>
            <a:ext cx="4876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আমরা‘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বর্ণ 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 শিখি।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0" y="762001"/>
            <a:ext cx="4495800" cy="5108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152401"/>
            <a:ext cx="624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 পৃষ্ঠার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বর্ণ টি নির্দেশনা অনুযায়ী   লিখ।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33718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 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76600"/>
            <a:ext cx="609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0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81000"/>
            <a:ext cx="6248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এবার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তোমারা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বর্ণ টি লিখ।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00400"/>
            <a:ext cx="24384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743200"/>
            <a:ext cx="2952750" cy="2428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41148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 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9906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3120736" cy="23044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3962400"/>
            <a:ext cx="15621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152401"/>
            <a:ext cx="3581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দেখে শব্দ বল।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152401"/>
            <a:ext cx="2438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4" descr="E:\contents\lessons\img\aro\r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contents\lessons\img\aro\masrang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00200"/>
            <a:ext cx="19621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29200" y="3657600"/>
            <a:ext cx="1219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 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4800" y="3810000"/>
            <a:ext cx="191452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মাছরা</a:t>
            </a:r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ঙা 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5800" y="5105400"/>
            <a:ext cx="10515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ব্যাঙের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33400"/>
            <a:ext cx="2438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3120736" cy="230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2000250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77400" y="304800"/>
            <a:ext cx="2000250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2438400"/>
            <a:ext cx="5429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BD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মোছাঃ লাকী আখতার পারভীন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বিহারী সরকারি প্রাথমিক বিদ্যালয়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পীরগাছা, রংপুর।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90800"/>
            <a:ext cx="1676400" cy="1828800"/>
          </a:xfrm>
          <a:prstGeom prst="rect">
            <a:avLst/>
          </a:prstGeom>
          <a:gradFill>
            <a:gsLst>
              <a:gs pos="0">
                <a:srgbClr val="92D050"/>
              </a:gs>
              <a:gs pos="75000">
                <a:schemeClr val="accent1">
                  <a:alpha val="0"/>
                </a:schemeClr>
              </a:gs>
              <a:gs pos="83000">
                <a:srgbClr val="FFFF00">
                  <a:alpha val="29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8445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2"/>
          <a:stretch/>
        </p:blipFill>
        <p:spPr>
          <a:xfrm>
            <a:off x="3429000" y="1295400"/>
            <a:ext cx="4619143" cy="3719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533400"/>
            <a:ext cx="2438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5181600"/>
            <a:ext cx="6705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বর্ণটি  এক পাতা লিখে আনবা।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4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53340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0"/>
            <a:ext cx="50673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1028700" cy="474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335" y="838200"/>
            <a:ext cx="1028700" cy="4972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1657351"/>
            <a:ext cx="6781800" cy="40318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bn-BD" sz="3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3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r>
              <a:rPr lang="bn-BD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ব্যঞ্জনবর্ণ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‘ঙ’</a:t>
            </a:r>
            <a:endParaRPr lang="bn-BD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r>
              <a:rPr lang="bn-BD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7400"/>
            <a:ext cx="10287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885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0" y="152400"/>
            <a:ext cx="268605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838200"/>
            <a:ext cx="11049000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শোনাঃ 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১.১.১ বাক্য ও শব্দে ব্যবহৃত বাংলা বর্ণমালার ধ্বনি মনোযোগ সহকারে শুনবে ও মনে রাখবে।</a:t>
            </a:r>
            <a:endParaRPr lang="en-GB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GB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1.2.1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কারচিহ্নহীন</a:t>
            </a:r>
            <a:r>
              <a:rPr lang="en-GB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শব্দ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মনোযোগ সহকারে শুনবে ও মনে 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রাখবে।</a:t>
            </a:r>
          </a:p>
          <a:p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১.২.২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কারচিহ্নযুক্ত শব্দ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মনোযোগ সহকারে শুনবে ও মনে 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রাখবে।</a:t>
            </a:r>
          </a:p>
          <a:p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১.২.৩  কারচিহ্নহীন ও কারচিহ্নযুক্ত শব্দ দিয়ে তৈরি বাক্য শুনবে।</a:t>
            </a:r>
          </a:p>
          <a:p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শুনে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বলাঃ 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১.১.১ বাক্য ও শব্দে ব্যবহৃত বাংলা বর্ণমালার ধ্বনি স্পষ্ট ও শুদ্ধভাবে বলতে পারবে।</a:t>
            </a:r>
            <a:endParaRPr lang="bn-IN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en-GB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1.2.1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কারচিহ্নহীন</a:t>
            </a:r>
            <a:r>
              <a:rPr lang="en-GB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শব্দ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স্পষ্টভাবে বলতে পারবে।</a:t>
            </a:r>
            <a:endParaRPr lang="bn-IN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১.২.২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কারচিহ্নযুক্ত শব্দ </a:t>
            </a:r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স্পষ্টভাবে বলতে পারবে।</a:t>
            </a:r>
            <a:endParaRPr lang="bn-IN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করতে ও উত্তর বলতে পারবে। </a:t>
            </a:r>
          </a:p>
          <a:p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পড়াঃ ১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 বাংলা বর্ণমালা স্পষ্ট ও শুদ্ধ উচ্চারণে পড়তে পারবে।</a:t>
            </a:r>
          </a:p>
          <a:p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৩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 নিজের লেখা বর্ণ চিনে পড়তে পারবে। </a:t>
            </a:r>
          </a:p>
          <a:p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লেখাঃ ১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১ স্পষ্ট ও সঠিক আকৃতিতে বাংলা বর্ণমালা লিখতে পারবে। </a:t>
            </a:r>
            <a:endParaRPr lang="bn-BD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0" y="685800"/>
            <a:ext cx="50292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ভিডিওটি দেখি।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523605"/>
              </p:ext>
            </p:extLst>
          </p:nvPr>
        </p:nvGraphicFramePr>
        <p:xfrm>
          <a:off x="4659313" y="3182938"/>
          <a:ext cx="28733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ackager Shell Object" showAsIcon="1" r:id="rId3" imgW="2873880" imgH="491040" progId="Package">
                  <p:embed/>
                </p:oleObj>
              </mc:Choice>
              <mc:Fallback>
                <p:oleObj name="Packager Shell Object" showAsIcon="1" r:id="rId3" imgW="28738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9313" y="3182938"/>
                        <a:ext cx="287337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6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1" y="990601"/>
            <a:ext cx="6858000" cy="5334000"/>
            <a:chOff x="2819400" y="1142999"/>
            <a:chExt cx="6057185" cy="56791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22"/>
            <a:stretch/>
          </p:blipFill>
          <p:spPr>
            <a:xfrm>
              <a:off x="2819400" y="1147481"/>
              <a:ext cx="6057185" cy="5674660"/>
            </a:xfrm>
            <a:prstGeom prst="rect">
              <a:avLst/>
            </a:prstGeom>
            <a:solidFill>
              <a:srgbClr val="7030A0"/>
            </a:solidFill>
          </p:spPr>
        </p:pic>
        <p:sp>
          <p:nvSpPr>
            <p:cNvPr id="3" name="Rectangle 2"/>
            <p:cNvSpPr/>
            <p:nvPr/>
          </p:nvSpPr>
          <p:spPr>
            <a:xfrm flipV="1">
              <a:off x="2895600" y="1142999"/>
              <a:ext cx="5943600" cy="4571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4" name="Rectangle 3"/>
          <p:cNvSpPr/>
          <p:nvPr/>
        </p:nvSpPr>
        <p:spPr>
          <a:xfrm>
            <a:off x="3810000" y="228600"/>
            <a:ext cx="4857750" cy="666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দেখতে পাচ্ছ?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152400"/>
            <a:ext cx="4857750" cy="666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এগুলোকে কী বলে?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9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1963400" cy="655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4" t="13012" r="913" b="75813"/>
          <a:stretch/>
        </p:blipFill>
        <p:spPr>
          <a:xfrm>
            <a:off x="6267451" y="2686050"/>
            <a:ext cx="884144" cy="62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5" t="27308" r="36941" b="59812"/>
          <a:stretch/>
        </p:blipFill>
        <p:spPr>
          <a:xfrm>
            <a:off x="4724400" y="2686050"/>
            <a:ext cx="1344706" cy="60848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24400" y="1371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533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পাঠ্য বইয়ের ২০ পৃষ্ঠা খুলে দেখ। </a:t>
            </a:r>
            <a:r>
              <a:rPr lang="bn-BD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810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0" y="1600200"/>
            <a:ext cx="38290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9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381000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3048000" cy="29718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343400" y="1600200"/>
            <a:ext cx="48196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303</Words>
  <Application>Microsoft Office PowerPoint</Application>
  <PresentationFormat>Widescreen</PresentationFormat>
  <Paragraphs>59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38</cp:revision>
  <dcterms:created xsi:type="dcterms:W3CDTF">2006-08-16T00:00:00Z</dcterms:created>
  <dcterms:modified xsi:type="dcterms:W3CDTF">2020-07-26T09:54:42Z</dcterms:modified>
</cp:coreProperties>
</file>