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9" r:id="rId2"/>
    <p:sldId id="256" r:id="rId3"/>
    <p:sldId id="257" r:id="rId4"/>
    <p:sldId id="261" r:id="rId5"/>
    <p:sldId id="263" r:id="rId6"/>
    <p:sldId id="264" r:id="rId7"/>
    <p:sldId id="265" r:id="rId8"/>
    <p:sldId id="260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824-E4A3-494F-85E6-9BBC25C4183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01161EC-34B5-4885-ABC9-8247B3333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2695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824-E4A3-494F-85E6-9BBC25C4183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61EC-34B5-4885-ABC9-8247B3333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04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824-E4A3-494F-85E6-9BBC25C4183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61EC-34B5-4885-ABC9-8247B3333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673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824-E4A3-494F-85E6-9BBC25C4183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61EC-34B5-4885-ABC9-8247B3333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71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824-E4A3-494F-85E6-9BBC25C4183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61EC-34B5-4885-ABC9-8247B3333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62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824-E4A3-494F-85E6-9BBC25C4183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61EC-34B5-4885-ABC9-8247B3333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008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824-E4A3-494F-85E6-9BBC25C4183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61EC-34B5-4885-ABC9-8247B3333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96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824-E4A3-494F-85E6-9BBC25C4183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61EC-34B5-4885-ABC9-8247B3333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1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824-E4A3-494F-85E6-9BBC25C4183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61EC-34B5-4885-ABC9-8247B3333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717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824-E4A3-494F-85E6-9BBC25C4183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61EC-34B5-4885-ABC9-8247B3333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0856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4A8E824-E4A3-494F-85E6-9BBC25C4183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61EC-34B5-4885-ABC9-8247B3333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34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8E824-E4A3-494F-85E6-9BBC25C4183B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01161EC-34B5-4885-ABC9-8247B333343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24631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50A4DD24-A014-478E-BC52-A849AF656C6E}"/>
              </a:ext>
            </a:extLst>
          </p:cNvPr>
          <p:cNvSpPr/>
          <p:nvPr/>
        </p:nvSpPr>
        <p:spPr>
          <a:xfrm>
            <a:off x="5194479" y="1120463"/>
            <a:ext cx="6851560" cy="4146997"/>
          </a:xfrm>
          <a:prstGeom prst="wedgeEllipse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EA9EC8-8E3F-4B03-8B16-4FCBD1AA3182}"/>
              </a:ext>
            </a:extLst>
          </p:cNvPr>
          <p:cNvSpPr/>
          <p:nvPr/>
        </p:nvSpPr>
        <p:spPr>
          <a:xfrm>
            <a:off x="5685776" y="2316798"/>
            <a:ext cx="549308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s-IN" sz="5400" dirty="0">
                <a:ln w="0"/>
                <a:effectLst>
                  <a:reflection blurRad="6350" stA="53000" endA="300" endPos="35500" dir="5400000" sy="-90000" algn="bl" rotWithShape="0"/>
                </a:effectLst>
              </a:rPr>
              <a:t>বিসমিল্লাহির রাহমানির রাহিম</a:t>
            </a:r>
            <a:endParaRPr lang="en-US" sz="5400" b="0" cap="none" spc="0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9213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CE2EF-4FF9-4E85-AD06-F82D221445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8100" y="1568673"/>
            <a:ext cx="3523467" cy="714781"/>
          </a:xfrm>
        </p:spPr>
        <p:txBody>
          <a:bodyPr>
            <a:normAutofit fontScale="90000"/>
          </a:bodyPr>
          <a:lstStyle/>
          <a:p>
            <a:r>
              <a:rPr lang="as-IN" dirty="0"/>
              <a:t>শিক্ষক পরিচিতি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F2EE95B-A829-4778-9561-A644FC6EF7AA}"/>
              </a:ext>
            </a:extLst>
          </p:cNvPr>
          <p:cNvSpPr txBox="1">
            <a:spLocks/>
          </p:cNvSpPr>
          <p:nvPr/>
        </p:nvSpPr>
        <p:spPr>
          <a:xfrm>
            <a:off x="6786042" y="655200"/>
            <a:ext cx="3523467" cy="71478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l" defTabSz="914400" rtl="0" eaLnBrk="1" latinLnBrk="0" hangingPunct="1">
              <a:lnSpc>
                <a:spcPct val="105000"/>
              </a:lnSpc>
              <a:spcBef>
                <a:spcPct val="0"/>
              </a:spcBef>
              <a:buNone/>
              <a:defRPr sz="3900" kern="120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s-IN" b="1" i="1" dirty="0">
                <a:solidFill>
                  <a:schemeClr val="tx1"/>
                </a:solidFill>
              </a:rPr>
              <a:t>মোঃ সেলিম জাহাঙ্গীর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F310327-8D3A-48E9-B219-4BDEEE9EF14C}"/>
              </a:ext>
            </a:extLst>
          </p:cNvPr>
          <p:cNvSpPr txBox="1">
            <a:spLocks/>
          </p:cNvSpPr>
          <p:nvPr/>
        </p:nvSpPr>
        <p:spPr>
          <a:xfrm>
            <a:off x="6929206" y="1596973"/>
            <a:ext cx="3523467" cy="7147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5000"/>
              </a:lnSpc>
              <a:spcBef>
                <a:spcPct val="0"/>
              </a:spcBef>
              <a:buNone/>
              <a:defRPr sz="3900" kern="120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s-IN" sz="3600" dirty="0">
                <a:solidFill>
                  <a:schemeClr val="tx1"/>
                </a:solidFill>
              </a:rPr>
              <a:t>রসায়ন প্রভাষক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AC5FE9C-E66F-4B5D-BD9B-08FA582C64ED}"/>
              </a:ext>
            </a:extLst>
          </p:cNvPr>
          <p:cNvSpPr txBox="1">
            <a:spLocks/>
          </p:cNvSpPr>
          <p:nvPr/>
        </p:nvSpPr>
        <p:spPr>
          <a:xfrm>
            <a:off x="6929206" y="2689680"/>
            <a:ext cx="4632103" cy="8435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5000"/>
              </a:lnSpc>
              <a:spcBef>
                <a:spcPct val="0"/>
              </a:spcBef>
              <a:buNone/>
              <a:defRPr sz="3900" kern="120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s-IN" sz="2800" dirty="0">
                <a:solidFill>
                  <a:schemeClr val="tx1"/>
                </a:solidFill>
              </a:rPr>
              <a:t>ডিমলা ইসলামিয়া ডিগ্রী কলেজ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CC12636-09A2-44AF-A051-19AD32BB854B}"/>
              </a:ext>
            </a:extLst>
          </p:cNvPr>
          <p:cNvSpPr txBox="1">
            <a:spLocks/>
          </p:cNvSpPr>
          <p:nvPr/>
        </p:nvSpPr>
        <p:spPr>
          <a:xfrm>
            <a:off x="7090842" y="3474161"/>
            <a:ext cx="4632103" cy="8435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5000"/>
              </a:lnSpc>
              <a:spcBef>
                <a:spcPct val="0"/>
              </a:spcBef>
              <a:buNone/>
              <a:defRPr sz="3900" kern="120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s-IN" sz="2800" dirty="0">
                <a:solidFill>
                  <a:schemeClr val="tx1"/>
                </a:solidFill>
              </a:rPr>
              <a:t>ডিমলা নীলফামারী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E53B517-3CBE-4960-8C39-4EBB15BF933A}"/>
              </a:ext>
            </a:extLst>
          </p:cNvPr>
          <p:cNvSpPr txBox="1">
            <a:spLocks/>
          </p:cNvSpPr>
          <p:nvPr/>
        </p:nvSpPr>
        <p:spPr>
          <a:xfrm>
            <a:off x="7090842" y="4388999"/>
            <a:ext cx="4632103" cy="8435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5000"/>
              </a:lnSpc>
              <a:spcBef>
                <a:spcPct val="0"/>
              </a:spcBef>
              <a:buNone/>
              <a:defRPr sz="3900" kern="120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s-IN" sz="2800" dirty="0">
                <a:solidFill>
                  <a:schemeClr val="tx1"/>
                </a:solidFill>
              </a:rPr>
              <a:t>ইমেইল</a:t>
            </a:r>
            <a:r>
              <a:rPr lang="bn-BD" sz="2800" dirty="0">
                <a:solidFill>
                  <a:schemeClr val="tx1"/>
                </a:solidFill>
              </a:rPr>
              <a:t>ঃ </a:t>
            </a:r>
            <a:r>
              <a:rPr lang="bn-BD" sz="1800" dirty="0">
                <a:solidFill>
                  <a:schemeClr val="tx1"/>
                </a:solidFill>
              </a:rPr>
              <a:t>salimzahangir07@gmail.com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481EC12-2E72-467E-839F-4E17205BCA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961" y="2678957"/>
            <a:ext cx="2425743" cy="286526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4847386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B91F9B-86D0-4CEB-BEFC-2F741E65F534}"/>
              </a:ext>
            </a:extLst>
          </p:cNvPr>
          <p:cNvSpPr/>
          <p:nvPr/>
        </p:nvSpPr>
        <p:spPr>
          <a:xfrm>
            <a:off x="2118349" y="106617"/>
            <a:ext cx="8204068" cy="119773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503719-C26C-43EF-98D5-99FBF8441727}"/>
              </a:ext>
            </a:extLst>
          </p:cNvPr>
          <p:cNvSpPr/>
          <p:nvPr/>
        </p:nvSpPr>
        <p:spPr>
          <a:xfrm>
            <a:off x="1629200" y="178301"/>
            <a:ext cx="924725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s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আজকের বিষয়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  <a:r>
              <a:rPr lang="as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রসায়ন প্রথম পত্র</a:t>
            </a:r>
            <a:endParaRPr lang="en-US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791E23-9A49-445A-92C8-D35490399FE8}"/>
              </a:ext>
            </a:extLst>
          </p:cNvPr>
          <p:cNvSpPr/>
          <p:nvPr/>
        </p:nvSpPr>
        <p:spPr>
          <a:xfrm>
            <a:off x="4527059" y="1533605"/>
            <a:ext cx="3331480" cy="42575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06DEF3-D5ED-4737-A562-C9CC0D1B95CB}"/>
              </a:ext>
            </a:extLst>
          </p:cNvPr>
          <p:cNvSpPr/>
          <p:nvPr/>
        </p:nvSpPr>
        <p:spPr>
          <a:xfrm>
            <a:off x="3853626" y="2981630"/>
            <a:ext cx="400491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s-IN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অধ্যায়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  <a:r>
              <a:rPr lang="as-IN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দ্বিতীয়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1C1D59-C0BC-4C9E-99E3-25F8A87195AD}"/>
              </a:ext>
            </a:extLst>
          </p:cNvPr>
          <p:cNvSpPr/>
          <p:nvPr/>
        </p:nvSpPr>
        <p:spPr>
          <a:xfrm>
            <a:off x="3684893" y="3577254"/>
            <a:ext cx="400491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s-IN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পাঠ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 ৯ 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9B8193-7814-463A-B805-ED9731E0F7CF}"/>
              </a:ext>
            </a:extLst>
          </p:cNvPr>
          <p:cNvSpPr/>
          <p:nvPr/>
        </p:nvSpPr>
        <p:spPr>
          <a:xfrm>
            <a:off x="4088336" y="2357146"/>
            <a:ext cx="400491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s-IN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শ্রেণি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 </a:t>
            </a:r>
            <a:r>
              <a:rPr lang="as-IN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একাদশ 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096D56-08B5-4A21-B79F-289AFF12925B}"/>
              </a:ext>
            </a:extLst>
          </p:cNvPr>
          <p:cNvSpPr/>
          <p:nvPr/>
        </p:nvSpPr>
        <p:spPr>
          <a:xfrm>
            <a:off x="4088336" y="4422617"/>
            <a:ext cx="400491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সময়ঃ৪০</a:t>
            </a:r>
            <a:r>
              <a:rPr lang="as-IN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মিনিট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FD1D45-625C-4ABF-A5BC-FA8E316978D8}"/>
              </a:ext>
            </a:extLst>
          </p:cNvPr>
          <p:cNvSpPr/>
          <p:nvPr/>
        </p:nvSpPr>
        <p:spPr>
          <a:xfrm>
            <a:off x="4323047" y="1617096"/>
            <a:ext cx="353549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পাঠ</a:t>
            </a:r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পরিচিতি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201172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C14D-E51A-4C37-9D6C-019630435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367170" y="-331410"/>
            <a:ext cx="8770571" cy="1560716"/>
          </a:xfrm>
        </p:spPr>
        <p:txBody>
          <a:bodyPr>
            <a:normAutofit/>
          </a:bodyPr>
          <a:lstStyle/>
          <a:p>
            <a:r>
              <a:rPr lang="bn-BD" sz="4800" dirty="0"/>
              <a:t>শিখনফলঃ</a:t>
            </a:r>
            <a:endParaRPr lang="en-US" sz="4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341B3D0-5EB9-4F5F-9057-1A6CB26CD405}"/>
              </a:ext>
            </a:extLst>
          </p:cNvPr>
          <p:cNvSpPr txBox="1">
            <a:spLocks/>
          </p:cNvSpPr>
          <p:nvPr/>
        </p:nvSpPr>
        <p:spPr>
          <a:xfrm>
            <a:off x="2933699" y="9835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9000"/>
              </a:lnSpc>
              <a:spcBef>
                <a:spcPct val="0"/>
              </a:spcBef>
              <a:buNone/>
              <a:defRPr sz="44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3600" dirty="0"/>
              <a:t>আইসোবার,আইসোটোন,আইসোটোপ কি তা জানতে পারবো।</a:t>
            </a:r>
            <a:endParaRPr lang="en-US" sz="36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2CE018B-45B9-47B6-B904-DDE02A173DBD}"/>
              </a:ext>
            </a:extLst>
          </p:cNvPr>
          <p:cNvSpPr txBox="1">
            <a:spLocks/>
          </p:cNvSpPr>
          <p:nvPr/>
        </p:nvSpPr>
        <p:spPr>
          <a:xfrm>
            <a:off x="2815611" y="2666161"/>
            <a:ext cx="10596770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9000"/>
              </a:lnSpc>
              <a:spcBef>
                <a:spcPct val="0"/>
              </a:spcBef>
              <a:buNone/>
              <a:defRPr sz="44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t"/>
            <a:r>
              <a:rPr lang="bn-BD" sz="3600" dirty="0"/>
              <a:t>আইসোবার,আইসোটোন,আইসোটোপ এর চিএ সম্পূর্কে জানতে পারবো।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781AAAC-20F3-454F-8F5E-78D76133D119}"/>
              </a:ext>
            </a:extLst>
          </p:cNvPr>
          <p:cNvSpPr txBox="1">
            <a:spLocks/>
          </p:cNvSpPr>
          <p:nvPr/>
        </p:nvSpPr>
        <p:spPr>
          <a:xfrm>
            <a:off x="2708411" y="4495814"/>
            <a:ext cx="9792173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9000"/>
              </a:lnSpc>
              <a:spcBef>
                <a:spcPct val="0"/>
              </a:spcBef>
              <a:buNone/>
              <a:defRPr sz="44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3600" dirty="0"/>
              <a:t>আইসোবার,আইসোটোন,আইসোটোপ ব্যাখ্যা করতে পারবো।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tar: 5 Points 2">
            <a:extLst>
              <a:ext uri="{FF2B5EF4-FFF2-40B4-BE49-F238E27FC236}">
                <a16:creationId xmlns:a16="http://schemas.microsoft.com/office/drawing/2014/main" id="{D4DB8F56-F569-4C0D-B312-DF8A346E34CF}"/>
              </a:ext>
            </a:extLst>
          </p:cNvPr>
          <p:cNvSpPr/>
          <p:nvPr/>
        </p:nvSpPr>
        <p:spPr>
          <a:xfrm>
            <a:off x="2180928" y="1195096"/>
            <a:ext cx="634683" cy="568807"/>
          </a:xfrm>
          <a:prstGeom prst="star5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707020DD-E6D8-424A-ADAE-D01D9903C7BD}"/>
              </a:ext>
            </a:extLst>
          </p:cNvPr>
          <p:cNvSpPr/>
          <p:nvPr/>
        </p:nvSpPr>
        <p:spPr>
          <a:xfrm>
            <a:off x="2180928" y="2851464"/>
            <a:ext cx="527483" cy="568807"/>
          </a:xfrm>
          <a:prstGeom prst="star5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tar: 5 Points 7">
            <a:extLst>
              <a:ext uri="{FF2B5EF4-FFF2-40B4-BE49-F238E27FC236}">
                <a16:creationId xmlns:a16="http://schemas.microsoft.com/office/drawing/2014/main" id="{6A08EA1D-4EAF-4ECC-8953-1980B5A694A3}"/>
              </a:ext>
            </a:extLst>
          </p:cNvPr>
          <p:cNvSpPr/>
          <p:nvPr/>
        </p:nvSpPr>
        <p:spPr>
          <a:xfrm>
            <a:off x="2180927" y="4671881"/>
            <a:ext cx="527483" cy="568807"/>
          </a:xfrm>
          <a:prstGeom prst="star5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13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F802F47-0840-409D-A023-1A799EFE23EC}"/>
              </a:ext>
            </a:extLst>
          </p:cNvPr>
          <p:cNvSpPr/>
          <p:nvPr/>
        </p:nvSpPr>
        <p:spPr>
          <a:xfrm>
            <a:off x="299469" y="237387"/>
            <a:ext cx="91165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dirty="0"/>
              <a:t>আইসোবার,আইসোটোন,আইসোটোপ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A74771-DC36-41B2-8FAF-72A00F3865EA}"/>
              </a:ext>
            </a:extLst>
          </p:cNvPr>
          <p:cNvSpPr/>
          <p:nvPr/>
        </p:nvSpPr>
        <p:spPr>
          <a:xfrm>
            <a:off x="1254845" y="1716037"/>
            <a:ext cx="160652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2800" b="0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আইসোবার</a:t>
            </a:r>
            <a:endParaRPr lang="en-US" sz="54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6B23FF-996A-4C12-985E-62B4AFA406D4}"/>
              </a:ext>
            </a:extLst>
          </p:cNvPr>
          <p:cNvSpPr/>
          <p:nvPr/>
        </p:nvSpPr>
        <p:spPr>
          <a:xfrm>
            <a:off x="4640206" y="1779687"/>
            <a:ext cx="321929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2800" b="0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আইসোটোন</a:t>
            </a:r>
            <a:endParaRPr lang="en-US" sz="28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EC70695-7A46-4D56-9576-6DF7484664C7}"/>
              </a:ext>
            </a:extLst>
          </p:cNvPr>
          <p:cNvSpPr/>
          <p:nvPr/>
        </p:nvSpPr>
        <p:spPr>
          <a:xfrm>
            <a:off x="8557923" y="1808442"/>
            <a:ext cx="321929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2800" b="0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আইসোটোপ</a:t>
            </a:r>
            <a:endParaRPr lang="en-US" sz="28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D5260CF-0C8B-4E59-95C5-46DCE40853A2}"/>
              </a:ext>
            </a:extLst>
          </p:cNvPr>
          <p:cNvSpPr/>
          <p:nvPr/>
        </p:nvSpPr>
        <p:spPr>
          <a:xfrm>
            <a:off x="8308648" y="2646738"/>
            <a:ext cx="3763096" cy="41515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26D5177-BABF-4578-8DB2-F055341CB35B}"/>
              </a:ext>
            </a:extLst>
          </p:cNvPr>
          <p:cNvSpPr/>
          <p:nvPr/>
        </p:nvSpPr>
        <p:spPr>
          <a:xfrm>
            <a:off x="232869" y="2587031"/>
            <a:ext cx="3650483" cy="42112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DD07380-36A0-464F-93DB-4C72EB8ED5CE}"/>
              </a:ext>
            </a:extLst>
          </p:cNvPr>
          <p:cNvSpPr/>
          <p:nvPr/>
        </p:nvSpPr>
        <p:spPr>
          <a:xfrm>
            <a:off x="4191825" y="2646739"/>
            <a:ext cx="3808350" cy="42112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7079311-7AF3-486C-9DFC-57880541046F}"/>
              </a:ext>
            </a:extLst>
          </p:cNvPr>
          <p:cNvSpPr/>
          <p:nvPr/>
        </p:nvSpPr>
        <p:spPr>
          <a:xfrm>
            <a:off x="280479" y="2848572"/>
            <a:ext cx="3464148" cy="35702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s-IN" sz="1600" dirty="0">
                <a:solidFill>
                  <a:schemeClr val="bg1"/>
                </a:solidFill>
              </a:rPr>
              <a:t>যেসব মৌলের পরমাণুর পারমাণবিক সংখ্যা বা প্রোটন সংখ্যা একই, কিন্তু এদের ভরসংখ্যা ভিন্ন হলে তাদেরকে পরস্পরের আইসোটোপ বলে। অথবা একই মৌলের বিভিন্ন ভরযুক্ত পরমাণু সমূহকে পরস্পরের আইসোটোপ বলে। যেমন - কার্বনের আইসোটোপ </a:t>
            </a:r>
            <a:r>
              <a:rPr lang="en-US" sz="1600" dirty="0">
                <a:solidFill>
                  <a:schemeClr val="bg1"/>
                </a:solidFill>
              </a:rPr>
              <a:t>C-12,         C- 13, C- 14. </a:t>
            </a:r>
            <a:r>
              <a:rPr lang="as-IN" sz="1600" dirty="0">
                <a:solidFill>
                  <a:schemeClr val="bg1"/>
                </a:solidFill>
              </a:rPr>
              <a:t>আবার </a:t>
            </a:r>
            <a:r>
              <a:rPr lang="en-US" sz="1600" dirty="0">
                <a:solidFill>
                  <a:schemeClr val="bg1"/>
                </a:solidFill>
              </a:rPr>
              <a:t>O- 16, O- 17, O - 18    </a:t>
            </a:r>
            <a:r>
              <a:rPr lang="as-IN" sz="1600" dirty="0">
                <a:solidFill>
                  <a:schemeClr val="bg1"/>
                </a:solidFill>
              </a:rPr>
              <a:t>আবার, হাইড্রোজেনের সাতটি আইসোটোপ আছে। এর মধ্যে </a:t>
            </a:r>
            <a:r>
              <a:rPr lang="en-US" sz="1600" dirty="0">
                <a:solidFill>
                  <a:schemeClr val="bg1"/>
                </a:solidFill>
              </a:rPr>
              <a:t>H - 1, H -2, H - 3 </a:t>
            </a:r>
            <a:r>
              <a:rPr lang="as-IN" sz="1600" dirty="0">
                <a:solidFill>
                  <a:schemeClr val="bg1"/>
                </a:solidFill>
              </a:rPr>
              <a:t>প্রকৃতিতে এবং </a:t>
            </a:r>
            <a:r>
              <a:rPr lang="en-US" sz="1600" dirty="0">
                <a:solidFill>
                  <a:schemeClr val="bg1"/>
                </a:solidFill>
              </a:rPr>
              <a:t>H -4, H -5, H -6, H - 7 </a:t>
            </a:r>
            <a:r>
              <a:rPr lang="as-IN" sz="1600" dirty="0">
                <a:solidFill>
                  <a:schemeClr val="bg1"/>
                </a:solidFill>
              </a:rPr>
              <a:t>তেজস্কিয় আইসোটোপ। আবার </a:t>
            </a:r>
            <a:r>
              <a:rPr lang="en-US" sz="1600" dirty="0">
                <a:solidFill>
                  <a:schemeClr val="bg1"/>
                </a:solidFill>
              </a:rPr>
              <a:t>Ne - 20, Ne - 21, Ne - 22 </a:t>
            </a:r>
            <a:r>
              <a:rPr lang="as-IN" sz="1600" dirty="0">
                <a:solidFill>
                  <a:schemeClr val="bg1"/>
                </a:solidFill>
              </a:rPr>
              <a:t>পরস্পরের আইসোটোপ</a:t>
            </a:r>
            <a:r>
              <a:rPr lang="as-IN" dirty="0">
                <a:solidFill>
                  <a:schemeClr val="bg1"/>
                </a:solidFill>
              </a:rPr>
              <a:t>।</a:t>
            </a:r>
            <a:endParaRPr lang="en-US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45FCD01-4172-4D74-922E-DE79CB4A53D4}"/>
              </a:ext>
            </a:extLst>
          </p:cNvPr>
          <p:cNvSpPr/>
          <p:nvPr/>
        </p:nvSpPr>
        <p:spPr>
          <a:xfrm>
            <a:off x="4372259" y="2646739"/>
            <a:ext cx="3447482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s-IN" dirty="0">
                <a:solidFill>
                  <a:srgbClr val="FF0000"/>
                </a:solidFill>
              </a:rPr>
              <a:t>যেসব মৌলের পারমাণবিক সংখ্যা বা প্রোটন সংখ্যা ভিন্ন, কিন্তু ভর সংখ্যা একই তাদেরকে পরস্পরের আইসোবার বলে।        যেমন - </a:t>
            </a:r>
            <a:r>
              <a:rPr lang="en-US" dirty="0">
                <a:solidFill>
                  <a:srgbClr val="FF0000"/>
                </a:solidFill>
              </a:rPr>
              <a:t>Cu </a:t>
            </a:r>
            <a:r>
              <a:rPr lang="as-IN" dirty="0">
                <a:solidFill>
                  <a:srgbClr val="FF0000"/>
                </a:solidFill>
              </a:rPr>
              <a:t>এর পারমানবিক সংখ্যা 29 ও.          </a:t>
            </a:r>
            <a:r>
              <a:rPr lang="en-US" dirty="0">
                <a:solidFill>
                  <a:srgbClr val="FF0000"/>
                </a:solidFill>
              </a:rPr>
              <a:t>Zn </a:t>
            </a:r>
            <a:r>
              <a:rPr lang="as-IN" dirty="0">
                <a:solidFill>
                  <a:srgbClr val="FF0000"/>
                </a:solidFill>
              </a:rPr>
              <a:t>এর পারমানবিক সংখ্যা 30 কিন্তু উভয়ের ভরসংখ্যা  65।  কাজেই </a:t>
            </a:r>
            <a:r>
              <a:rPr lang="en-US" dirty="0">
                <a:solidFill>
                  <a:srgbClr val="FF0000"/>
                </a:solidFill>
              </a:rPr>
              <a:t>Cu </a:t>
            </a:r>
            <a:r>
              <a:rPr lang="as-IN" dirty="0">
                <a:solidFill>
                  <a:srgbClr val="FF0000"/>
                </a:solidFill>
              </a:rPr>
              <a:t>ও </a:t>
            </a:r>
            <a:r>
              <a:rPr lang="en-US" dirty="0">
                <a:solidFill>
                  <a:srgbClr val="FF0000"/>
                </a:solidFill>
              </a:rPr>
              <a:t>Zn </a:t>
            </a:r>
            <a:r>
              <a:rPr lang="as-IN" dirty="0">
                <a:solidFill>
                  <a:srgbClr val="FF0000"/>
                </a:solidFill>
              </a:rPr>
              <a:t>পরস্পরের আইসোবার। আবার,    </a:t>
            </a:r>
            <a:r>
              <a:rPr lang="en-US" dirty="0" err="1">
                <a:solidFill>
                  <a:srgbClr val="FF0000"/>
                </a:solidFill>
              </a:rPr>
              <a:t>Ar</a:t>
            </a:r>
            <a:r>
              <a:rPr lang="en-US" dirty="0">
                <a:solidFill>
                  <a:srgbClr val="FF0000"/>
                </a:solidFill>
              </a:rPr>
              <a:t>- </a:t>
            </a:r>
            <a:r>
              <a:rPr lang="as-IN" dirty="0">
                <a:solidFill>
                  <a:srgbClr val="FF0000"/>
                </a:solidFill>
              </a:rPr>
              <a:t>এর পারমানবিক সংখ্যা -18, </a:t>
            </a:r>
            <a:r>
              <a:rPr lang="en-US" dirty="0">
                <a:solidFill>
                  <a:srgbClr val="FF0000"/>
                </a:solidFill>
              </a:rPr>
              <a:t>K </a:t>
            </a:r>
            <a:r>
              <a:rPr lang="as-IN" dirty="0">
                <a:solidFill>
                  <a:srgbClr val="FF0000"/>
                </a:solidFill>
              </a:rPr>
              <a:t>এর পারমানবিক সংখ্যা -19,        </a:t>
            </a:r>
            <a:r>
              <a:rPr lang="en-US" dirty="0">
                <a:solidFill>
                  <a:srgbClr val="FF0000"/>
                </a:solidFill>
              </a:rPr>
              <a:t>Ca </a:t>
            </a:r>
            <a:r>
              <a:rPr lang="as-IN" dirty="0">
                <a:solidFill>
                  <a:srgbClr val="FF0000"/>
                </a:solidFill>
              </a:rPr>
              <a:t>এর পারমানবিক সংখ্যা - 20. কিন্তু এদের ভরসংখ্যা -40 একই হওয়ায় </a:t>
            </a:r>
            <a:r>
              <a:rPr lang="en-US" dirty="0" err="1">
                <a:solidFill>
                  <a:srgbClr val="FF0000"/>
                </a:solidFill>
              </a:rPr>
              <a:t>Ar</a:t>
            </a:r>
            <a:r>
              <a:rPr lang="en-US" dirty="0">
                <a:solidFill>
                  <a:srgbClr val="FF0000"/>
                </a:solidFill>
              </a:rPr>
              <a:t>, K, Ca </a:t>
            </a:r>
            <a:r>
              <a:rPr lang="as-IN" dirty="0">
                <a:solidFill>
                  <a:srgbClr val="FF0000"/>
                </a:solidFill>
              </a:rPr>
              <a:t>পরস্পরের আইসোবার</a:t>
            </a:r>
            <a:r>
              <a:rPr lang="as-IN" dirty="0"/>
              <a:t>।</a:t>
            </a:r>
            <a:br>
              <a:rPr lang="as-IN" sz="5400" dirty="0"/>
            </a:b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FEB99AE-AC4F-45A2-A510-E3D574A913A1}"/>
              </a:ext>
            </a:extLst>
          </p:cNvPr>
          <p:cNvSpPr/>
          <p:nvPr/>
        </p:nvSpPr>
        <p:spPr>
          <a:xfrm>
            <a:off x="8263394" y="2646738"/>
            <a:ext cx="3808350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s-IN" dirty="0">
                <a:solidFill>
                  <a:srgbClr val="002060"/>
                </a:solidFill>
              </a:rPr>
              <a:t>যেসব মৌলের প্রোটন সংখ্যা বা পারমাণবিক সংখ্যা এবং ভরসংখ্যা ভিন্ন, কিন্তু নিউট্রন সংখ্যা ভিন্ন  তাদেরকে পরস্পরের আইসোটোন বলে। যেমন- </a:t>
            </a:r>
            <a:r>
              <a:rPr lang="en-US" dirty="0">
                <a:solidFill>
                  <a:srgbClr val="002060"/>
                </a:solidFill>
              </a:rPr>
              <a:t>Si- </a:t>
            </a:r>
            <a:r>
              <a:rPr lang="as-IN" dirty="0">
                <a:solidFill>
                  <a:srgbClr val="002060"/>
                </a:solidFill>
              </a:rPr>
              <a:t>এর পারমাণবিক সংখ্যা - 14,  ভরসংখ্যা - 30 এবং নিউট্রন সংখ্যা - 16. আবার, </a:t>
            </a:r>
            <a:r>
              <a:rPr lang="en-US" dirty="0">
                <a:solidFill>
                  <a:srgbClr val="002060"/>
                </a:solidFill>
              </a:rPr>
              <a:t>P- </a:t>
            </a:r>
            <a:r>
              <a:rPr lang="as-IN" dirty="0">
                <a:solidFill>
                  <a:srgbClr val="002060"/>
                </a:solidFill>
              </a:rPr>
              <a:t>এর পারমাণবিক সংখ্যা - 15, ভরসংখ্যা - 31 এবং নিউট্রন সংখ্যা - 16. এখানে </a:t>
            </a:r>
            <a:r>
              <a:rPr lang="en-US" dirty="0">
                <a:solidFill>
                  <a:srgbClr val="002060"/>
                </a:solidFill>
              </a:rPr>
              <a:t>Si </a:t>
            </a:r>
            <a:r>
              <a:rPr lang="as-IN" dirty="0">
                <a:solidFill>
                  <a:srgbClr val="002060"/>
                </a:solidFill>
              </a:rPr>
              <a:t>ও </a:t>
            </a:r>
            <a:r>
              <a:rPr lang="en-US" dirty="0">
                <a:solidFill>
                  <a:srgbClr val="002060"/>
                </a:solidFill>
              </a:rPr>
              <a:t>P </a:t>
            </a:r>
            <a:r>
              <a:rPr lang="as-IN" dirty="0">
                <a:solidFill>
                  <a:srgbClr val="002060"/>
                </a:solidFill>
              </a:rPr>
              <a:t>এর নিউট্রন সংখ্যা সমান । অতএব </a:t>
            </a:r>
            <a:r>
              <a:rPr lang="en-US" dirty="0">
                <a:solidFill>
                  <a:srgbClr val="002060"/>
                </a:solidFill>
              </a:rPr>
              <a:t>Si </a:t>
            </a:r>
            <a:r>
              <a:rPr lang="as-IN" dirty="0">
                <a:solidFill>
                  <a:srgbClr val="002060"/>
                </a:solidFill>
              </a:rPr>
              <a:t>ও </a:t>
            </a:r>
            <a:r>
              <a:rPr lang="en-US" dirty="0">
                <a:solidFill>
                  <a:srgbClr val="002060"/>
                </a:solidFill>
              </a:rPr>
              <a:t>P </a:t>
            </a:r>
            <a:r>
              <a:rPr lang="as-IN" dirty="0">
                <a:solidFill>
                  <a:srgbClr val="002060"/>
                </a:solidFill>
              </a:rPr>
              <a:t>পরস্পরের আইসোটোন। </a:t>
            </a:r>
            <a:r>
              <a:rPr lang="en-US" dirty="0">
                <a:solidFill>
                  <a:srgbClr val="002060"/>
                </a:solidFill>
              </a:rPr>
              <a:t>C, N, O </a:t>
            </a:r>
            <a:r>
              <a:rPr lang="as-IN" dirty="0">
                <a:solidFill>
                  <a:srgbClr val="002060"/>
                </a:solidFill>
              </a:rPr>
              <a:t>পরস্পরের আইসোটোন। এদের নিউট্রন সংখ্যা যথাক্রমে      </a:t>
            </a:r>
            <a:r>
              <a:rPr lang="en-US" dirty="0">
                <a:solidFill>
                  <a:srgbClr val="002060"/>
                </a:solidFill>
              </a:rPr>
              <a:t>C = (14 - 6) = 8, N = (15 - 7) = 8,                  O = (16 - 8) = 8.</a:t>
            </a:r>
            <a:br>
              <a:rPr lang="as-IN" sz="5400" dirty="0">
                <a:solidFill>
                  <a:srgbClr val="002060"/>
                </a:solidFill>
              </a:rPr>
            </a:br>
            <a:endParaRPr lang="en-US" sz="54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24157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344541F-A393-493A-BC3C-DF970CCAAD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443" y="0"/>
            <a:ext cx="6414052" cy="276556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8BA25AD-E4B4-4B45-A5BA-E19B4B76C4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443" y="3429000"/>
            <a:ext cx="7144718" cy="317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003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69FCE48-F0BB-4D79-BA68-484F7235C5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1003"/>
            <a:ext cx="6100421" cy="343148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5D83D54-BA29-41C4-AC45-83ECD42368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618" y="1180275"/>
            <a:ext cx="5888382" cy="3312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2385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agnetic Disk 1">
            <a:extLst>
              <a:ext uri="{FF2B5EF4-FFF2-40B4-BE49-F238E27FC236}">
                <a16:creationId xmlns:a16="http://schemas.microsoft.com/office/drawing/2014/main" id="{32A6C1E4-1914-4688-85C4-F40B21F3DCD6}"/>
              </a:ext>
            </a:extLst>
          </p:cNvPr>
          <p:cNvSpPr/>
          <p:nvPr/>
        </p:nvSpPr>
        <p:spPr>
          <a:xfrm>
            <a:off x="386365" y="450760"/>
            <a:ext cx="2949262" cy="1751527"/>
          </a:xfrm>
          <a:prstGeom prst="flowChartMagneticDisk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C8CA006-4252-4EF5-AC32-752F0227B281}"/>
              </a:ext>
            </a:extLst>
          </p:cNvPr>
          <p:cNvSpPr/>
          <p:nvPr/>
        </p:nvSpPr>
        <p:spPr>
          <a:xfrm>
            <a:off x="62710" y="1072896"/>
            <a:ext cx="359657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s-IN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বাড়ির কাজ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0FA7638-8219-47FC-BFF3-89ADE30C6F90}"/>
              </a:ext>
            </a:extLst>
          </p:cNvPr>
          <p:cNvSpPr/>
          <p:nvPr/>
        </p:nvSpPr>
        <p:spPr>
          <a:xfrm>
            <a:off x="386365" y="3209164"/>
            <a:ext cx="11794038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bn-BD" sz="3200" dirty="0"/>
              <a:t>১। আইসোবার,আইসোটোন,আইসোটোপ কি?</a:t>
            </a:r>
          </a:p>
          <a:p>
            <a:pPr marL="514350" indent="-514350">
              <a:buAutoNum type="arabicPeriod"/>
            </a:pPr>
            <a:endParaRPr lang="as-IN" sz="3200" dirty="0"/>
          </a:p>
          <a:p>
            <a:r>
              <a:rPr lang="as-IN" sz="3200" dirty="0"/>
              <a:t>২</a:t>
            </a:r>
            <a:r>
              <a:rPr lang="bn-BD" sz="3200" dirty="0"/>
              <a:t>। আইসোবার,আইসোটোন,আইসোটোপ এর ব্যাখা কর?</a:t>
            </a:r>
          </a:p>
          <a:p>
            <a:endParaRPr lang="bn-BD" sz="3200" dirty="0"/>
          </a:p>
          <a:p>
            <a:r>
              <a:rPr lang="bn-BD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৩।</a:t>
            </a:r>
            <a:r>
              <a:rPr lang="bn-BD" sz="4800" dirty="0">
                <a:solidFill>
                  <a:srgbClr val="FF0000"/>
                </a:solidFill>
              </a:rPr>
              <a:t> </a:t>
            </a:r>
            <a:r>
              <a:rPr lang="bn-BD" sz="3200" dirty="0"/>
              <a:t>আইসোটোন,আইসোটোপ এর তুলনা ব্যাখ্যা কর?</a:t>
            </a:r>
            <a:endParaRPr lang="en-US" sz="54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32739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3790E4C0-B15B-465A-8964-346442F715DE}"/>
              </a:ext>
            </a:extLst>
          </p:cNvPr>
          <p:cNvSpPr/>
          <p:nvPr/>
        </p:nvSpPr>
        <p:spPr>
          <a:xfrm>
            <a:off x="5433391" y="1510748"/>
            <a:ext cx="5976731" cy="3366052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14D087C-00BA-446A-9720-1C94506FDC0D}"/>
              </a:ext>
            </a:extLst>
          </p:cNvPr>
          <p:cNvSpPr/>
          <p:nvPr/>
        </p:nvSpPr>
        <p:spPr>
          <a:xfrm>
            <a:off x="5932591" y="2644170"/>
            <a:ext cx="456313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9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ধন্যবাদ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9152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144</TotalTime>
  <Words>419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Rockwell</vt:lpstr>
      <vt:lpstr>Gallery</vt:lpstr>
      <vt:lpstr>PowerPoint Presentation</vt:lpstr>
      <vt:lpstr>শিক্ষক পরিচিতি</vt:lpstr>
      <vt:lpstr>PowerPoint Presentation</vt:lpstr>
      <vt:lpstr>শিখনফলঃ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শিক্ষক পরিচিতি</dc:title>
  <dc:creator>Imtiaz Adnan</dc:creator>
  <cp:lastModifiedBy>Imtiaz Adnan</cp:lastModifiedBy>
  <cp:revision>18</cp:revision>
  <dcterms:created xsi:type="dcterms:W3CDTF">2020-07-21T08:54:56Z</dcterms:created>
  <dcterms:modified xsi:type="dcterms:W3CDTF">2020-07-27T12:54:00Z</dcterms:modified>
</cp:coreProperties>
</file>