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23"/>
  </p:notesMasterIdLst>
  <p:sldIdLst>
    <p:sldId id="327" r:id="rId2"/>
    <p:sldId id="345" r:id="rId3"/>
    <p:sldId id="335" r:id="rId4"/>
    <p:sldId id="336" r:id="rId5"/>
    <p:sldId id="339" r:id="rId6"/>
    <p:sldId id="342" r:id="rId7"/>
    <p:sldId id="338" r:id="rId8"/>
    <p:sldId id="341" r:id="rId9"/>
    <p:sldId id="344" r:id="rId10"/>
    <p:sldId id="323" r:id="rId11"/>
    <p:sldId id="304" r:id="rId12"/>
    <p:sldId id="307" r:id="rId13"/>
    <p:sldId id="324" r:id="rId14"/>
    <p:sldId id="305" r:id="rId15"/>
    <p:sldId id="325" r:id="rId16"/>
    <p:sldId id="306" r:id="rId17"/>
    <p:sldId id="326" r:id="rId18"/>
    <p:sldId id="303" r:id="rId19"/>
    <p:sldId id="292" r:id="rId20"/>
    <p:sldId id="294" r:id="rId21"/>
    <p:sldId id="295" r:id="rId22"/>
  </p:sldIdLst>
  <p:sldSz cx="10287000" cy="6858000" type="35mm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CC33"/>
    <a:srgbClr val="FF3399"/>
    <a:srgbClr val="00FF00"/>
    <a:srgbClr val="66FF33"/>
    <a:srgbClr val="080808"/>
    <a:srgbClr val="132133"/>
    <a:srgbClr val="6AA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718" autoAdjust="0"/>
  </p:normalViewPr>
  <p:slideViewPr>
    <p:cSldViewPr>
      <p:cViewPr varScale="1">
        <p:scale>
          <a:sx n="60" d="100"/>
          <a:sy n="60" d="100"/>
        </p:scale>
        <p:origin x="606" y="42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91C49-4737-4182-BAC6-687AD6E94751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8D35F-B5FE-4A27-A0DF-1E69E92FD6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02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47" y="1447802"/>
            <a:ext cx="7448589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4747" y="4777380"/>
            <a:ext cx="744858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3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749" y="4800587"/>
            <a:ext cx="744858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4747" y="685800"/>
            <a:ext cx="744858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748" y="5367325"/>
            <a:ext cx="744858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3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747" y="1447800"/>
            <a:ext cx="744858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747" y="3657600"/>
            <a:ext cx="744858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11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086" y="1447801"/>
            <a:ext cx="6751180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636347" y="3765449"/>
            <a:ext cx="613110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747" y="4350657"/>
            <a:ext cx="744858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8135" y="971253"/>
            <a:ext cx="67679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74652" y="2613787"/>
            <a:ext cx="67679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9170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747" y="3124201"/>
            <a:ext cx="744859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4747" y="4777381"/>
            <a:ext cx="744858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4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189" y="1981200"/>
            <a:ext cx="24870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50659" y="2667000"/>
            <a:ext cx="24705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7692" y="1981200"/>
            <a:ext cx="247809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68785" y="2667000"/>
            <a:ext cx="248700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13032" y="1981200"/>
            <a:ext cx="247461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13032" y="2667000"/>
            <a:ext cx="247461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144751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75909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58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659" y="4250949"/>
            <a:ext cx="24813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50659" y="2209800"/>
            <a:ext cx="248131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50659" y="4827213"/>
            <a:ext cx="248131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2516" y="4250949"/>
            <a:ext cx="247327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2515" y="2209800"/>
            <a:ext cx="247327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1373" y="4827212"/>
            <a:ext cx="24765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13032" y="4250949"/>
            <a:ext cx="247461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13031" y="2209800"/>
            <a:ext cx="247461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12928" y="4827210"/>
            <a:ext cx="247789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144751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75909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01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92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8505" y="430215"/>
            <a:ext cx="1479142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659" y="773205"/>
            <a:ext cx="6264914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8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2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749" y="2861735"/>
            <a:ext cx="7448588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4747" y="4777381"/>
            <a:ext cx="7448589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5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1163" y="2060577"/>
            <a:ext cx="3710377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223" y="2056093"/>
            <a:ext cx="3710379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6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163" y="1905000"/>
            <a:ext cx="37103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1163" y="2514600"/>
            <a:ext cx="3710377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2224" y="1905000"/>
            <a:ext cx="37103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2224" y="2514600"/>
            <a:ext cx="3710377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9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6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746" y="1447800"/>
            <a:ext cx="2870395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072" y="1447800"/>
            <a:ext cx="4385265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746" y="3129282"/>
            <a:ext cx="2870395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3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863" y="1854192"/>
            <a:ext cx="4298258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65207" y="1143000"/>
            <a:ext cx="2701041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4746" y="3657600"/>
            <a:ext cx="429156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0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7086861" y="1676400"/>
            <a:ext cx="3171825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401061" y="-457200"/>
            <a:ext cx="1800225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7086861" y="6096000"/>
            <a:ext cx="1114425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73237" y="2667000"/>
            <a:ext cx="4714875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944762" y="2895600"/>
            <a:ext cx="2657475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713850" y="0"/>
            <a:ext cx="771525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5299" y="452718"/>
            <a:ext cx="793730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162" y="2052925"/>
            <a:ext cx="75506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493776" y="1814480"/>
            <a:ext cx="990599" cy="25724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7253740" y="3249080"/>
            <a:ext cx="3859795" cy="2572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235" y="295737"/>
            <a:ext cx="707415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10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33400"/>
            <a:ext cx="8839200" cy="56407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628900" y="1524000"/>
            <a:ext cx="495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SG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>
          <a:xfrm>
            <a:off x="2143125" y="609600"/>
            <a:ext cx="5057775" cy="838200"/>
          </a:xfrm>
          <a:prstGeom prst="downArrow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আল্টাসনোগ্রাফি মেসিন ও ইহার ব্যবহার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7700" y="1828799"/>
            <a:ext cx="3819197" cy="42519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আল্টাসনোগ্রাফি মেসিন</a:t>
            </a:r>
          </a:p>
          <a:p>
            <a:pPr algn="ctr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ভ্রুণের আকার/পূর্ণতা/অবস্থান, জরায়ুর টিউমার/পেলভিক মাসের উপস্থিতি, পিত্ত পাথর, হৃদযন্ত্রের ত্রুটি শনাক্তকরণে আল্টাসনোগ্রাম ব্যবহার করা হয়।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828799"/>
            <a:ext cx="4419600" cy="416462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457700" y="3429000"/>
            <a:ext cx="685800" cy="6096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ray-mach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3" y="1783080"/>
            <a:ext cx="4495800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Down Arrow Callout 5"/>
          <p:cNvSpPr/>
          <p:nvPr/>
        </p:nvSpPr>
        <p:spPr>
          <a:xfrm>
            <a:off x="2571754" y="670560"/>
            <a:ext cx="4200524" cy="838200"/>
          </a:xfrm>
          <a:prstGeom prst="downArrow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এক্সরে মেসিন ও ইহার ব্যবহার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47703" y="1798320"/>
            <a:ext cx="4419600" cy="4191000"/>
            <a:chOff x="647700" y="1334370"/>
            <a:chExt cx="4419600" cy="2747108"/>
          </a:xfrm>
        </p:grpSpPr>
        <p:sp>
          <p:nvSpPr>
            <p:cNvPr id="9" name="Rectangle 8"/>
            <p:cNvSpPr/>
            <p:nvPr/>
          </p:nvSpPr>
          <p:spPr>
            <a:xfrm>
              <a:off x="647700" y="1334370"/>
              <a:ext cx="3886200" cy="27471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u="sng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এক্সরে মেসিন</a:t>
              </a:r>
            </a:p>
            <a:p>
              <a:pPr algn="ctr"/>
              <a:r>
                <a:rPr lang="bn-BD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হাড় ভাঙ্গা/ফাটল, দাঁতে ঘা/ক্ষয়, পিত্তথলি/কিডনিতে পাথর, ফুসফুসে নিউমোনিয়া/ক্যান্সার ইত্যাদি রোগ নির্ণয় এক্সরে ব্যবহার করা হয়।  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533900" y="2681363"/>
              <a:ext cx="533400" cy="158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T-sc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4" y="1752600"/>
            <a:ext cx="4267200" cy="411480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Down Arrow Callout 5"/>
          <p:cNvSpPr/>
          <p:nvPr/>
        </p:nvSpPr>
        <p:spPr>
          <a:xfrm>
            <a:off x="2743205" y="609600"/>
            <a:ext cx="4714874" cy="990600"/>
          </a:xfrm>
          <a:prstGeom prst="downArrowCallout">
            <a:avLst/>
          </a:prstGeom>
          <a:solidFill>
            <a:schemeClr val="accent2">
              <a:lumMod val="5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সিটিস্ক্যান মেসিন ও ইহার ব্যবহার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1504" y="1706880"/>
            <a:ext cx="4761186" cy="4191000"/>
            <a:chOff x="576416" y="1902691"/>
            <a:chExt cx="4454013" cy="2895600"/>
          </a:xfrm>
          <a:solidFill>
            <a:schemeClr val="accent4">
              <a:lumMod val="40000"/>
              <a:lumOff val="60000"/>
            </a:schemeClr>
          </a:solidFill>
        </p:grpSpPr>
        <p:cxnSp>
          <p:nvCxnSpPr>
            <p:cNvPr id="9" name="Straight Arrow Connector 8"/>
            <p:cNvCxnSpPr/>
            <p:nvPr/>
          </p:nvCxnSpPr>
          <p:spPr>
            <a:xfrm>
              <a:off x="4497029" y="3482109"/>
              <a:ext cx="533400" cy="1588"/>
            </a:xfrm>
            <a:prstGeom prst="straightConnector1">
              <a:avLst/>
            </a:prstGeom>
            <a:grpFill/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576416" y="1902691"/>
              <a:ext cx="4036450" cy="28956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u="sng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সিটিস্ক্যান মেসিন</a:t>
              </a:r>
            </a:p>
            <a:p>
              <a:pPr algn="ctr"/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টিসু</a:t>
              </a:r>
              <a:r>
                <a:rPr lang="en-US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/</a:t>
              </a:r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শিরা</a:t>
              </a:r>
              <a:r>
                <a:rPr lang="en-US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/</a:t>
              </a:r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ধমনী ইত্যাদির ত্রিমাত্রিক ছবি,   যকৃত/ফুসফুস/অগ্নাশয়ের ক্যান্সার/ টিউমারের আকার, অবস্থান, মস্তিকের রক্তপাত/ধমনীর ফুলা/টিউমার সনাক্তকরণ কাজে ব্যবহার করা হয়।  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>
          <a:xfrm>
            <a:off x="2571750" y="502920"/>
            <a:ext cx="4800600" cy="990600"/>
          </a:xfrm>
          <a:prstGeom prst="downArrowCallou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এমআরআই মেসিন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ইহার ব্যবহার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647700" y="1676400"/>
            <a:ext cx="4572000" cy="4480560"/>
            <a:chOff x="647700" y="630382"/>
            <a:chExt cx="4277032" cy="302721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1" name="Rectangle 10"/>
            <p:cNvSpPr/>
            <p:nvPr/>
          </p:nvSpPr>
          <p:spPr>
            <a:xfrm>
              <a:off x="647700" y="630382"/>
              <a:ext cx="3886200" cy="30272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u="sng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এমআরআই মেসিন</a:t>
              </a:r>
            </a:p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পায়ের গোড়ালী/পিঠের ব্যাথার তীব্রতা  নিরূপণে, ব্রেন/মেরু রজ্জুর বিস্তৃত প্রতিবিম্ব তৈরীতে ব্যবহার করা হয়। 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533900" y="2113280"/>
              <a:ext cx="390832" cy="20320"/>
            </a:xfrm>
            <a:prstGeom prst="straightConnector1">
              <a:avLst/>
            </a:prstGeom>
            <a:grpFill/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1752600"/>
            <a:ext cx="4038600" cy="43434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2562225" y="609600"/>
            <a:ext cx="4543425" cy="838200"/>
          </a:xfrm>
          <a:prstGeom prst="downArrowCallou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ইসিজি মেসিন ও ইহার ব্যবহার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00100" y="990600"/>
            <a:ext cx="7391400" cy="5257800"/>
            <a:chOff x="800097" y="203200"/>
            <a:chExt cx="7391400" cy="3505200"/>
          </a:xfrm>
          <a:solidFill>
            <a:schemeClr val="bg2"/>
          </a:solidFill>
        </p:grpSpPr>
        <p:cxnSp>
          <p:nvCxnSpPr>
            <p:cNvPr id="7" name="Straight Arrow Connector 6"/>
            <p:cNvCxnSpPr/>
            <p:nvPr/>
          </p:nvCxnSpPr>
          <p:spPr>
            <a:xfrm>
              <a:off x="8191497" y="203200"/>
              <a:ext cx="0" cy="1588"/>
            </a:xfrm>
            <a:prstGeom prst="straightConnector1">
              <a:avLst/>
            </a:prstGeom>
            <a:grpFill/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800097" y="812800"/>
              <a:ext cx="3886200" cy="2895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u="sng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ইসিজি মেসিন</a:t>
              </a:r>
            </a:p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হ্রদপিন্ডের অস্বাভাবিক স্পন্দন/হার্ট অ্যাটাক/সম্প্রসারিত হ্রদপিন্ড সনাক্ত করার কাজে ব্যবহার করা হয়। 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1905000"/>
            <a:ext cx="4114800" cy="42672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4686300" y="3429000"/>
            <a:ext cx="762000" cy="838200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2476500" y="609600"/>
            <a:ext cx="4895849" cy="838200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এন্ডোসকোপি মেসিন ও ইহার ব্যবহার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00100" y="1524000"/>
            <a:ext cx="4419600" cy="4404360"/>
            <a:chOff x="647700" y="762000"/>
            <a:chExt cx="4419600" cy="2895600"/>
          </a:xfrm>
          <a:solidFill>
            <a:schemeClr val="bg1">
              <a:lumMod val="85000"/>
            </a:schemeClr>
          </a:solidFill>
        </p:grpSpPr>
        <p:cxnSp>
          <p:nvCxnSpPr>
            <p:cNvPr id="10" name="Straight Arrow Connector 9"/>
            <p:cNvCxnSpPr/>
            <p:nvPr/>
          </p:nvCxnSpPr>
          <p:spPr>
            <a:xfrm>
              <a:off x="4533900" y="2133600"/>
              <a:ext cx="533400" cy="1588"/>
            </a:xfrm>
            <a:prstGeom prst="straightConnector1">
              <a:avLst/>
            </a:prstGeom>
            <a:grpFill/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647700" y="762000"/>
              <a:ext cx="3886200" cy="2895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u="sng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এন্ডোসকোপি মেসিন</a:t>
              </a:r>
            </a:p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ফুসফুস, পাকস্থলী, জরায়ু, উদর, মুত্রথলি, নাসাগহ্বর পরীক্ষার কাজে ব্যবহার করা হয়। 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1752600"/>
            <a:ext cx="3810000" cy="43434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686300" y="3200400"/>
            <a:ext cx="685800" cy="838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diotherapy-treat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1783080"/>
            <a:ext cx="4648200" cy="43434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Down Arrow Callout 3"/>
          <p:cNvSpPr/>
          <p:nvPr/>
        </p:nvSpPr>
        <p:spPr>
          <a:xfrm>
            <a:off x="2400304" y="685800"/>
            <a:ext cx="4953000" cy="990600"/>
          </a:xfrm>
          <a:prstGeom prst="downArrowCallout">
            <a:avLst/>
          </a:prstGeom>
          <a:solidFill>
            <a:srgbClr val="33CC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রেডিওথেরাপি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মেসিন ও ইহার ব্যবহার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5300" y="1828800"/>
            <a:ext cx="4648204" cy="4389120"/>
            <a:chOff x="419096" y="796013"/>
            <a:chExt cx="4648204" cy="3265251"/>
          </a:xfrm>
          <a:solidFill>
            <a:srgbClr val="FF0066"/>
          </a:solidFill>
        </p:grpSpPr>
        <p:cxnSp>
          <p:nvCxnSpPr>
            <p:cNvPr id="7" name="Straight Arrow Connector 6"/>
            <p:cNvCxnSpPr/>
            <p:nvPr/>
          </p:nvCxnSpPr>
          <p:spPr>
            <a:xfrm>
              <a:off x="4533900" y="2133600"/>
              <a:ext cx="533400" cy="1588"/>
            </a:xfrm>
            <a:prstGeom prst="straightConnector1">
              <a:avLst/>
            </a:prstGeom>
            <a:grpFill/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419096" y="796013"/>
              <a:ext cx="3886200" cy="326525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u="sng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রেডিওথেরাপি</a:t>
              </a:r>
              <a:r>
                <a:rPr lang="en-US" sz="3600" u="sng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u="sng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মেসিন</a:t>
              </a:r>
            </a:p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ক্যান্সার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থাইরয়েড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গ্রন্থি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টিউমার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চিকিৎসার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কাজে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ব্যবহার করা হয়।  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Right Arrow 2"/>
          <p:cNvSpPr/>
          <p:nvPr/>
        </p:nvSpPr>
        <p:spPr>
          <a:xfrm>
            <a:off x="4457700" y="3200400"/>
            <a:ext cx="762000" cy="8382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1828800"/>
            <a:ext cx="4876800" cy="41148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Down Arrow Callout 3"/>
          <p:cNvSpPr/>
          <p:nvPr/>
        </p:nvSpPr>
        <p:spPr>
          <a:xfrm>
            <a:off x="2781300" y="609600"/>
            <a:ext cx="3886200" cy="990600"/>
          </a:xfrm>
          <a:prstGeom prst="downArrowCallou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ইটিটি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মেসিন ও ইহার ব্যবহার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10"/>
          <p:cNvGrpSpPr/>
          <p:nvPr/>
        </p:nvGrpSpPr>
        <p:grpSpPr>
          <a:xfrm>
            <a:off x="342900" y="2057400"/>
            <a:ext cx="4648204" cy="4114800"/>
            <a:chOff x="419096" y="815622"/>
            <a:chExt cx="4648204" cy="2895600"/>
          </a:xfrm>
          <a:solidFill>
            <a:schemeClr val="bg2">
              <a:lumMod val="75000"/>
            </a:schemeClr>
          </a:solidFill>
        </p:grpSpPr>
        <p:cxnSp>
          <p:nvCxnSpPr>
            <p:cNvPr id="13" name="Straight Arrow Connector 12"/>
            <p:cNvCxnSpPr/>
            <p:nvPr/>
          </p:nvCxnSpPr>
          <p:spPr>
            <a:xfrm>
              <a:off x="4533900" y="2133600"/>
              <a:ext cx="533400" cy="1588"/>
            </a:xfrm>
            <a:prstGeom prst="straightConnector1">
              <a:avLst/>
            </a:prstGeom>
            <a:grpFill/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19096" y="815622"/>
              <a:ext cx="3886200" cy="2895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u="sng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ইটিটি</a:t>
              </a:r>
              <a:r>
                <a:rPr lang="en-US" sz="4000" u="sng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u="sng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মেসিন</a:t>
              </a:r>
            </a:p>
            <a:p>
              <a:pPr algn="ctr"/>
              <a:r>
                <a:rPr lang="en-US" sz="40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করোনারী</a:t>
              </a:r>
              <a:r>
                <a:rPr lang="en-US" sz="4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আর্টারীর</a:t>
              </a:r>
              <a:r>
                <a:rPr lang="en-US" sz="4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রোগ</a:t>
              </a:r>
              <a:r>
                <a:rPr lang="en-US" sz="4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নিরূপনের</a:t>
              </a:r>
              <a:r>
                <a:rPr lang="en-US" sz="4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sz="4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ব্যবহার করা হয়।  </a:t>
              </a:r>
              <a:endPara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ight Arrow 1"/>
          <p:cNvSpPr/>
          <p:nvPr/>
        </p:nvSpPr>
        <p:spPr>
          <a:xfrm>
            <a:off x="4229100" y="3352800"/>
            <a:ext cx="838200" cy="11430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g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2057400"/>
            <a:ext cx="4810125" cy="41148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Down Arrow Callout 3"/>
          <p:cNvSpPr/>
          <p:nvPr/>
        </p:nvSpPr>
        <p:spPr>
          <a:xfrm>
            <a:off x="2228850" y="685800"/>
            <a:ext cx="4800600" cy="990600"/>
          </a:xfrm>
          <a:prstGeom prst="downArrowCallout">
            <a:avLst/>
          </a:prstGeom>
          <a:solidFill>
            <a:srgbClr val="00B0F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এনজিওগ্রাফি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মেসিন ও ইহার ব্যবহার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0500" y="1981200"/>
            <a:ext cx="4829175" cy="4221480"/>
            <a:chOff x="127079" y="762000"/>
            <a:chExt cx="4559221" cy="2895600"/>
          </a:xfrm>
          <a:solidFill>
            <a:srgbClr val="00B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cxnSp>
          <p:nvCxnSpPr>
            <p:cNvPr id="9" name="Straight Arrow Connector 8"/>
            <p:cNvCxnSpPr/>
            <p:nvPr/>
          </p:nvCxnSpPr>
          <p:spPr>
            <a:xfrm>
              <a:off x="4152900" y="2182483"/>
              <a:ext cx="533400" cy="1588"/>
            </a:xfrm>
            <a:prstGeom prst="straightConnector1">
              <a:avLst/>
            </a:prstGeom>
            <a:grpFill/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127079" y="762000"/>
              <a:ext cx="3886200" cy="2895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u="sng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এনজিওগ্রাফি</a:t>
              </a:r>
              <a:r>
                <a:rPr lang="en-US" sz="3600" u="sng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u="sng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মেসিন</a:t>
              </a:r>
            </a:p>
            <a:p>
              <a:pPr algn="ctr"/>
              <a:r>
                <a:rPr lang="bn-BD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হ্রদপিন্ড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.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কিডনি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ধমনী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শিরা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ইত্যাদির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রোগ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নিরুপনে</a:t>
              </a:r>
              <a:r>
                <a: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ব্যবহার করা হয়।  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ight Arrow 1"/>
          <p:cNvSpPr/>
          <p:nvPr/>
        </p:nvSpPr>
        <p:spPr>
          <a:xfrm>
            <a:off x="4381500" y="3657600"/>
            <a:ext cx="838200" cy="8382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ched Right Arrow 2"/>
          <p:cNvSpPr/>
          <p:nvPr/>
        </p:nvSpPr>
        <p:spPr>
          <a:xfrm>
            <a:off x="1181100" y="3886200"/>
            <a:ext cx="1295401" cy="914400"/>
          </a:xfrm>
          <a:prstGeom prst="notch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5100" y="4038600"/>
            <a:ext cx="5791200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6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এন্ডোসকোপি যন্ত্র </a:t>
            </a:r>
            <a:r>
              <a:rPr lang="bn-BD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 কাজে </a:t>
            </a:r>
            <a:r>
              <a:rPr lang="bn-BD" sz="36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ব্যবহৃত হয়?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0300" y="5486400"/>
            <a:ext cx="6686550" cy="685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কোন ক্ষেত্রে এনজিওগ্রাম করা হয়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428626" y="5257800"/>
            <a:ext cx="1800225" cy="838200"/>
          </a:xfrm>
          <a:prstGeom prst="notched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3276" y="2667000"/>
            <a:ext cx="4029075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এমআরআই কী ?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own Arrow Callout 16"/>
          <p:cNvSpPr/>
          <p:nvPr/>
        </p:nvSpPr>
        <p:spPr>
          <a:xfrm>
            <a:off x="3390900" y="381000"/>
            <a:ext cx="4200525" cy="99060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48100" y="1600200"/>
            <a:ext cx="3000375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এক্সরে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 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Notched Right Arrow 18"/>
          <p:cNvSpPr/>
          <p:nvPr/>
        </p:nvSpPr>
        <p:spPr>
          <a:xfrm>
            <a:off x="2400300" y="1371600"/>
            <a:ext cx="1200151" cy="914400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Notched Right Arrow 19"/>
          <p:cNvSpPr/>
          <p:nvPr/>
        </p:nvSpPr>
        <p:spPr>
          <a:xfrm>
            <a:off x="1714500" y="2514600"/>
            <a:ext cx="1304926" cy="914400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76500" y="152400"/>
            <a:ext cx="5410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76300" y="1828800"/>
            <a:ext cx="3886200" cy="403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algn="ctr"/>
            <a:endParaRPr lang="bn-BD" sz="3200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মোঃতরিকুল ইসলাম</a:t>
            </a:r>
          </a:p>
          <a:p>
            <a:pPr algn="ctr"/>
            <a:r>
              <a:rPr lang="bn-BD" sz="3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শিক্ষক(বিজ্ঞান)</a:t>
            </a:r>
          </a:p>
          <a:p>
            <a:pPr algn="ctr"/>
            <a:r>
              <a:rPr lang="bn-BD" sz="3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রঘুনাথপুর উচ্চ বিদ্যালয় </a:t>
            </a:r>
          </a:p>
          <a:p>
            <a:pPr algn="ctr"/>
            <a:r>
              <a:rPr lang="bn-BD" sz="3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নবাবগঞ্জ,দিনাজপুর</a:t>
            </a:r>
            <a:endParaRPr lang="en-SG" sz="32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72100" y="1828800"/>
            <a:ext cx="4114800" cy="411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শ্রেণীঃদশম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অধ্যায়ঃচতুর্দশ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সময়ঃ৫০মিনিট</a:t>
            </a:r>
          </a:p>
          <a:p>
            <a:pPr algn="ctr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8582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5300" y="5334000"/>
            <a:ext cx="89916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 বাড়ির সদস্যের রোগের জন্য কোনো যন্ত্র ব্যবহৃত হলে তার বিবরণ দাও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33700" y="609600"/>
            <a:ext cx="4495800" cy="7620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676400"/>
            <a:ext cx="7162799" cy="34290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400" y="5257800"/>
            <a:ext cx="394335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6500" y="533400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SG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447800"/>
            <a:ext cx="7402582" cy="49530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62300" y="5943600"/>
            <a:ext cx="4038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ছবিতে কী দিয়ে রোগ নির্ণয় করছে?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371600"/>
            <a:ext cx="3886200" cy="381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1371600"/>
            <a:ext cx="4121020" cy="381000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3238500" y="22412"/>
            <a:ext cx="38100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দুটি </a:t>
            </a:r>
          </a:p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endParaRPr lang="en-SG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524000"/>
            <a:ext cx="7620000" cy="4876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705100" y="304800"/>
            <a:ext cx="4572000" cy="990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SG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6900" y="2133600"/>
            <a:ext cx="7238999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রোগ নির্ণয়ের জন্য ব্যবহৃত যন্ত্রগুলোর নাম বলতে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71525" y="2209800"/>
            <a:ext cx="1028700" cy="762000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ea typeface="Segoe UI Symbol" pitchFamily="34" charset="0"/>
                <a:cs typeface="NikoshBAN" pitchFamily="2" charset="0"/>
              </a:rPr>
              <a:t>1।</a:t>
            </a:r>
            <a:endParaRPr lang="en-US" sz="2800" dirty="0">
              <a:solidFill>
                <a:schemeClr val="tx1"/>
              </a:solidFill>
              <a:latin typeface="NikoshBAN" pitchFamily="2" charset="0"/>
              <a:ea typeface="Segoe UI Symbol" pitchFamily="34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76276" y="3703320"/>
            <a:ext cx="1114425" cy="7924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6901" y="3657600"/>
            <a:ext cx="7305676" cy="929640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পদার্থবিজ্ঞানের উদ্ভাবিত যন্ত্রপাতি কীভাবে চিকিৎসা ক্ষেত্রে কাজে লাগে তা ব্যাখ্যা করতে পারবে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66900" y="5227320"/>
            <a:ext cx="7315200" cy="86868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 রোগ নির্ণয়ের জন্য যন্ত্রপাতির প্রয়োজনীতা উপলব্ধি করতে পারবে।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23900" y="5257800"/>
            <a:ext cx="1076325" cy="762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3619500" y="228600"/>
            <a:ext cx="3581400" cy="1676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SG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1" y="2819400"/>
            <a:ext cx="2895600" cy="1600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6" name="Rectangle 15"/>
          <p:cNvSpPr/>
          <p:nvPr/>
        </p:nvSpPr>
        <p:spPr>
          <a:xfrm>
            <a:off x="3771901" y="2895600"/>
            <a:ext cx="2895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28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ইসিজি মেসিন 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ang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1" y="4724400"/>
            <a:ext cx="2819400" cy="16002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 descr="ET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900" y="4648200"/>
            <a:ext cx="2895599" cy="16764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9" descr="Radiotherapy-treatme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1" y="4724400"/>
            <a:ext cx="2895600" cy="16002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8" descr="Understanding-Upper-Endoscopy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101" y="2819400"/>
            <a:ext cx="2895600" cy="16764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 descr="mri-1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1" y="2819400"/>
            <a:ext cx="2895600" cy="16002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 descr="CT-sca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6101" y="990600"/>
            <a:ext cx="2895600" cy="160020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 descr="p-ultrasonography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5700" y="990600"/>
            <a:ext cx="2895600" cy="16002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 descr="xray-machine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1" y="990600"/>
            <a:ext cx="2895600" cy="160020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2" name="Down Arrow Callout 21"/>
          <p:cNvSpPr/>
          <p:nvPr/>
        </p:nvSpPr>
        <p:spPr>
          <a:xfrm>
            <a:off x="495300" y="152400"/>
            <a:ext cx="8077199" cy="762000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রোগ নির্ণয়ের যন্ত্রগুলোর নাম জানব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501" y="914400"/>
            <a:ext cx="2895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এক্সরে মেসিন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71901" y="914400"/>
            <a:ext cx="2895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আল্টাসনোগ্রাফি মেসিন </a:t>
            </a:r>
            <a:endParaRPr lang="en-US" sz="2800" b="1" dirty="0">
              <a:solidFill>
                <a:schemeClr val="bg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6101" y="914400"/>
            <a:ext cx="2895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এমআরআই মেসিন </a:t>
            </a:r>
            <a:endParaRPr 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501" y="2819400"/>
            <a:ext cx="2895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সিটিস্ক্যান মেসিন </a:t>
            </a:r>
            <a:endParaRPr lang="en-US" sz="3200" b="1" dirty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96101" y="2743200"/>
            <a:ext cx="2895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28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এন্ডোসকোপি মেসিন </a:t>
            </a:r>
            <a:endParaRPr lang="en-US" sz="28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1501" y="4724400"/>
            <a:ext cx="2895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2400" b="1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রেডিওথেরাপি</a:t>
            </a:r>
            <a:r>
              <a:rPr lang="en-US" sz="24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মেসিন </a:t>
            </a:r>
            <a:endParaRPr lang="en-US" sz="2400" b="1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71901" y="4648200"/>
            <a:ext cx="2895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2800" b="1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ইটিটি</a:t>
            </a:r>
            <a:r>
              <a:rPr lang="en-US" sz="28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মেসিন </a:t>
            </a:r>
            <a:endParaRPr lang="en-US" sz="28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96101" y="4648200"/>
            <a:ext cx="2895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এনজিওগ্রাফি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মেসিন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8877300" y="6400800"/>
            <a:ext cx="1143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p-ultrasonography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5700" y="914400"/>
            <a:ext cx="2895600" cy="16002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/>
      <p:bldP spid="13" grpId="0"/>
      <p:bldP spid="14" grpId="0"/>
      <p:bldP spid="17" grpId="0"/>
      <p:bldP spid="15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896101" y="4648200"/>
            <a:ext cx="2895600" cy="1676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এনজিওগ্রাফি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মেসিন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71901" y="4648200"/>
            <a:ext cx="2895600" cy="1676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ইটিটি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মেসিন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1501" y="4724400"/>
            <a:ext cx="2895600" cy="1676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রেডিওথেরাপি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মেসিন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96101" y="2819400"/>
            <a:ext cx="2895600" cy="1676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এন্ডোসকোপি মেসিন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1901" y="2819400"/>
            <a:ext cx="2895600" cy="1676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ইসিজি মেসিন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501" y="2819400"/>
            <a:ext cx="2895600" cy="1676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সিটিস্ক্যান মেসিন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6101" y="990600"/>
            <a:ext cx="2895600" cy="1676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এমআরআই মেসিন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71901" y="990600"/>
            <a:ext cx="2895600" cy="1676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আল্টাসনোগ্রাফি মেসিন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501" y="990600"/>
            <a:ext cx="2895600" cy="1676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এক্সরে মেসিন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ang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101" y="4724400"/>
            <a:ext cx="2819400" cy="16002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 descr="ET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605" y="4648200"/>
            <a:ext cx="2895599" cy="16764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9" descr="Radiotherapy-treatm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1" y="4724400"/>
            <a:ext cx="2895600" cy="16002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8" descr="Understanding-Upper-Endoscopy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1" y="2819400"/>
            <a:ext cx="2895600" cy="16764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52" y="2819400"/>
            <a:ext cx="2895600" cy="16002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 descr="mri-1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1" y="2819400"/>
            <a:ext cx="2895600" cy="16002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 descr="CT-sca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6101" y="990600"/>
            <a:ext cx="2895600" cy="160020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 descr="p-ultrasonography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1901" y="990600"/>
            <a:ext cx="2895600" cy="16764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 descr="xray-machine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1" y="990600"/>
            <a:ext cx="2895600" cy="16002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2" name="Down Arrow Callout 21"/>
          <p:cNvSpPr/>
          <p:nvPr/>
        </p:nvSpPr>
        <p:spPr>
          <a:xfrm>
            <a:off x="800100" y="152400"/>
            <a:ext cx="7772399" cy="838200"/>
          </a:xfrm>
          <a:prstGeom prst="downArrowCallou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রোগ নির্ণয়ের যন্ত্রগুলোর নাম শিখব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8801100" y="64770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7700" y="5257800"/>
            <a:ext cx="88392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রোগ নির্ণয়ের জন্য ব্যবহৃত ৫টি করে যন্ত্রের নাম খাতায় লিখ।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28600"/>
            <a:ext cx="5181600" cy="3505200"/>
          </a:xfrm>
          <a:prstGeom prst="rect">
            <a:avLst/>
          </a:prstGeom>
          <a:solidFill>
            <a:srgbClr val="FF0000"/>
          </a:solidFill>
          <a:effectLst>
            <a:reflection blurRad="6350" stA="50000" endA="300" endPos="90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600325" y="609600"/>
            <a:ext cx="5057775" cy="838200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700" y="5257800"/>
            <a:ext cx="8991600" cy="990600"/>
          </a:xfrm>
          <a:prstGeom prst="rect">
            <a:avLst/>
          </a:prstGeom>
          <a:solidFill>
            <a:srgbClr val="FF3399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আল্টাসনোগ্রাফি মেসিন</a:t>
            </a:r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ের সাহায্যে শরীরের অভ্যন্তরের রোগ নির্ভুলভাবে নির্ণয় করা যায়। বিভিন্ন যন্ত্র উদ্ভাবনের ফলে রোগের কারণ সঠিকভাবে জানা সম্ভব হয়েছে।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447800"/>
            <a:ext cx="4714875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2194</TotalTime>
  <Words>413</Words>
  <Application>Microsoft Office PowerPoint</Application>
  <PresentationFormat>35mm Slides</PresentationFormat>
  <Paragraphs>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NikoshBAN</vt:lpstr>
      <vt:lpstr>Segoe UI Symbol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Uthrail Madrasah</dc:creator>
  <cp:lastModifiedBy>HP</cp:lastModifiedBy>
  <cp:revision>294</cp:revision>
  <dcterms:created xsi:type="dcterms:W3CDTF">2006-08-16T00:00:00Z</dcterms:created>
  <dcterms:modified xsi:type="dcterms:W3CDTF">2020-07-27T02:48:43Z</dcterms:modified>
</cp:coreProperties>
</file>