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56" r:id="rId2"/>
    <p:sldMasterId id="2147484551" r:id="rId3"/>
  </p:sldMasterIdLst>
  <p:notesMasterIdLst>
    <p:notesMasterId r:id="rId19"/>
  </p:notesMasterIdLst>
  <p:handoutMasterIdLst>
    <p:handoutMasterId r:id="rId20"/>
  </p:handoutMasterIdLst>
  <p:sldIdLst>
    <p:sldId id="405" r:id="rId4"/>
    <p:sldId id="426" r:id="rId5"/>
    <p:sldId id="429" r:id="rId6"/>
    <p:sldId id="414" r:id="rId7"/>
    <p:sldId id="415" r:id="rId8"/>
    <p:sldId id="428" r:id="rId9"/>
    <p:sldId id="432" r:id="rId10"/>
    <p:sldId id="434" r:id="rId11"/>
    <p:sldId id="424" r:id="rId12"/>
    <p:sldId id="437" r:id="rId13"/>
    <p:sldId id="436" r:id="rId14"/>
    <p:sldId id="430" r:id="rId15"/>
    <p:sldId id="438" r:id="rId16"/>
    <p:sldId id="425" r:id="rId17"/>
    <p:sldId id="40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05"/>
            <p14:sldId id="426"/>
            <p14:sldId id="429"/>
            <p14:sldId id="414"/>
            <p14:sldId id="415"/>
            <p14:sldId id="428"/>
            <p14:sldId id="432"/>
            <p14:sldId id="434"/>
            <p14:sldId id="424"/>
            <p14:sldId id="437"/>
            <p14:sldId id="436"/>
            <p14:sldId id="430"/>
            <p14:sldId id="438"/>
            <p14:sldId id="425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232C"/>
    <a:srgbClr val="48DCA4"/>
    <a:srgbClr val="D60825"/>
    <a:srgbClr val="008000"/>
    <a:srgbClr val="CECE14"/>
    <a:srgbClr val="FF3399"/>
    <a:srgbClr val="4ED529"/>
    <a:srgbClr val="FF0000"/>
    <a:srgbClr val="1CCC0E"/>
    <a:srgbClr val="27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6/22/2020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6/22/2020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76769-24EB-464C-9613-178CBEECDE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686841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3"/>
          <p:cNvGrpSpPr>
            <a:grpSpLocks noChangeAspect="1"/>
          </p:cNvGrpSpPr>
          <p:nvPr/>
        </p:nvGrpSpPr>
        <p:grpSpPr>
          <a:xfrm rot="16200000" flipV="1">
            <a:off x="274315" y="1102432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97"/>
          <p:cNvGrpSpPr/>
          <p:nvPr/>
        </p:nvGrpSpPr>
        <p:grpSpPr>
          <a:xfrm>
            <a:off x="5322524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2" name="Group 111"/>
          <p:cNvGrpSpPr/>
          <p:nvPr/>
        </p:nvGrpSpPr>
        <p:grpSpPr>
          <a:xfrm>
            <a:off x="5322524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900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900" y="36465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049149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Date Placeholder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B6D31-BC2F-4281-B9E7-A7D6C9533D5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6" name="Footer Placehold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7431-1F05-4D8B-A45C-98858C2A5269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593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779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0150C-8BCB-4958-A2D7-C0CD75CDDC92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8F0D-ABF7-4CC8-A0F3-43AEF9AAEC55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55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95323" y="781050"/>
            <a:ext cx="6434137" cy="5054600"/>
            <a:chOff x="5162444" y="781398"/>
            <a:chExt cx="6433398" cy="5053665"/>
          </a:xfrm>
        </p:grpSpPr>
        <p:sp>
          <p:nvSpPr>
            <p:cNvPr id="6" name="Freeform 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5814831" y="859172"/>
              <a:ext cx="5128624" cy="4880659"/>
              <a:chOff x="7856936" y="859172"/>
              <a:chExt cx="3086477" cy="4880659"/>
            </a:xfrm>
          </p:grpSpPr>
          <p:sp>
            <p:nvSpPr>
              <p:cNvPr id="17" name="Freeform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 rot="16200000" flipV="1">
                <a:off x="9367556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srgbClr val="9A5315"/>
                  </a:solidFill>
                  <a:latin typeface="Segoe Print"/>
                </a:endParaRPr>
              </a:p>
            </p:txBody>
          </p:sp>
        </p:grpSp>
        <p:sp>
          <p:nvSpPr>
            <p:cNvPr id="9" name="Freeform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777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E1C9-C605-4373-AC6A-2C9B7A3C57B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DFD13-CC03-4556-9441-4B7746E35A8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2904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1B74-C807-4802-A1F2-3B278A7D2175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C323-7A51-4FCA-A44F-802E72E1628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52030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370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3886-CEA1-4510-9A48-E6A27F5EBE7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6781-04A8-4681-BE1B-78A1458F94A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5517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95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8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925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101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760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B73-0985-4CD2-952A-A186300CFF3E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F853-9E77-4D13-B634-73877FD37CB3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7455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888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07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721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29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347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527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5653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370" y="1825625"/>
            <a:ext cx="4951415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743C9-6CEE-42F5-868A-8D58A5C8328D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C92A-2573-4E5A-8E37-DB8D14A4E6CA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4776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331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31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BC4C-028E-443C-9748-A385E275F28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803FC-1D3F-47F1-9120-65F02EE8B68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578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A19E-ABB4-4A9F-970D-4771F1FEB87C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CE2E-92CC-42FE-AB02-9DB7BB85FD7F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5062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1441-0C5B-42CA-AAD0-C8A4A8EA2CD6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9F3B-E70B-4199-9315-375D7BB2CDCC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9595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/>
          <p:nvPr/>
        </p:nvGrpSpPr>
        <p:grpSpPr>
          <a:xfrm>
            <a:off x="574433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8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285121" y="724875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9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48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11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6293-AE57-4055-A3DE-6209624DA5F9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3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1F63-3E1A-4982-A96B-E9AE66FEE654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70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21" name="Group 51"/>
          <p:cNvGrpSpPr>
            <a:grpSpLocks noChangeAspect="1"/>
          </p:cNvGrpSpPr>
          <p:nvPr/>
        </p:nvGrpSpPr>
        <p:grpSpPr>
          <a:xfrm rot="5400000">
            <a:off x="263071" y="1127988"/>
            <a:ext cx="4114800" cy="338161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6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7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29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0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1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2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3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grpSp>
        <p:nvGrpSpPr>
          <p:cNvPr id="34" name="Group 64"/>
          <p:cNvGrpSpPr>
            <a:grpSpLocks noChangeAspect="1"/>
          </p:cNvGrpSpPr>
          <p:nvPr/>
        </p:nvGrpSpPr>
        <p:grpSpPr>
          <a:xfrm rot="5400000">
            <a:off x="7803905" y="1127866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  <p:sp>
          <p:nvSpPr>
            <p:cNvPr id="4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9A5315"/>
                </a:solidFill>
                <a:latin typeface="Segoe Print"/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43D8-1E4F-4CAD-AD65-F29D98A1DA51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8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49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329-4B1E-4B50-8190-0E5B518C1C7D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287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909D40-C4F7-4DA1-AF4D-524A17B3F4BF}" type="datetimeFigureOut">
              <a:rPr lang="en-US">
                <a:solidFill>
                  <a:srgbClr val="9A5315"/>
                </a:solidFill>
              </a:rPr>
              <a:pPr>
                <a:defRPr/>
              </a:pPr>
              <a:t>6/22/2020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06D0CF-27AA-461B-9831-FAB60094D827}" type="slidenum">
              <a:rPr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0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 pitchFamily="2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6/22/2020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8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19" y="1782023"/>
            <a:ext cx="2535816" cy="381769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5722418" y="2416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520164" y="5337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83516" y="67807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626654" y="32187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424400" y="61392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887752" y="7582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475498" y="31383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21000" y="6058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736596" y="7502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67470" y="7615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165216" y="10535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628568" y="119792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33" y="4303654"/>
            <a:ext cx="4858194" cy="170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46" y="3393821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33" y="2855520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92" y="2135813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0" y="5984719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942410" y="6067328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53338" y="622268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550492" y="610194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0184" y="590502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827409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7309225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0671117">
            <a:off x="6227918" y="6076232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198107" y="622268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8990336" y="5075288"/>
            <a:ext cx="573209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1659136" y="5235486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6" y="1811370"/>
            <a:ext cx="2475753" cy="273675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0466" y="2455271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234" y="1577616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391D746-10DC-44FC-841D-F44518155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0"/>
          <a:stretch/>
        </p:blipFill>
        <p:spPr bwMode="auto">
          <a:xfrm>
            <a:off x="-1" y="-14608"/>
            <a:ext cx="6279641" cy="68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>
            <a:extLst>
              <a:ext uri="{FF2B5EF4-FFF2-40B4-BE49-F238E27FC236}">
                <a16:creationId xmlns:a16="http://schemas.microsoft.com/office/drawing/2014/main" id="{D0CE205C-997B-4A7C-BA28-BBAF3388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"/>
          <a:stretch/>
        </p:blipFill>
        <p:spPr bwMode="auto">
          <a:xfrm>
            <a:off x="6273988" y="0"/>
            <a:ext cx="60059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3006" y="2043957"/>
            <a:ext cx="4342369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সরবরাহকৃত </a:t>
            </a:r>
            <a:r>
              <a:rPr lang="en-US" sz="5400" b="1" dirty="0" err="1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5400" b="1" dirty="0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টুকরা</a:t>
            </a:r>
            <a:r>
              <a:rPr lang="en-US" sz="5400" b="1" dirty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গুলির ক্ষেত্রফল পরিমাপ করি।</a:t>
            </a:r>
            <a:r>
              <a:rPr lang="bn-BD" sz="5400" b="1" dirty="0" smtClean="0">
                <a:ln w="0"/>
                <a:solidFill>
                  <a:srgbClr val="FF33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0"/>
              <a:solidFill>
                <a:srgbClr val="FF33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3007" y="2393567"/>
            <a:ext cx="3576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37" y="3545675"/>
            <a:ext cx="324067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0079" y="853489"/>
            <a:ext cx="2920992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07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346" y="157621"/>
            <a:ext cx="3421129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9248" y="1894727"/>
            <a:ext cx="11704471" cy="4154984"/>
            <a:chOff x="140189" y="2028236"/>
            <a:chExt cx="10610017" cy="3839803"/>
          </a:xfrm>
        </p:grpSpPr>
        <p:sp>
          <p:nvSpPr>
            <p:cNvPr id="12" name="TextBox 11"/>
            <p:cNvSpPr txBox="1"/>
            <p:nvPr/>
          </p:nvSpPr>
          <p:spPr>
            <a:xfrm>
              <a:off x="140189" y="2028236"/>
              <a:ext cx="94271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189" y="2028236"/>
              <a:ext cx="10610017" cy="38398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200" b="1" dirty="0" smtClean="0">
                  <a:ln w="1143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ঘরের মেঝের দৈর্ঘ্য ২৯ সেন্টিমিটার এবং প্রস্থ ১৭ সেন্টিমিটার।ঘরের মেঝের ক্ষেত্রফল কত বর্গ সেন্টিমিটার?</a:t>
              </a:r>
              <a:r>
                <a:rPr lang="en-US" sz="3200" b="1" dirty="0" smtClean="0">
                  <a:ln w="1143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bn-IN" sz="32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200" b="1" dirty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বর্গাকার বক্সের দৈর্ঘ্য ১০ সেন্টিমিটার।বক্সের ক্ষেত্রফল কত বর্গ সেন্টিমিটার</a:t>
              </a:r>
              <a:r>
                <a:rPr lang="bn-IN" sz="3200" b="1" dirty="0" smtClean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r>
                <a:rPr lang="bn-IN" sz="3200" b="1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40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</a:t>
              </a:r>
              <a:r>
                <a:rPr lang="bn-IN" sz="3200" b="1" dirty="0" smtClean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ফুলের বাগানের </a:t>
              </a:r>
              <a:r>
                <a:rPr lang="bn-IN" sz="32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 </a:t>
              </a:r>
              <a:r>
                <a:rPr lang="bn-IN" sz="3200" b="1" dirty="0" smtClean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২৭ মিটার </a:t>
              </a:r>
              <a:r>
                <a:rPr lang="bn-IN" sz="32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 প্রস্থ </a:t>
              </a:r>
              <a:r>
                <a:rPr lang="bn-IN" sz="3200" b="1" dirty="0" smtClean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 মিটার।</a:t>
              </a:r>
              <a:r>
                <a:rPr lang="bn-IN" sz="32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ফুলের বাগানের</a:t>
              </a:r>
              <a:r>
                <a:rPr lang="bn-IN" sz="3200" b="1" dirty="0" smtClean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 কত বর্গ </a:t>
              </a:r>
              <a:r>
                <a:rPr lang="bn-IN" sz="3200" b="1" dirty="0" smtClean="0">
                  <a:ln w="11430"/>
                  <a:solidFill>
                    <a:schemeClr val="bg2">
                      <a:lumMod val="2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সেন্টিমিটার?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200" b="1" dirty="0" smtClean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বর্গাকার মাঠের </a:t>
              </a:r>
              <a:r>
                <a:rPr lang="bn-IN" sz="3200" b="1" dirty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 </a:t>
              </a:r>
              <a:r>
                <a:rPr lang="bn-IN" sz="3200" b="1" dirty="0" smtClean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৪০ মিটার। </a:t>
              </a:r>
              <a:r>
                <a:rPr lang="bn-IN" sz="3200" b="1" dirty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মাঠের </a:t>
              </a:r>
              <a:r>
                <a:rPr lang="bn-IN" sz="3200" b="1" dirty="0" smtClean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ক্ষেত্রফল </a:t>
              </a:r>
              <a:r>
                <a:rPr lang="bn-IN" sz="3200" b="1" dirty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কত বর্গ </a:t>
              </a:r>
              <a:r>
                <a:rPr lang="bn-IN" sz="3200" b="1" dirty="0" smtClean="0">
                  <a:ln w="11430"/>
                  <a:solidFill>
                    <a:srgbClr val="008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মিটার?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endParaRPr lang="bn-IN" sz="3200" b="1" dirty="0" smtClean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930709" y="157622"/>
            <a:ext cx="286488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 কর</a:t>
            </a:r>
            <a:r>
              <a:rPr lang="bn-BD" sz="6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9164" y="4396327"/>
            <a:ext cx="278153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৩২৪ বর্গ মিটার</a:t>
            </a:r>
            <a:r>
              <a:rPr lang="bn-IN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7762" y="2391456"/>
            <a:ext cx="3443571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৪৯৩ বর্গ সেন্টিমিটার</a:t>
            </a:r>
            <a:r>
              <a:rPr lang="bn-IN" sz="32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30152" y="5403380"/>
            <a:ext cx="306365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 ১৬০০ বর্গ মিটার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9739" y="3332737"/>
            <a:ext cx="350448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উঃ  ১০০ বর্গ সেন্টিমিটার</a:t>
            </a:r>
            <a:r>
              <a:rPr lang="bn-IN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1074" r="1219" b="2060"/>
          <a:stretch/>
        </p:blipFill>
        <p:spPr>
          <a:xfrm>
            <a:off x="1236372" y="914398"/>
            <a:ext cx="9710670" cy="56924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622120" y="144957"/>
            <a:ext cx="493917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rgbClr val="D6082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31" y="1010899"/>
            <a:ext cx="4288850" cy="5272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162" y="1010899"/>
            <a:ext cx="4198299" cy="52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48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723168" y="5205397"/>
            <a:ext cx="1997300" cy="646331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189" y="1248466"/>
            <a:ext cx="7869070" cy="646331"/>
          </a:xfrm>
          <a:prstGeom prst="rect">
            <a:avLst/>
          </a:prstGeom>
          <a:solidFill>
            <a:srgbClr val="48DCA4"/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আয়তক্ষেত্রের ক্ষেত্রফল নির্ণয়ের সূত্র ?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373992" y="2209888"/>
            <a:ext cx="2257849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      প্রস্থ   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376652" y="3047323"/>
            <a:ext cx="2255189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     প্রস্থ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118399" y="2152997"/>
            <a:ext cx="2331272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দৈর্ঘ্য      প্রস্থ 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118399" y="3081027"/>
            <a:ext cx="2331272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      প্রস্থ 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82532" y="2125509"/>
            <a:ext cx="1678572" cy="70788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accent1">
                  <a:lumMod val="75000"/>
                </a:schemeClr>
              </a:gs>
              <a:gs pos="62000">
                <a:srgbClr val="00B050"/>
              </a:gs>
              <a:gs pos="43000">
                <a:srgbClr val="00B050"/>
              </a:gs>
              <a:gs pos="100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23168" y="2009129"/>
            <a:ext cx="2149627" cy="1200329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0632" y="6303104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 অপশনগুলোতে ক্লিক কর </a:t>
            </a:r>
            <a:r>
              <a:rPr lang="en-US" sz="3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309" y="213649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992" y="3904885"/>
            <a:ext cx="7577787" cy="646331"/>
          </a:xfrm>
          <a:prstGeom prst="rect">
            <a:avLst/>
          </a:prstGeom>
          <a:solidFill>
            <a:srgbClr val="48DCA4"/>
          </a:soli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s-IN" sz="3600" b="1" dirty="0" smtClean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বর্গক্ষেত্রের </a:t>
            </a:r>
            <a:r>
              <a:rPr lang="bn-IN" sz="3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 নির্ণয়ের সূত্র 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461909" y="4793839"/>
            <a:ext cx="3638723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বাহুর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1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দৈর্ঘ্য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extBox 24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461909" y="5722993"/>
            <a:ext cx="3638723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1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দৈর্ঘ্য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378216" y="4809006"/>
            <a:ext cx="3644760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গ.1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1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দৈর্ঘ্য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>
            <a:hlinkClick r:id="" action="ppaction://noaction">
              <a:snd r:embed="rId3" name="chimes.wav"/>
            </a:hlinkClick>
          </p:cNvPr>
          <p:cNvSpPr txBox="1"/>
          <p:nvPr/>
        </p:nvSpPr>
        <p:spPr>
          <a:xfrm>
            <a:off x="5403303" y="5722993"/>
            <a:ext cx="3619673" cy="523220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IN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 দৈর্ঘ্য   </a:t>
            </a:r>
            <a:r>
              <a:rPr lang="bn-BD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8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2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0675" y="4688944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42497" y="4887636"/>
            <a:ext cx="2223034" cy="1200329"/>
          </a:xfrm>
          <a:prstGeom prst="rect">
            <a:avLst/>
          </a:prstGeom>
          <a:gradFill>
            <a:gsLst>
              <a:gs pos="84000">
                <a:srgbClr val="00B050"/>
              </a:gs>
              <a:gs pos="13000">
                <a:srgbClr val="00B050"/>
              </a:gs>
              <a:gs pos="0">
                <a:srgbClr val="6C8958"/>
              </a:gs>
              <a:gs pos="0">
                <a:srgbClr val="617F4D"/>
              </a:gs>
              <a:gs pos="1000">
                <a:srgbClr val="51703D"/>
              </a:gs>
              <a:gs pos="0">
                <a:schemeClr val="accent6">
                  <a:lumMod val="75000"/>
                </a:schemeClr>
              </a:gs>
              <a:gs pos="46000">
                <a:schemeClr val="accent6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en-US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b="1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73737" y="0"/>
            <a:ext cx="2010486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1457199" y="2234359"/>
            <a:ext cx="311215" cy="434441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1502916" y="3181419"/>
            <a:ext cx="337858" cy="269376"/>
          </a:xfrm>
          <a:prstGeom prst="mathMinu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6279264" y="2244331"/>
            <a:ext cx="437211" cy="315565"/>
          </a:xfrm>
          <a:prstGeom prst="mathPlu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vision 15"/>
          <p:cNvSpPr/>
          <p:nvPr/>
        </p:nvSpPr>
        <p:spPr>
          <a:xfrm>
            <a:off x="2180777" y="5830120"/>
            <a:ext cx="322654" cy="252683"/>
          </a:xfrm>
          <a:prstGeom prst="mathDivid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F8FEC5-BAD2-48BD-858D-5D461E3C8B24}"/>
              </a:ext>
            </a:extLst>
          </p:cNvPr>
          <p:cNvSpPr/>
          <p:nvPr/>
        </p:nvSpPr>
        <p:spPr>
          <a:xfrm>
            <a:off x="6675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7313454" y="4861873"/>
            <a:ext cx="212389" cy="368098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2309187" y="4912780"/>
            <a:ext cx="322654" cy="214470"/>
          </a:xfrm>
          <a:prstGeom prst="mathPlu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Minus 34"/>
          <p:cNvSpPr/>
          <p:nvPr/>
        </p:nvSpPr>
        <p:spPr>
          <a:xfrm>
            <a:off x="7062465" y="5837436"/>
            <a:ext cx="276262" cy="238050"/>
          </a:xfrm>
          <a:prstGeom prst="mathMinus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ivision 35"/>
          <p:cNvSpPr/>
          <p:nvPr/>
        </p:nvSpPr>
        <p:spPr>
          <a:xfrm>
            <a:off x="6534982" y="3304554"/>
            <a:ext cx="464266" cy="298641"/>
          </a:xfrm>
          <a:prstGeom prst="mathDivid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9" grpId="0"/>
      <p:bldP spid="1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11" grpId="0" animBg="1"/>
      <p:bldP spid="14" grpId="0" animBg="1"/>
      <p:bldP spid="15" grpId="0" animBg="1"/>
      <p:bldP spid="16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257" y="2438400"/>
            <a:ext cx="1055548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cap="all" dirty="0">
                <a:ln/>
                <a:solidFill>
                  <a:srgbClr val="D6082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all" dirty="0" smtClean="0">
                <a:ln/>
                <a:solidFill>
                  <a:srgbClr val="D6082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আয়তকার ফুটবল মাঠের দৈর্ঘ্য ১০০মিটার এবং প্রস্থ ৭০ মিটার।মাঠের ক্ষেত্রফল কত?</a:t>
            </a:r>
            <a:endParaRPr lang="en-US" sz="4000" b="1" cap="all" dirty="0">
              <a:ln/>
              <a:solidFill>
                <a:srgbClr val="D6082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0011"/>
            <a:ext cx="12192000" cy="1867989"/>
          </a:xfrm>
          <a:prstGeom prst="rect">
            <a:avLst/>
          </a:prstGeom>
        </p:spPr>
      </p:pic>
      <p:pic>
        <p:nvPicPr>
          <p:cNvPr id="6" name="Picture 5" descr="C:\Users\ATAUR RAHMAN\Desktop\pesha\unnamed-fil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99219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-170826" y="0"/>
            <a:ext cx="4271555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62232" y="562082"/>
            <a:ext cx="3508386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6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257" y="3868441"/>
            <a:ext cx="1055548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বর্গাকার জমির একটি বাহু ১০ কিলোমিটার।জমিটির ক্ষেত্রফল  নির্ণয় কর।</a:t>
            </a:r>
            <a:endParaRPr lang="en-US" sz="4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9" grpId="0"/>
      <p:bldP spid="10" grpId="0" build="allAtOnce"/>
      <p:bldP spid="10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63" y="201720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5" y="4982290"/>
            <a:ext cx="4281055" cy="48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17" y="1592410"/>
            <a:ext cx="2535816" cy="33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2582" y="1903026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53" y="82290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63" y="-23156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52" y="41877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reeform 85"/>
          <p:cNvSpPr/>
          <p:nvPr/>
        </p:nvSpPr>
        <p:spPr>
          <a:xfrm>
            <a:off x="5770174" y="2416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567920" y="5337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31272" y="67807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626654" y="32187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424400" y="61392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887752" y="7582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523254" y="31383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21000" y="6058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84352" y="7502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15226" y="7615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212972" y="10535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676324" y="119792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02" y="423316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 98"/>
          <p:cNvSpPr/>
          <p:nvPr/>
        </p:nvSpPr>
        <p:spPr>
          <a:xfrm>
            <a:off x="-27709" y="5914962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42410" y="6067328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3338" y="622268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550492" y="610194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0184" y="590502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827409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09225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671117">
            <a:off x="6227918" y="6076232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9198107" y="622268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990336" y="5075288"/>
            <a:ext cx="573209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1659136" y="5235486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 descr="http://ppt.wz51z.com/EC3/CD7/animations/sports/basketball/kids_playing_catch_lc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" y="3477491"/>
            <a:ext cx="2990634" cy="19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5391D746-10DC-44FC-841D-F44518155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70"/>
          <a:stretch/>
        </p:blipFill>
        <p:spPr bwMode="auto">
          <a:xfrm>
            <a:off x="-1" y="-14608"/>
            <a:ext cx="6279641" cy="68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D0CE205C-997B-4A7C-BA28-BBAF3388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"/>
          <a:stretch/>
        </p:blipFill>
        <p:spPr bwMode="auto">
          <a:xfrm>
            <a:off x="6279640" y="0"/>
            <a:ext cx="60059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3867" y="1878055"/>
            <a:ext cx="4612061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</a:t>
            </a:r>
            <a:r>
              <a:rPr lang="as-IN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b="1" dirty="0" err="1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ূর্ণিমা</a:t>
            </a:r>
            <a:r>
              <a:rPr lang="en-US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গোমেজ</a:t>
            </a:r>
            <a:r>
              <a:rPr lang="en-US" sz="3200" b="1" dirty="0">
                <a:ln w="11430"/>
                <a:solidFill>
                  <a:srgbClr val="1CCC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কাশিপুর সরকারি প্রাথমিক বিদ্যালয় </a:t>
            </a:r>
            <a:r>
              <a:rPr lang="en-US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b="1" dirty="0" err="1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রিশাল</a:t>
            </a:r>
            <a:r>
              <a:rPr lang="en-US" sz="3200" b="1" dirty="0">
                <a:ln w="11430"/>
                <a:solidFill>
                  <a:srgbClr val="FF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।</a:t>
            </a:r>
            <a:endParaRPr lang="en-US" sz="3600" b="1" dirty="0">
              <a:ln w="11430"/>
              <a:solidFill>
                <a:srgbClr val="FF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3015" y="1878055"/>
            <a:ext cx="5473521" cy="310854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bn-IN" sz="36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lvl="0" algn="ctr"/>
            <a:r>
              <a:rPr lang="en-US" sz="3200" b="1" dirty="0" err="1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 smtClean="0">
                <a:ln w="11430"/>
                <a:solidFill>
                  <a:srgbClr val="48DCA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48DCA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 w="11430"/>
                <a:solidFill>
                  <a:srgbClr val="D6A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200" b="1" dirty="0">
                <a:ln w="11430"/>
                <a:solidFill>
                  <a:srgbClr val="D6A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>
                <a:ln w="11430"/>
                <a:solidFill>
                  <a:srgbClr val="D6A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/>
                <a:solidFill>
                  <a:srgbClr val="D6A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>
                <a:ln w="11430"/>
                <a:solidFill>
                  <a:srgbClr val="D6A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altLang="en-US" sz="32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altLang="en-US" sz="32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১০-পরিমাপ </a:t>
            </a:r>
            <a:endParaRPr lang="en-US" sz="3200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b="1" dirty="0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১০.</a:t>
            </a:r>
            <a:r>
              <a:rPr lang="en-US" sz="3200" b="1" dirty="0" smtClean="0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 err="1" smtClean="0">
                <a:ln w="11430"/>
                <a:solidFill>
                  <a:srgbClr val="B6360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endParaRPr lang="bn-IN" sz="3200" b="1" dirty="0">
              <a:ln w="11430"/>
              <a:solidFill>
                <a:srgbClr val="B6360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32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৪৫ </a:t>
            </a:r>
            <a:r>
              <a:rPr lang="en-US" sz="32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8" y="1434039"/>
            <a:ext cx="1194019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37689-D3C5-43AB-B891-091C8BEB78FD}"/>
              </a:ext>
            </a:extLst>
          </p:cNvPr>
          <p:cNvSpPr txBox="1"/>
          <p:nvPr/>
        </p:nvSpPr>
        <p:spPr>
          <a:xfrm>
            <a:off x="4388841" y="23371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>
              <a:bevelT w="120650" h="374650"/>
            </a:sp3d>
          </a:bodyPr>
          <a:lstStyle/>
          <a:p>
            <a:r>
              <a: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E9FDD-7CB6-46AF-91F6-BBB2DBF03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31" y="5276561"/>
            <a:ext cx="12415212" cy="16049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F8FEC5-BAD2-48BD-858D-5D461E3C8B24}"/>
              </a:ext>
            </a:extLst>
          </p:cNvPr>
          <p:cNvSpPr/>
          <p:nvPr/>
        </p:nvSpPr>
        <p:spPr>
          <a:xfrm>
            <a:off x="6675" y="0"/>
            <a:ext cx="12192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7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D79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D79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4697" y="1716477"/>
            <a:ext cx="5271247" cy="26147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97588" y="2363002"/>
            <a:ext cx="3550878" cy="33912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4696" y="1716477"/>
            <a:ext cx="5271248" cy="261471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91448" y="2363002"/>
            <a:ext cx="3557017" cy="3391263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7567" y="126989"/>
            <a:ext cx="4284617" cy="918039"/>
            <a:chOff x="4519749" y="140052"/>
            <a:chExt cx="4284617" cy="918039"/>
          </a:xfrm>
        </p:grpSpPr>
        <p:sp>
          <p:nvSpPr>
            <p:cNvPr id="5" name="Right Arrow 4"/>
            <p:cNvSpPr/>
            <p:nvPr/>
          </p:nvSpPr>
          <p:spPr>
            <a:xfrm>
              <a:off x="4519749" y="140052"/>
              <a:ext cx="4284617" cy="918039"/>
            </a:xfrm>
            <a:prstGeom prst="rightArrow">
              <a:avLst/>
            </a:prstGeom>
            <a:solidFill>
              <a:srgbClr val="48DCA4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12964" y="263025"/>
              <a:ext cx="324067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3600" b="1" cap="all" dirty="0" err="1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US" sz="3600" b="1" cap="all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cap="all" dirty="0" err="1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3600" b="1" cap="all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cap="all" dirty="0" err="1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লক্ষ্য</a:t>
              </a:r>
              <a:r>
                <a:rPr lang="en-US" sz="3600" b="1" cap="all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cap="all" dirty="0" err="1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করঃ</a:t>
              </a:r>
              <a:r>
                <a:rPr lang="bn-BD" sz="3600" b="1" cap="all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cap="all" dirty="0" smtClean="0">
                  <a:ln/>
                  <a:solidFill>
                    <a:schemeClr val="accent1">
                      <a:lumMod val="50000"/>
                    </a:schemeClr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94607" y="2484531"/>
            <a:ext cx="270089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আয়তক্ষেত্র </a:t>
            </a:r>
            <a:r>
              <a:rPr lang="bn-BD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19510" y="3407861"/>
            <a:ext cx="270089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 </a:t>
            </a:r>
            <a:r>
              <a:rPr lang="bn-BD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ln w="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7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0376" y="1046018"/>
            <a:ext cx="390040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600" b="1" cap="all" dirty="0">
              <a:ln/>
              <a:solidFill>
                <a:srgbClr val="34790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5448"/>
            <a:ext cx="12192000" cy="22725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23007" y="2393567"/>
            <a:ext cx="3576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37" y="3545675"/>
            <a:ext cx="324067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bn-BD" sz="66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9207" y="2413348"/>
            <a:ext cx="9468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 ও বর্গক্ষেত্রের ক্ষেত্রফল নির্ণয়ের সূত্র জানবে ও বলতে পারবে।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1377" y="1494996"/>
            <a:ext cx="4543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612" y="5015753"/>
            <a:ext cx="1092337" cy="184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Dilruba Khanom\Videos\Fall_Mushrooms_Transparent_PNG_Pic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" r="4837" b="4143"/>
          <a:stretch/>
        </p:blipFill>
        <p:spPr bwMode="auto">
          <a:xfrm>
            <a:off x="0" y="4693024"/>
            <a:ext cx="1344706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899"/>
            <a:ext cx="12191999" cy="1330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240" y="93744"/>
            <a:ext cx="4210573" cy="12523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00" y="219251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679207" y="3584436"/>
            <a:ext cx="9468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নির্ণয়ের সূত্র 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আয়তক্ষেত্র 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বর্গক্ষেত্রের</a:t>
            </a:r>
            <a:r>
              <a:rPr lang="en-US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</a:t>
            </a:r>
            <a:r>
              <a:rPr lang="bn-IN" sz="3600" b="1" dirty="0" smtClean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নির্ণয়-সংক্রান্ত সমস্যার সমাধান করতে পারবে</a:t>
            </a:r>
            <a:r>
              <a:rPr lang="bn-IN" sz="3600" b="1" dirty="0">
                <a:ln w="0"/>
                <a:solidFill>
                  <a:srgbClr val="EA0075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6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43063" y="1585913"/>
            <a:ext cx="2971799" cy="30861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2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0763" y="2357438"/>
            <a:ext cx="4500561" cy="23145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05813"/>
              </p:ext>
            </p:extLst>
          </p:nvPr>
        </p:nvGraphicFramePr>
        <p:xfrm>
          <a:off x="914394" y="828680"/>
          <a:ext cx="10429888" cy="5357807"/>
        </p:xfrm>
        <a:graphic>
          <a:graphicData uri="http://schemas.openxmlformats.org/drawingml/2006/table">
            <a:tbl>
              <a:tblPr firstRow="1" bandRow="1"/>
              <a:tblGrid>
                <a:gridCol w="744992">
                  <a:extLst>
                    <a:ext uri="{9D8B030D-6E8A-4147-A177-3AD203B41FA5}">
                      <a16:colId xmlns:a16="http://schemas.microsoft.com/office/drawing/2014/main" val="1098705773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3798717722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2947581810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025266600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163581244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2240935869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736936922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2347008413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905027561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893775474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1892916457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4217070633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4247754633"/>
                    </a:ext>
                  </a:extLst>
                </a:gridCol>
                <a:gridCol w="744992">
                  <a:extLst>
                    <a:ext uri="{9D8B030D-6E8A-4147-A177-3AD203B41FA5}">
                      <a16:colId xmlns:a16="http://schemas.microsoft.com/office/drawing/2014/main" val="2987288725"/>
                    </a:ext>
                  </a:extLst>
                </a:gridCol>
              </a:tblGrid>
              <a:tr h="765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191282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37405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32742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09505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456019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3537"/>
                  </a:ext>
                </a:extLst>
              </a:tr>
              <a:tr h="7654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297680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10436732" y="236762"/>
            <a:ext cx="1060704" cy="584775"/>
            <a:chOff x="10515600" y="182046"/>
            <a:chExt cx="1060704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10515600" y="182046"/>
              <a:ext cx="1060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0991088" y="609175"/>
              <a:ext cx="109728" cy="15764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58324" y="887188"/>
            <a:ext cx="1143000" cy="584775"/>
            <a:chOff x="9458324" y="887188"/>
            <a:chExt cx="1143000" cy="584775"/>
          </a:xfrm>
        </p:grpSpPr>
        <p:sp>
          <p:nvSpPr>
            <p:cNvPr id="21" name="TextBox 20"/>
            <p:cNvSpPr txBox="1"/>
            <p:nvPr/>
          </p:nvSpPr>
          <p:spPr>
            <a:xfrm>
              <a:off x="9458324" y="887188"/>
              <a:ext cx="1060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0436732" y="1115568"/>
              <a:ext cx="164592" cy="128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71451" y="879502"/>
            <a:ext cx="1315022" cy="1077218"/>
            <a:chOff x="10472038" y="174360"/>
            <a:chExt cx="1060704" cy="1077218"/>
          </a:xfrm>
        </p:grpSpPr>
        <p:sp>
          <p:nvSpPr>
            <p:cNvPr id="26" name="TextBox 25"/>
            <p:cNvSpPr txBox="1"/>
            <p:nvPr/>
          </p:nvSpPr>
          <p:spPr>
            <a:xfrm>
              <a:off x="10472038" y="174360"/>
              <a:ext cx="10607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flipH="1">
              <a:off x="10882997" y="609175"/>
              <a:ext cx="108091" cy="207588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2915" y="2590355"/>
            <a:ext cx="1229887" cy="1077218"/>
            <a:chOff x="9566266" y="887188"/>
            <a:chExt cx="1060704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9566266" y="887188"/>
              <a:ext cx="10607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0436732" y="1115568"/>
              <a:ext cx="164592" cy="128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45288" y="1660824"/>
            <a:ext cx="1325444" cy="1077218"/>
            <a:chOff x="10515600" y="182046"/>
            <a:chExt cx="1060704" cy="1077218"/>
          </a:xfrm>
        </p:grpSpPr>
        <p:sp>
          <p:nvSpPr>
            <p:cNvPr id="32" name="TextBox 31"/>
            <p:cNvSpPr txBox="1"/>
            <p:nvPr/>
          </p:nvSpPr>
          <p:spPr>
            <a:xfrm>
              <a:off x="10515600" y="182046"/>
              <a:ext cx="10607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10991088" y="609175"/>
              <a:ext cx="109728" cy="157646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776996" y="3082798"/>
            <a:ext cx="1323767" cy="584775"/>
            <a:chOff x="9458324" y="887188"/>
            <a:chExt cx="1143000" cy="584775"/>
          </a:xfrm>
        </p:grpSpPr>
        <p:sp>
          <p:nvSpPr>
            <p:cNvPr id="38" name="TextBox 37"/>
            <p:cNvSpPr txBox="1"/>
            <p:nvPr/>
          </p:nvSpPr>
          <p:spPr>
            <a:xfrm>
              <a:off x="9458324" y="887188"/>
              <a:ext cx="10607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accent3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সেমি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10436732" y="1115568"/>
              <a:ext cx="164592" cy="128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51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00763" y="2357438"/>
            <a:ext cx="4500561" cy="23145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845288" y="1536855"/>
            <a:ext cx="132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6996" y="3082798"/>
            <a:ext cx="12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96635" y="3082797"/>
            <a:ext cx="12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45288" y="4953989"/>
            <a:ext cx="132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12687" y="2274216"/>
            <a:ext cx="0" cy="2481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696635" y="2314596"/>
            <a:ext cx="0" cy="248105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59069" y="2199433"/>
            <a:ext cx="47839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00763" y="4953989"/>
            <a:ext cx="450056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1634" y="662609"/>
            <a:ext cx="87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90261" y="662608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67339" y="662608"/>
            <a:ext cx="132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1633" y="1416660"/>
            <a:ext cx="87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90261" y="1416659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67338" y="1447436"/>
            <a:ext cx="12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3134" y="2274216"/>
            <a:ext cx="250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আয়তের ক্ষেত্রফল </a:t>
            </a:r>
            <a:endParaRPr lang="en-US" sz="32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2943" y="2716764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36292" y="2738110"/>
            <a:ext cx="86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51272" y="2759631"/>
            <a:ext cx="87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bn-IN" sz="36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1741145" y="2870853"/>
            <a:ext cx="420395" cy="46028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19736" y="3375184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2943" y="4149321"/>
            <a:ext cx="41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8068" y="3396303"/>
            <a:ext cx="1325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9575" y="3397568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Multiply 60"/>
          <p:cNvSpPr/>
          <p:nvPr/>
        </p:nvSpPr>
        <p:spPr>
          <a:xfrm>
            <a:off x="2067338" y="3431092"/>
            <a:ext cx="420395" cy="46028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11189" y="4216663"/>
            <a:ext cx="176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 বর্গসেমি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9862"/>
              </p:ext>
            </p:extLst>
          </p:nvPr>
        </p:nvGraphicFramePr>
        <p:xfrm>
          <a:off x="6126908" y="2357438"/>
          <a:ext cx="4474416" cy="2334220"/>
        </p:xfrm>
        <a:graphic>
          <a:graphicData uri="http://schemas.openxmlformats.org/drawingml/2006/table">
            <a:tbl>
              <a:tblPr firstRow="1" bandRow="1"/>
              <a:tblGrid>
                <a:gridCol w="745736">
                  <a:extLst>
                    <a:ext uri="{9D8B030D-6E8A-4147-A177-3AD203B41FA5}">
                      <a16:colId xmlns:a16="http://schemas.microsoft.com/office/drawing/2014/main" val="436638535"/>
                    </a:ext>
                  </a:extLst>
                </a:gridCol>
                <a:gridCol w="745736">
                  <a:extLst>
                    <a:ext uri="{9D8B030D-6E8A-4147-A177-3AD203B41FA5}">
                      <a16:colId xmlns:a16="http://schemas.microsoft.com/office/drawing/2014/main" val="2772798213"/>
                    </a:ext>
                  </a:extLst>
                </a:gridCol>
                <a:gridCol w="745736">
                  <a:extLst>
                    <a:ext uri="{9D8B030D-6E8A-4147-A177-3AD203B41FA5}">
                      <a16:colId xmlns:a16="http://schemas.microsoft.com/office/drawing/2014/main" val="2827671528"/>
                    </a:ext>
                  </a:extLst>
                </a:gridCol>
                <a:gridCol w="745736">
                  <a:extLst>
                    <a:ext uri="{9D8B030D-6E8A-4147-A177-3AD203B41FA5}">
                      <a16:colId xmlns:a16="http://schemas.microsoft.com/office/drawing/2014/main" val="2837606906"/>
                    </a:ext>
                  </a:extLst>
                </a:gridCol>
                <a:gridCol w="745736">
                  <a:extLst>
                    <a:ext uri="{9D8B030D-6E8A-4147-A177-3AD203B41FA5}">
                      <a16:colId xmlns:a16="http://schemas.microsoft.com/office/drawing/2014/main" val="135313077"/>
                    </a:ext>
                  </a:extLst>
                </a:gridCol>
                <a:gridCol w="745736">
                  <a:extLst>
                    <a:ext uri="{9D8B030D-6E8A-4147-A177-3AD203B41FA5}">
                      <a16:colId xmlns:a16="http://schemas.microsoft.com/office/drawing/2014/main" val="3997446714"/>
                    </a:ext>
                  </a:extLst>
                </a:gridCol>
              </a:tblGrid>
              <a:tr h="89475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675765"/>
                  </a:ext>
                </a:extLst>
              </a:tr>
              <a:tr h="70991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09896"/>
                  </a:ext>
                </a:extLst>
              </a:tr>
              <a:tr h="70991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১৮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6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54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9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2" grpId="0"/>
      <p:bldP spid="38" grpId="0"/>
      <p:bldP spid="34" grpId="0"/>
      <p:bldP spid="35" grpId="0"/>
      <p:bldP spid="42" grpId="0"/>
      <p:bldP spid="44" grpId="0"/>
      <p:bldP spid="46" grpId="0"/>
      <p:bldP spid="47" grpId="0"/>
      <p:bldP spid="48" grpId="0"/>
      <p:bldP spid="49" grpId="0"/>
      <p:bldP spid="50" grpId="0"/>
      <p:bldP spid="52" grpId="0"/>
      <p:bldP spid="55" grpId="0" animBg="1"/>
      <p:bldP spid="56" grpId="0"/>
      <p:bldP spid="57" grpId="0"/>
      <p:bldP spid="59" grpId="0"/>
      <p:bldP spid="60" grpId="0"/>
      <p:bldP spid="61" grpId="0" animBg="1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7135729" y="1144260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76996" y="3082798"/>
            <a:ext cx="12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622734" y="3061275"/>
            <a:ext cx="122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35576" y="5298032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28159" y="1851155"/>
            <a:ext cx="7269" cy="30861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456977" y="1867886"/>
            <a:ext cx="31580" cy="2927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08154" y="1739823"/>
            <a:ext cx="33533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05452" y="5088835"/>
            <a:ext cx="3356058" cy="241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6397" y="690508"/>
            <a:ext cx="2806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বাহুর দৈর্ঘ্য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2826" y="698957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5040" y="715616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8904" y="1328131"/>
            <a:ext cx="2108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 ক্ষেত্রফল </a:t>
            </a:r>
            <a:endParaRPr lang="en-US" sz="32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2659" y="1839477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51609" y="1823317"/>
            <a:ext cx="183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বাহুর দৈর্ঘ্য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Multiply 54"/>
          <p:cNvSpPr/>
          <p:nvPr/>
        </p:nvSpPr>
        <p:spPr>
          <a:xfrm>
            <a:off x="2458955" y="1921043"/>
            <a:ext cx="345957" cy="43208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56923" y="2382221"/>
            <a:ext cx="47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0092" y="3008603"/>
            <a:ext cx="41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6610" y="2465655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33433" y="2482913"/>
            <a:ext cx="132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rgbClr val="D6082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rgbClr val="D6082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Multiply 60"/>
          <p:cNvSpPr/>
          <p:nvPr/>
        </p:nvSpPr>
        <p:spPr>
          <a:xfrm>
            <a:off x="1915140" y="2546768"/>
            <a:ext cx="420395" cy="46028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40173" y="3061299"/>
            <a:ext cx="176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বর্গসেমি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8933" y="1867886"/>
            <a:ext cx="2971799" cy="30861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623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9082" y="1811277"/>
            <a:ext cx="1832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A6227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বাহুর দৈর্ঘ্য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84006"/>
              </p:ext>
            </p:extLst>
          </p:nvPr>
        </p:nvGraphicFramePr>
        <p:xfrm>
          <a:off x="6221673" y="1890377"/>
          <a:ext cx="2944671" cy="3046881"/>
        </p:xfrm>
        <a:graphic>
          <a:graphicData uri="http://schemas.openxmlformats.org/drawingml/2006/table">
            <a:tbl>
              <a:tblPr firstRow="1" bandRow="1"/>
              <a:tblGrid>
                <a:gridCol w="981557">
                  <a:extLst>
                    <a:ext uri="{9D8B030D-6E8A-4147-A177-3AD203B41FA5}">
                      <a16:colId xmlns:a16="http://schemas.microsoft.com/office/drawing/2014/main" val="2939132358"/>
                    </a:ext>
                  </a:extLst>
                </a:gridCol>
                <a:gridCol w="981557">
                  <a:extLst>
                    <a:ext uri="{9D8B030D-6E8A-4147-A177-3AD203B41FA5}">
                      <a16:colId xmlns:a16="http://schemas.microsoft.com/office/drawing/2014/main" val="3054331688"/>
                    </a:ext>
                  </a:extLst>
                </a:gridCol>
                <a:gridCol w="981557">
                  <a:extLst>
                    <a:ext uri="{9D8B030D-6E8A-4147-A177-3AD203B41FA5}">
                      <a16:colId xmlns:a16="http://schemas.microsoft.com/office/drawing/2014/main" val="589241252"/>
                    </a:ext>
                  </a:extLst>
                </a:gridCol>
              </a:tblGrid>
              <a:tr h="101562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 smtClean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850217"/>
                  </a:ext>
                </a:extLst>
              </a:tr>
              <a:tr h="101562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71997"/>
                  </a:ext>
                </a:extLst>
              </a:tr>
              <a:tr h="1015627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24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0926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/>
      <p:bldP spid="34" grpId="0"/>
      <p:bldP spid="35" grpId="0"/>
      <p:bldP spid="42" grpId="0"/>
      <p:bldP spid="44" grpId="0"/>
      <p:bldP spid="48" grpId="0"/>
      <p:bldP spid="49" grpId="0"/>
      <p:bldP spid="50" grpId="0"/>
      <p:bldP spid="55" grpId="0" animBg="1"/>
      <p:bldP spid="56" grpId="0"/>
      <p:bldP spid="57" grpId="0"/>
      <p:bldP spid="59" grpId="0"/>
      <p:bldP spid="60" grpId="0"/>
      <p:bldP spid="61" grpId="0" animBg="1"/>
      <p:bldP spid="63" grpId="0"/>
      <p:bldP spid="29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511"/>
            <a:ext cx="274320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70" y="29980"/>
            <a:ext cx="12112643" cy="6790545"/>
          </a:xfrm>
          <a:prstGeom prst="rect">
            <a:avLst/>
          </a:prstGeom>
          <a:noFill/>
          <a:ln w="117475" cmpd="tri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285750">
            <a:bevelT w="323850" h="558800" prst="slope"/>
            <a:bevelB w="5080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15569" y="1318534"/>
            <a:ext cx="4356847" cy="1855694"/>
          </a:xfrm>
          <a:prstGeom prst="rect">
            <a:avLst/>
          </a:prstGeom>
          <a:solidFill>
            <a:srgbClr val="FFFF00"/>
          </a:solidFill>
          <a:ln>
            <a:solidFill>
              <a:srgbClr val="06232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13812" y="4401670"/>
            <a:ext cx="1515036" cy="1438835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rgbClr val="273C18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13811" y="933841"/>
            <a:ext cx="3092823" cy="2514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6232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88675" y="4598092"/>
            <a:ext cx="4020670" cy="828426"/>
          </a:xfrm>
          <a:prstGeom prst="rect">
            <a:avLst/>
          </a:prstGeom>
          <a:solidFill>
            <a:srgbClr val="A6227A"/>
          </a:solidFill>
          <a:ln>
            <a:solidFill>
              <a:srgbClr val="06232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2910" y="4841743"/>
            <a:ext cx="110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4086" y="3068977"/>
            <a:ext cx="168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৯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4087" y="5445987"/>
            <a:ext cx="168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809" y="1539861"/>
            <a:ext cx="117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5078" y="349066"/>
            <a:ext cx="125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51604" y="1755014"/>
            <a:ext cx="117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 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60222" y="4828699"/>
            <a:ext cx="1370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00950" y="3862439"/>
            <a:ext cx="114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সেমি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TS103431377(1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443</Words>
  <Application>Microsoft Office PowerPoint</Application>
  <PresentationFormat>Widescreen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Segoe Print</vt:lpstr>
      <vt:lpstr>SolaimanLipi</vt:lpstr>
      <vt:lpstr>SutonnyMJ</vt:lpstr>
      <vt:lpstr>Wingdings</vt:lpstr>
      <vt:lpstr>TS103431377(1)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2020-06-23T04:33:06Z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