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vo" initials="S" lastIdx="1" clrIdx="0">
    <p:extLst>
      <p:ext uri="{19B8F6BF-5375-455C-9EA6-DF929625EA0E}">
        <p15:presenceInfo xmlns:p15="http://schemas.microsoft.com/office/powerpoint/2012/main" userId="Shu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8" autoAdjust="0"/>
    <p:restoredTop sz="94660"/>
  </p:normalViewPr>
  <p:slideViewPr>
    <p:cSldViewPr snapToGrid="0">
      <p:cViewPr varScale="1">
        <p:scale>
          <a:sx n="93" d="100"/>
          <a:sy n="93" d="100"/>
        </p:scale>
        <p:origin x="43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EE357-1AB8-4F99-BA9E-E1BF9B7F1285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0B9D4-AFA3-4511-B272-04F4A860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8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E60-671C-430A-A0AB-1A3A10E10A9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9E86-E63E-434F-9042-2CF9DCE3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5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E60-671C-430A-A0AB-1A3A10E10A9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9E86-E63E-434F-9042-2CF9DCE3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5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E60-671C-430A-A0AB-1A3A10E10A9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9E86-E63E-434F-9042-2CF9DCE3093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555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E60-671C-430A-A0AB-1A3A10E10A9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9E86-E63E-434F-9042-2CF9DCE3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89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E60-671C-430A-A0AB-1A3A10E10A9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9E86-E63E-434F-9042-2CF9DCE3093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437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E60-671C-430A-A0AB-1A3A10E10A9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9E86-E63E-434F-9042-2CF9DCE3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4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E60-671C-430A-A0AB-1A3A10E10A9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9E86-E63E-434F-9042-2CF9DCE3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9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E60-671C-430A-A0AB-1A3A10E10A9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9E86-E63E-434F-9042-2CF9DCE3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E60-671C-430A-A0AB-1A3A10E10A9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9E86-E63E-434F-9042-2CF9DCE3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2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E60-671C-430A-A0AB-1A3A10E10A9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9E86-E63E-434F-9042-2CF9DCE3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2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E60-671C-430A-A0AB-1A3A10E10A9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9E86-E63E-434F-9042-2CF9DCE3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8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E60-671C-430A-A0AB-1A3A10E10A9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9E86-E63E-434F-9042-2CF9DCE3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0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E60-671C-430A-A0AB-1A3A10E10A9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9E86-E63E-434F-9042-2CF9DCE3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E60-671C-430A-A0AB-1A3A10E10A9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9E86-E63E-434F-9042-2CF9DCE3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E60-671C-430A-A0AB-1A3A10E10A9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9E86-E63E-434F-9042-2CF9DCE3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1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E60-671C-430A-A0AB-1A3A10E10A9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9E86-E63E-434F-9042-2CF9DCE3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8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07E60-671C-430A-A0AB-1A3A10E10A9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039E86-E63E-434F-9042-2CF9DCE3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5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2" y="2418347"/>
            <a:ext cx="5919537" cy="37899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7872" y="392577"/>
            <a:ext cx="73933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আজকের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অধিবেশনে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স্বাগতম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46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BA9D8-ACBE-46FB-9781-70E03760E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07" y="145211"/>
            <a:ext cx="4855194" cy="53507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EB3B61-43E4-4CF2-BD6D-F2F363DB94E9}"/>
              </a:ext>
            </a:extLst>
          </p:cNvPr>
          <p:cNvSpPr txBox="1"/>
          <p:nvPr/>
        </p:nvSpPr>
        <p:spPr>
          <a:xfrm>
            <a:off x="4848225" y="2933700"/>
            <a:ext cx="444705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4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DC647-7325-489B-81A0-63E3D2614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233362"/>
            <a:ext cx="6248400" cy="59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55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C3E1A-3732-4607-AD89-3139ACF53D25}"/>
              </a:ext>
            </a:extLst>
          </p:cNvPr>
          <p:cNvSpPr txBox="1"/>
          <p:nvPr/>
        </p:nvSpPr>
        <p:spPr>
          <a:xfrm>
            <a:off x="2617789" y="548658"/>
            <a:ext cx="4217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EEB87-30B9-47B3-B670-83439AF305FF}"/>
              </a:ext>
            </a:extLst>
          </p:cNvPr>
          <p:cNvSpPr txBox="1"/>
          <p:nvPr/>
        </p:nvSpPr>
        <p:spPr>
          <a:xfrm>
            <a:off x="287022" y="3338764"/>
            <a:ext cx="88793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পিউরিন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পাইরিমিডিন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55614" y="721445"/>
            <a:ext cx="3164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</a:rPr>
              <a:t>সময়ঃ</a:t>
            </a:r>
            <a:r>
              <a:rPr lang="en-US" sz="3600" dirty="0">
                <a:solidFill>
                  <a:srgbClr val="0000CC"/>
                </a:solidFill>
              </a:rPr>
              <a:t> ৩ </a:t>
            </a:r>
            <a:r>
              <a:rPr lang="en-US" sz="3600" dirty="0" err="1">
                <a:solidFill>
                  <a:srgbClr val="0000CC"/>
                </a:solidFill>
              </a:rPr>
              <a:t>মিনিট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D4705C-312A-48CC-8A5B-CFC37569F42A}"/>
              </a:ext>
            </a:extLst>
          </p:cNvPr>
          <p:cNvSpPr txBox="1"/>
          <p:nvPr/>
        </p:nvSpPr>
        <p:spPr>
          <a:xfrm>
            <a:off x="2304778" y="512289"/>
            <a:ext cx="5611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F5A59-3F11-43D4-A29F-0B35333FD1E3}"/>
              </a:ext>
            </a:extLst>
          </p:cNvPr>
          <p:cNvSpPr txBox="1"/>
          <p:nvPr/>
        </p:nvSpPr>
        <p:spPr>
          <a:xfrm>
            <a:off x="1556952" y="2272875"/>
            <a:ext cx="7916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(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61003" y="611772"/>
            <a:ext cx="3167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</a:rPr>
              <a:t>সময়ঃ</a:t>
            </a:r>
            <a:r>
              <a:rPr lang="en-US" sz="3600" dirty="0">
                <a:solidFill>
                  <a:srgbClr val="0000CC"/>
                </a:solidFill>
              </a:rPr>
              <a:t> ৮ </a:t>
            </a:r>
            <a:r>
              <a:rPr lang="en-US" sz="3600" dirty="0" err="1">
                <a:solidFill>
                  <a:srgbClr val="0000CC"/>
                </a:solidFill>
              </a:rPr>
              <a:t>মিনিট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EFD0C0-8ABD-4A79-87A8-1BC97D228101}"/>
              </a:ext>
            </a:extLst>
          </p:cNvPr>
          <p:cNvSpPr/>
          <p:nvPr/>
        </p:nvSpPr>
        <p:spPr>
          <a:xfrm>
            <a:off x="2561268" y="1533465"/>
            <a:ext cx="472901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>
                <a:solidFill>
                  <a:srgbClr val="002060"/>
                </a:solidFill>
              </a:rPr>
              <a:t>১.</a:t>
            </a:r>
            <a:r>
              <a:rPr lang="en-US" sz="2000" dirty="0">
                <a:solidFill>
                  <a:srgbClr val="002060"/>
                </a:solidFill>
              </a:rPr>
              <a:t>DNA </a:t>
            </a:r>
            <a:r>
              <a:rPr lang="as-IN" sz="2000" dirty="0">
                <a:solidFill>
                  <a:srgbClr val="002060"/>
                </a:solidFill>
              </a:rPr>
              <a:t>আবিষ্কার করেন কে?</a:t>
            </a:r>
          </a:p>
          <a:p>
            <a:r>
              <a:rPr lang="as-IN" sz="2000" dirty="0">
                <a:solidFill>
                  <a:srgbClr val="002060"/>
                </a:solidFill>
              </a:rPr>
              <a:t>(ক)রবার্ট হুক</a:t>
            </a:r>
          </a:p>
          <a:p>
            <a:r>
              <a:rPr lang="as-IN" sz="2000" dirty="0">
                <a:solidFill>
                  <a:srgbClr val="002060"/>
                </a:solidFill>
              </a:rPr>
              <a:t>(খ)</a:t>
            </a:r>
            <a:r>
              <a:rPr lang="en-US" sz="2000" dirty="0">
                <a:solidFill>
                  <a:srgbClr val="002060"/>
                </a:solidFill>
              </a:rPr>
              <a:t>Watson &amp; Crick</a:t>
            </a:r>
          </a:p>
          <a:p>
            <a:r>
              <a:rPr lang="en-US" sz="2000" dirty="0">
                <a:solidFill>
                  <a:srgbClr val="002060"/>
                </a:solidFill>
              </a:rPr>
              <a:t>(</a:t>
            </a:r>
            <a:r>
              <a:rPr lang="as-IN" sz="2000" dirty="0">
                <a:solidFill>
                  <a:srgbClr val="002060"/>
                </a:solidFill>
              </a:rPr>
              <a:t>গ)রবার্ট  ব্রাউন </a:t>
            </a:r>
          </a:p>
          <a:p>
            <a:r>
              <a:rPr lang="as-IN" sz="2000" dirty="0">
                <a:solidFill>
                  <a:srgbClr val="002060"/>
                </a:solidFill>
              </a:rPr>
              <a:t>(ঘ)লিউয়েন হুক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২</a:t>
            </a:r>
            <a:r>
              <a:rPr lang="as-IN" sz="2000" dirty="0">
                <a:solidFill>
                  <a:srgbClr val="002060"/>
                </a:solidFill>
              </a:rPr>
              <a:t>.</a:t>
            </a:r>
            <a:r>
              <a:rPr lang="en-US" sz="2000" dirty="0">
                <a:solidFill>
                  <a:srgbClr val="002060"/>
                </a:solidFill>
              </a:rPr>
              <a:t>DNA </a:t>
            </a:r>
            <a:r>
              <a:rPr lang="as-IN" sz="2000" dirty="0">
                <a:solidFill>
                  <a:srgbClr val="002060"/>
                </a:solidFill>
              </a:rPr>
              <a:t>এর ক্ষেত্রে প্রযোজ্য –</a:t>
            </a:r>
            <a:endParaRPr lang="en-US" sz="2000" dirty="0">
              <a:solidFill>
                <a:srgbClr val="002060"/>
              </a:solidFill>
            </a:endParaRPr>
          </a:p>
          <a:p>
            <a:endParaRPr lang="as-IN" sz="2000" dirty="0">
              <a:solidFill>
                <a:srgbClr val="002060"/>
              </a:solidFill>
            </a:endParaRPr>
          </a:p>
          <a:p>
            <a:r>
              <a:rPr lang="en-US" sz="2000" dirty="0" err="1">
                <a:solidFill>
                  <a:srgbClr val="002060"/>
                </a:solidFill>
              </a:rPr>
              <a:t>i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r>
              <a:rPr lang="as-IN" sz="2000" dirty="0">
                <a:solidFill>
                  <a:srgbClr val="002060"/>
                </a:solidFill>
              </a:rPr>
              <a:t>পরিবৃত্তি হিসেবে কাজ করে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ii.</a:t>
            </a:r>
            <a:r>
              <a:rPr lang="as-IN" sz="2000" dirty="0">
                <a:solidFill>
                  <a:srgbClr val="002060"/>
                </a:solidFill>
              </a:rPr>
              <a:t>জৈবিক কার্যক্রমের নিয়ন্ত্রক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iii.</a:t>
            </a:r>
            <a:r>
              <a:rPr lang="as-IN" sz="2000" dirty="0">
                <a:solidFill>
                  <a:srgbClr val="002060"/>
                </a:solidFill>
              </a:rPr>
              <a:t>প্রোটিন সংশ্লেষণ করে।</a:t>
            </a:r>
          </a:p>
          <a:p>
            <a:r>
              <a:rPr lang="as-IN" sz="2000" dirty="0">
                <a:solidFill>
                  <a:srgbClr val="002060"/>
                </a:solidFill>
              </a:rPr>
              <a:t>নিচের কোনটি সঠিক? </a:t>
            </a:r>
          </a:p>
          <a:p>
            <a:r>
              <a:rPr lang="as-IN" sz="2000" dirty="0">
                <a:solidFill>
                  <a:srgbClr val="002060"/>
                </a:solidFill>
              </a:rPr>
              <a:t>(ক)</a:t>
            </a:r>
            <a:r>
              <a:rPr lang="en-US" sz="2000" dirty="0" err="1">
                <a:solidFill>
                  <a:srgbClr val="002060"/>
                </a:solidFill>
              </a:rPr>
              <a:t>i&amp;ii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(</a:t>
            </a:r>
            <a:r>
              <a:rPr lang="as-IN" sz="2000" dirty="0">
                <a:solidFill>
                  <a:srgbClr val="002060"/>
                </a:solidFill>
              </a:rPr>
              <a:t>খ)</a:t>
            </a:r>
            <a:r>
              <a:rPr lang="en-US" sz="2000" dirty="0" err="1">
                <a:solidFill>
                  <a:srgbClr val="002060"/>
                </a:solidFill>
              </a:rPr>
              <a:t>ii&amp;iii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(</a:t>
            </a:r>
            <a:r>
              <a:rPr lang="as-IN" sz="2000" dirty="0">
                <a:solidFill>
                  <a:srgbClr val="002060"/>
                </a:solidFill>
              </a:rPr>
              <a:t>গ)</a:t>
            </a:r>
            <a:r>
              <a:rPr lang="en-US" sz="2000" dirty="0" err="1">
                <a:solidFill>
                  <a:srgbClr val="002060"/>
                </a:solidFill>
              </a:rPr>
              <a:t>i&amp;iii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(</a:t>
            </a:r>
            <a:r>
              <a:rPr lang="as-IN" sz="2000" dirty="0">
                <a:solidFill>
                  <a:srgbClr val="002060"/>
                </a:solidFill>
              </a:rPr>
              <a:t>ঘ)</a:t>
            </a:r>
            <a:r>
              <a:rPr lang="en-US" sz="2000" dirty="0" err="1">
                <a:solidFill>
                  <a:srgbClr val="002060"/>
                </a:solidFill>
              </a:rPr>
              <a:t>I,ii,iii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826D29-A7E7-41D2-A95E-1833BA5DC9A8}"/>
              </a:ext>
            </a:extLst>
          </p:cNvPr>
          <p:cNvSpPr txBox="1"/>
          <p:nvPr/>
        </p:nvSpPr>
        <p:spPr>
          <a:xfrm>
            <a:off x="2561268" y="682597"/>
            <a:ext cx="1734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মূল্যায়ন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7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6894" y="1533465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2000" dirty="0">
                <a:solidFill>
                  <a:srgbClr val="002060"/>
                </a:solidFill>
              </a:rPr>
              <a:t>১.</a:t>
            </a:r>
            <a:r>
              <a:rPr lang="en-US" sz="2000" dirty="0">
                <a:solidFill>
                  <a:srgbClr val="002060"/>
                </a:solidFill>
              </a:rPr>
              <a:t>DNA </a:t>
            </a:r>
            <a:r>
              <a:rPr lang="as-IN" sz="2000" dirty="0">
                <a:solidFill>
                  <a:srgbClr val="002060"/>
                </a:solidFill>
              </a:rPr>
              <a:t>আবিষ্কার করেন কে?</a:t>
            </a:r>
          </a:p>
          <a:p>
            <a:r>
              <a:rPr lang="as-IN" sz="2000" dirty="0">
                <a:solidFill>
                  <a:srgbClr val="002060"/>
                </a:solidFill>
              </a:rPr>
              <a:t>(ক)রবার্ট হুক</a:t>
            </a:r>
          </a:p>
          <a:p>
            <a:r>
              <a:rPr lang="as-IN" sz="2000" dirty="0">
                <a:solidFill>
                  <a:srgbClr val="002060"/>
                </a:solidFill>
              </a:rPr>
              <a:t>(খ)</a:t>
            </a:r>
            <a:r>
              <a:rPr lang="en-US" sz="2000" dirty="0">
                <a:solidFill>
                  <a:srgbClr val="002060"/>
                </a:solidFill>
              </a:rPr>
              <a:t>Watson &amp; Crick</a:t>
            </a:r>
          </a:p>
          <a:p>
            <a:r>
              <a:rPr lang="en-US" sz="2000" dirty="0">
                <a:solidFill>
                  <a:srgbClr val="002060"/>
                </a:solidFill>
              </a:rPr>
              <a:t>(</a:t>
            </a:r>
            <a:r>
              <a:rPr lang="as-IN" sz="2000" dirty="0">
                <a:solidFill>
                  <a:srgbClr val="002060"/>
                </a:solidFill>
              </a:rPr>
              <a:t>গ)রবার্ট  ব্রাউন </a:t>
            </a:r>
          </a:p>
          <a:p>
            <a:r>
              <a:rPr lang="as-IN" sz="2000" dirty="0">
                <a:solidFill>
                  <a:srgbClr val="002060"/>
                </a:solidFill>
              </a:rPr>
              <a:t>(ঘ)লিউয়েন হুক</a:t>
            </a:r>
            <a:r>
              <a:rPr lang="en-US" sz="2000" dirty="0">
                <a:solidFill>
                  <a:srgbClr val="002060"/>
                </a:solidFill>
              </a:rPr>
              <a:t>               </a:t>
            </a:r>
            <a:r>
              <a:rPr lang="en-US" sz="2000" dirty="0" err="1">
                <a:solidFill>
                  <a:srgbClr val="002060"/>
                </a:solidFill>
              </a:rPr>
              <a:t>উত্তরঃ</a:t>
            </a:r>
            <a:r>
              <a:rPr lang="en-US" sz="2000" dirty="0">
                <a:solidFill>
                  <a:srgbClr val="002060"/>
                </a:solidFill>
              </a:rPr>
              <a:t> (ঘ)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২</a:t>
            </a:r>
            <a:r>
              <a:rPr lang="as-IN" sz="2000" dirty="0">
                <a:solidFill>
                  <a:srgbClr val="002060"/>
                </a:solidFill>
              </a:rPr>
              <a:t>.</a:t>
            </a:r>
            <a:r>
              <a:rPr lang="en-US" sz="2000" dirty="0">
                <a:solidFill>
                  <a:srgbClr val="002060"/>
                </a:solidFill>
              </a:rPr>
              <a:t>DNA </a:t>
            </a:r>
            <a:r>
              <a:rPr lang="as-IN" sz="2000" dirty="0">
                <a:solidFill>
                  <a:srgbClr val="002060"/>
                </a:solidFill>
              </a:rPr>
              <a:t>এর ক্ষেত্রে প্রযোজ্য –</a:t>
            </a:r>
            <a:endParaRPr lang="en-US" sz="2000" dirty="0">
              <a:solidFill>
                <a:srgbClr val="002060"/>
              </a:solidFill>
            </a:endParaRPr>
          </a:p>
          <a:p>
            <a:endParaRPr lang="as-IN" sz="2000" dirty="0">
              <a:solidFill>
                <a:srgbClr val="002060"/>
              </a:solidFill>
            </a:endParaRPr>
          </a:p>
          <a:p>
            <a:r>
              <a:rPr lang="en-US" sz="2000" dirty="0" err="1">
                <a:solidFill>
                  <a:srgbClr val="002060"/>
                </a:solidFill>
              </a:rPr>
              <a:t>i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r>
              <a:rPr lang="as-IN" sz="2000" dirty="0">
                <a:solidFill>
                  <a:srgbClr val="002060"/>
                </a:solidFill>
              </a:rPr>
              <a:t>পরিবৃত্তি হিসেবে কাজ করে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ii.</a:t>
            </a:r>
            <a:r>
              <a:rPr lang="as-IN" sz="2000" dirty="0">
                <a:solidFill>
                  <a:srgbClr val="002060"/>
                </a:solidFill>
              </a:rPr>
              <a:t>জৈবিক কার্যক্রমের নিয়ন্ত্রক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iii.</a:t>
            </a:r>
            <a:r>
              <a:rPr lang="as-IN" sz="2000" dirty="0">
                <a:solidFill>
                  <a:srgbClr val="002060"/>
                </a:solidFill>
              </a:rPr>
              <a:t>প্রোটিন সংশ্লেষণ করে।</a:t>
            </a:r>
          </a:p>
          <a:p>
            <a:r>
              <a:rPr lang="as-IN" sz="2000" dirty="0">
                <a:solidFill>
                  <a:srgbClr val="002060"/>
                </a:solidFill>
              </a:rPr>
              <a:t>নিচের কোনটি সঠিক? </a:t>
            </a:r>
          </a:p>
          <a:p>
            <a:r>
              <a:rPr lang="as-IN" sz="2000" dirty="0">
                <a:solidFill>
                  <a:srgbClr val="002060"/>
                </a:solidFill>
              </a:rPr>
              <a:t>(ক)</a:t>
            </a:r>
            <a:r>
              <a:rPr lang="en-US" sz="2000" dirty="0" err="1">
                <a:solidFill>
                  <a:srgbClr val="002060"/>
                </a:solidFill>
              </a:rPr>
              <a:t>i&amp;ii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(</a:t>
            </a:r>
            <a:r>
              <a:rPr lang="as-IN" sz="2000" dirty="0">
                <a:solidFill>
                  <a:srgbClr val="002060"/>
                </a:solidFill>
              </a:rPr>
              <a:t>খ)</a:t>
            </a:r>
            <a:r>
              <a:rPr lang="en-US" sz="2000" dirty="0" err="1">
                <a:solidFill>
                  <a:srgbClr val="002060"/>
                </a:solidFill>
              </a:rPr>
              <a:t>ii&amp;iii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(</a:t>
            </a:r>
            <a:r>
              <a:rPr lang="as-IN" sz="2000" dirty="0">
                <a:solidFill>
                  <a:srgbClr val="002060"/>
                </a:solidFill>
              </a:rPr>
              <a:t>গ)</a:t>
            </a:r>
            <a:r>
              <a:rPr lang="en-US" sz="2000" dirty="0" err="1">
                <a:solidFill>
                  <a:srgbClr val="002060"/>
                </a:solidFill>
              </a:rPr>
              <a:t>i&amp;iii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(</a:t>
            </a:r>
            <a:r>
              <a:rPr lang="as-IN" sz="2000" dirty="0">
                <a:solidFill>
                  <a:srgbClr val="002060"/>
                </a:solidFill>
              </a:rPr>
              <a:t>ঘ)</a:t>
            </a:r>
            <a:r>
              <a:rPr lang="en-US" sz="2000" dirty="0" err="1">
                <a:solidFill>
                  <a:srgbClr val="002060"/>
                </a:solidFill>
              </a:rPr>
              <a:t>i,ii,iii</a:t>
            </a:r>
            <a:r>
              <a:rPr lang="en-US" sz="2000" dirty="0">
                <a:solidFill>
                  <a:srgbClr val="002060"/>
                </a:solidFill>
              </a:rPr>
              <a:t>                       </a:t>
            </a:r>
            <a:r>
              <a:rPr lang="en-US" sz="2000" u="sng" dirty="0" err="1">
                <a:solidFill>
                  <a:srgbClr val="002060"/>
                </a:solidFill>
              </a:rPr>
              <a:t>উত্তরঃ</a:t>
            </a:r>
            <a:r>
              <a:rPr lang="en-US" sz="2000" u="sng" dirty="0">
                <a:solidFill>
                  <a:srgbClr val="002060"/>
                </a:solidFill>
              </a:rPr>
              <a:t> (ক)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894" y="570214"/>
            <a:ext cx="209110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79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917A8A-BD9B-4F12-9E15-A3407D6C0A6A}"/>
              </a:ext>
            </a:extLst>
          </p:cNvPr>
          <p:cNvSpPr txBox="1"/>
          <p:nvPr/>
        </p:nvSpPr>
        <p:spPr>
          <a:xfrm>
            <a:off x="3017759" y="521855"/>
            <a:ext cx="3491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বাড়ীর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কাজঃ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9EF83-3622-460A-A3FC-6EE4CF71C5AB}"/>
              </a:ext>
            </a:extLst>
          </p:cNvPr>
          <p:cNvSpPr txBox="1"/>
          <p:nvPr/>
        </p:nvSpPr>
        <p:spPr>
          <a:xfrm>
            <a:off x="1546484" y="1950575"/>
            <a:ext cx="7444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(</a:t>
            </a:r>
            <a:r>
              <a:rPr lang="as-IN" sz="3200" dirty="0">
                <a:solidFill>
                  <a:srgbClr val="002060"/>
                </a:solidFill>
              </a:rPr>
              <a:t>১</a:t>
            </a:r>
            <a:r>
              <a:rPr lang="en-US" sz="3200" dirty="0">
                <a:solidFill>
                  <a:srgbClr val="002060"/>
                </a:solidFill>
              </a:rPr>
              <a:t>) </a:t>
            </a:r>
            <a:r>
              <a:rPr lang="en-US" sz="3200" dirty="0" err="1">
                <a:solidFill>
                  <a:srgbClr val="002060"/>
                </a:solidFill>
              </a:rPr>
              <a:t>ডি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এন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এর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চিহ্নিত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চিত্র</a:t>
            </a:r>
            <a:r>
              <a:rPr lang="en-US" sz="3200" dirty="0">
                <a:solidFill>
                  <a:srgbClr val="002060"/>
                </a:solidFill>
              </a:rPr>
              <a:t>  </a:t>
            </a:r>
            <a:r>
              <a:rPr lang="en-US" sz="3200" dirty="0" err="1">
                <a:solidFill>
                  <a:srgbClr val="002060"/>
                </a:solidFill>
              </a:rPr>
              <a:t>এঁকে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আনবে</a:t>
            </a:r>
            <a:r>
              <a:rPr lang="en-US" sz="3200" dirty="0">
                <a:solidFill>
                  <a:srgbClr val="002060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9949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-2.22222E-6 L -6.25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8CD082-C3FE-4E6A-9117-AAEC7BB55AD9}"/>
              </a:ext>
            </a:extLst>
          </p:cNvPr>
          <p:cNvSpPr txBox="1"/>
          <p:nvPr/>
        </p:nvSpPr>
        <p:spPr>
          <a:xfrm>
            <a:off x="3328666" y="1611870"/>
            <a:ext cx="3151098" cy="131256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4800" dirty="0" err="1">
                <a:ln>
                  <a:solidFill>
                    <a:srgbClr val="FFFF00"/>
                  </a:solidFill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a:rPr>
              <a:t>ধন্যবাদ</a:t>
            </a:r>
            <a:endParaRPr lang="en-US" sz="4800" dirty="0">
              <a:ln>
                <a:solidFill>
                  <a:srgbClr val="FFFF00"/>
                </a:solidFill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575A3C-741E-4378-B841-DA3F79A5D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6167">
            <a:off x="7441580" y="2521786"/>
            <a:ext cx="1724025" cy="2647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F9DF16-BFEB-4756-B1CF-D482CB627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965">
            <a:off x="635462" y="2337080"/>
            <a:ext cx="17240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6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610" y="1168511"/>
            <a:ext cx="7038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মোছাঃ </a:t>
            </a:r>
            <a:r>
              <a:rPr lang="en-US" sz="3200" dirty="0" err="1">
                <a:solidFill>
                  <a:srgbClr val="002060"/>
                </a:solidFill>
              </a:rPr>
              <a:t>মেরীনা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খাতুন</a:t>
            </a:r>
            <a:endParaRPr lang="en-US" sz="32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3200" dirty="0">
                <a:solidFill>
                  <a:srgbClr val="002060"/>
                </a:solidFill>
              </a:rPr>
              <a:t>প্রভাষক</a:t>
            </a:r>
            <a:r>
              <a:rPr lang="en-US" sz="3200" dirty="0">
                <a:solidFill>
                  <a:srgbClr val="002060"/>
                </a:solidFill>
              </a:rPr>
              <a:t>,</a:t>
            </a:r>
            <a:r>
              <a:rPr lang="en-US" sz="3200" dirty="0" err="1">
                <a:solidFill>
                  <a:srgbClr val="002060"/>
                </a:solidFill>
              </a:rPr>
              <a:t>উদ্ভিদবিদ্যা</a:t>
            </a:r>
            <a:r>
              <a:rPr lang="en-US" sz="3200" dirty="0">
                <a:solidFill>
                  <a:srgbClr val="002060"/>
                </a:solidFill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পাথরাজ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সরকারী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কলেজ</a:t>
            </a:r>
            <a:endParaRPr lang="en-US" sz="32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বোদা,পঞ্চগড়</a:t>
            </a:r>
            <a:r>
              <a:rPr lang="en-US" sz="3200" dirty="0">
                <a:solidFill>
                  <a:srgbClr val="002060"/>
                </a:solidFill>
              </a:rPr>
              <a:t> 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মোবাইলঃ</a:t>
            </a:r>
            <a:r>
              <a:rPr lang="en-US" sz="3200" dirty="0">
                <a:solidFill>
                  <a:srgbClr val="002060"/>
                </a:solidFill>
              </a:rPr>
              <a:t> ০১৭৫১০১০৩৪৫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 ই-</a:t>
            </a:r>
            <a:r>
              <a:rPr lang="en-US" sz="3200" dirty="0" err="1">
                <a:solidFill>
                  <a:srgbClr val="002060"/>
                </a:solidFill>
              </a:rPr>
              <a:t>মেইলঃ</a:t>
            </a:r>
            <a:r>
              <a:rPr lang="en-US" sz="3200" dirty="0">
                <a:solidFill>
                  <a:srgbClr val="002060"/>
                </a:solidFill>
              </a:rPr>
              <a:t> marinapgc70@gmail.com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63" y="1168511"/>
            <a:ext cx="2141622" cy="272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6136" y="1513973"/>
            <a:ext cx="79959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800" b="1" dirty="0" err="1">
                <a:solidFill>
                  <a:srgbClr val="002060"/>
                </a:solidFill>
              </a:rPr>
              <a:t>শ্রেণীঃ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একাদশ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800" b="1" dirty="0" err="1">
                <a:solidFill>
                  <a:srgbClr val="002060"/>
                </a:solidFill>
              </a:rPr>
              <a:t>বিষয়ঃজীববিজ্ঞান</a:t>
            </a:r>
            <a:endParaRPr lang="en-US" sz="48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800" b="1" dirty="0" err="1">
                <a:solidFill>
                  <a:srgbClr val="002060"/>
                </a:solidFill>
              </a:rPr>
              <a:t>অধ্যায়ঃ</a:t>
            </a:r>
            <a:r>
              <a:rPr lang="en-US" sz="4800" b="1" dirty="0" err="1">
                <a:solidFill>
                  <a:srgbClr val="FF0000"/>
                </a:solidFill>
              </a:rPr>
              <a:t>কোষ</a:t>
            </a:r>
            <a:r>
              <a:rPr lang="en-US" sz="4800" b="1" dirty="0">
                <a:solidFill>
                  <a:srgbClr val="FF0000"/>
                </a:solidFill>
              </a:rPr>
              <a:t> ও </a:t>
            </a:r>
            <a:r>
              <a:rPr lang="en-US" sz="4800" b="1" dirty="0" err="1">
                <a:solidFill>
                  <a:srgbClr val="FF0000"/>
                </a:solidFill>
              </a:rPr>
              <a:t>এর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গঠন</a:t>
            </a:r>
            <a:endParaRPr lang="en-US" sz="48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800" b="1" dirty="0">
                <a:solidFill>
                  <a:srgbClr val="002060"/>
                </a:solidFill>
              </a:rPr>
              <a:t>সময়ঃ৪৫মিনিট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0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A951D-9CBF-44B2-AA4E-4FF2B6050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22" y="0"/>
            <a:ext cx="5133472" cy="5133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E52FE0-A57D-47F0-B686-06E7DDA1F718}"/>
              </a:ext>
            </a:extLst>
          </p:cNvPr>
          <p:cNvSpPr/>
          <p:nvPr/>
        </p:nvSpPr>
        <p:spPr>
          <a:xfrm>
            <a:off x="1616243" y="4635664"/>
            <a:ext cx="5434262" cy="497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18937" y="5485497"/>
            <a:ext cx="776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তোমরা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 </a:t>
            </a:r>
            <a:r>
              <a:rPr lang="en-US" sz="3200" dirty="0" err="1"/>
              <a:t>চিত্রটির</a:t>
            </a:r>
            <a:r>
              <a:rPr lang="en-US" sz="3200" dirty="0"/>
              <a:t> </a:t>
            </a:r>
            <a:r>
              <a:rPr lang="en-US" sz="3200" dirty="0" err="1"/>
              <a:t>নাম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20564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423371-661E-4B25-8ABB-5CD7DE0EF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557" y="626907"/>
            <a:ext cx="4958169" cy="3722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881A98-8374-47DC-8145-72A0BD978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1" y="725919"/>
            <a:ext cx="3788416" cy="378841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BA33DD5-D9DB-4174-850C-F441EE3B80E9}"/>
              </a:ext>
            </a:extLst>
          </p:cNvPr>
          <p:cNvSpPr/>
          <p:nvPr/>
        </p:nvSpPr>
        <p:spPr>
          <a:xfrm>
            <a:off x="4761469" y="2407136"/>
            <a:ext cx="978408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A26CD14F-9931-4802-930C-5517B23DC364}"/>
              </a:ext>
            </a:extLst>
          </p:cNvPr>
          <p:cNvSpPr/>
          <p:nvPr/>
        </p:nvSpPr>
        <p:spPr>
          <a:xfrm rot="18575669">
            <a:off x="5861974" y="4535793"/>
            <a:ext cx="1129549" cy="3694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804C2B-6089-4B5C-868A-5CF3C826B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521" y="5097450"/>
            <a:ext cx="4978247" cy="17274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C231B4D-5934-474F-99FE-DBAA56BA5245}"/>
              </a:ext>
            </a:extLst>
          </p:cNvPr>
          <p:cNvSpPr/>
          <p:nvPr/>
        </p:nvSpPr>
        <p:spPr>
          <a:xfrm>
            <a:off x="6356891" y="807308"/>
            <a:ext cx="2199502" cy="395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5C184B-923F-4873-B50D-FDCC8F968D5C}"/>
              </a:ext>
            </a:extLst>
          </p:cNvPr>
          <p:cNvSpPr/>
          <p:nvPr/>
        </p:nvSpPr>
        <p:spPr>
          <a:xfrm>
            <a:off x="676857" y="4077188"/>
            <a:ext cx="3910264" cy="54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97E2BF-65E2-4011-984A-916255070466}"/>
              </a:ext>
            </a:extLst>
          </p:cNvPr>
          <p:cNvSpPr txBox="1"/>
          <p:nvPr/>
        </p:nvSpPr>
        <p:spPr>
          <a:xfrm>
            <a:off x="3745616" y="1015946"/>
            <a:ext cx="3084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2"/>
                </a:solidFill>
              </a:rPr>
              <a:t>ডি.এন.এ</a:t>
            </a:r>
            <a:r>
              <a:rPr lang="en-US" sz="4400" b="1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FE6B05-F822-433B-91D9-0EAB8AC34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00" y="2069848"/>
            <a:ext cx="3084143" cy="44335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978" y="89822"/>
            <a:ext cx="537679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আজকের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পাঠ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ঘোষণা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17A541-9708-4513-84F5-8B4D447AD91E}"/>
              </a:ext>
            </a:extLst>
          </p:cNvPr>
          <p:cNvSpPr txBox="1"/>
          <p:nvPr/>
        </p:nvSpPr>
        <p:spPr>
          <a:xfrm>
            <a:off x="920457" y="528563"/>
            <a:ext cx="2932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 err="1">
                <a:solidFill>
                  <a:srgbClr val="FF0000"/>
                </a:solidFill>
              </a:rPr>
              <a:t>শিখনফলঃ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3C9B1-DACD-44F9-878F-E7313C41AE9C}"/>
              </a:ext>
            </a:extLst>
          </p:cNvPr>
          <p:cNvSpPr txBox="1"/>
          <p:nvPr/>
        </p:nvSpPr>
        <p:spPr>
          <a:xfrm>
            <a:off x="2827337" y="2346159"/>
            <a:ext cx="787366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এই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পা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শেষে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শিক</a:t>
            </a:r>
            <a:r>
              <a:rPr lang="as-I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্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ষ</a:t>
            </a:r>
            <a:r>
              <a:rPr lang="as-I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া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র্</a:t>
            </a:r>
            <a:r>
              <a:rPr lang="as-I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থ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ী</a:t>
            </a:r>
            <a:r>
              <a:rPr lang="as-I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াঃ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ডি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 এ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গঠন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বর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ণ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া 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ডি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এন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এ 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 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চ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্র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আঁকতে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প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ডি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এন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এ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কাজ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ব্যা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খ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া 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</a:t>
            </a:r>
            <a:r>
              <a:rPr lang="as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2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0D96-E7F7-4561-B849-48ADA839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126" y="2124678"/>
            <a:ext cx="8632958" cy="523272"/>
          </a:xfrm>
        </p:spPr>
        <p:txBody>
          <a:bodyPr>
            <a:no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</a:rPr>
              <a:t>ডি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এন</a:t>
            </a:r>
            <a:r>
              <a:rPr lang="en-US" sz="2800" dirty="0">
                <a:solidFill>
                  <a:srgbClr val="FF0000"/>
                </a:solidFill>
              </a:rPr>
              <a:t> এ </a:t>
            </a:r>
            <a:r>
              <a:rPr lang="en-US" sz="2800" dirty="0" err="1">
                <a:solidFill>
                  <a:srgbClr val="0000CC"/>
                </a:solidFill>
              </a:rPr>
              <a:t>হল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ডি-অক্সিরাইবো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নিউক্লিক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এসিড</a:t>
            </a:r>
            <a:br>
              <a:rPr lang="en-US" sz="2800" dirty="0">
                <a:solidFill>
                  <a:srgbClr val="0000CC"/>
                </a:solidFill>
              </a:rPr>
            </a:br>
            <a:br>
              <a:rPr lang="en-US" sz="2800" dirty="0">
                <a:solidFill>
                  <a:srgbClr val="0000CC"/>
                </a:solidFill>
              </a:rPr>
            </a:br>
            <a:endParaRPr lang="en-US" sz="2800" dirty="0">
              <a:solidFill>
                <a:srgbClr val="0000CC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872223-5B64-43EE-A9F3-CA4A2E2FD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0" y="156461"/>
            <a:ext cx="3182410" cy="467416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4E9350-4A59-421E-9BBC-58F814239888}"/>
              </a:ext>
            </a:extLst>
          </p:cNvPr>
          <p:cNvSpPr txBox="1"/>
          <p:nvPr/>
        </p:nvSpPr>
        <p:spPr>
          <a:xfrm>
            <a:off x="3390900" y="2914650"/>
            <a:ext cx="4280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CC"/>
                </a:solidFill>
              </a:rPr>
              <a:t>বংশগতির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ধারক</a:t>
            </a:r>
            <a:r>
              <a:rPr lang="en-US" sz="2800" dirty="0">
                <a:solidFill>
                  <a:srgbClr val="0000CC"/>
                </a:solidFill>
              </a:rPr>
              <a:t> ও </a:t>
            </a:r>
            <a:r>
              <a:rPr lang="en-US" sz="2800" dirty="0" err="1">
                <a:solidFill>
                  <a:srgbClr val="0000CC"/>
                </a:solidFill>
              </a:rPr>
              <a:t>বাহক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35474-CA1A-432D-BB07-BE9971940FCE}"/>
              </a:ext>
            </a:extLst>
          </p:cNvPr>
          <p:cNvSpPr txBox="1"/>
          <p:nvPr/>
        </p:nvSpPr>
        <p:spPr>
          <a:xfrm>
            <a:off x="3673143" y="3657373"/>
            <a:ext cx="399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CC"/>
                </a:solidFill>
              </a:rPr>
              <a:t>ডাবল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হেলিক্স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মডেল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2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03C037-069D-4EC8-AC64-BC7DBF378488}"/>
              </a:ext>
            </a:extLst>
          </p:cNvPr>
          <p:cNvSpPr txBox="1"/>
          <p:nvPr/>
        </p:nvSpPr>
        <p:spPr>
          <a:xfrm>
            <a:off x="2730351" y="438045"/>
            <a:ext cx="34002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6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45EAB-5349-4303-AB48-121361D8A184}"/>
              </a:ext>
            </a:extLst>
          </p:cNvPr>
          <p:cNvSpPr txBox="1"/>
          <p:nvPr/>
        </p:nvSpPr>
        <p:spPr>
          <a:xfrm>
            <a:off x="1237738" y="2374554"/>
            <a:ext cx="80009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রা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সায়নিক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উপাদানগুলো কি কি?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03837-D7AD-4E90-8427-060EB06E1362}"/>
              </a:ext>
            </a:extLst>
          </p:cNvPr>
          <p:cNvSpPr txBox="1"/>
          <p:nvPr/>
        </p:nvSpPr>
        <p:spPr>
          <a:xfrm>
            <a:off x="8766752" y="514475"/>
            <a:ext cx="3235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য়: ২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381</TotalTime>
  <Words>397</Words>
  <Application>Microsoft Office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ডি এন এ হল ডি-অক্সিরাইবো নিউক্লিক এসিড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USER</dc:creator>
  <cp:lastModifiedBy>Shuvo</cp:lastModifiedBy>
  <cp:revision>48</cp:revision>
  <dcterms:created xsi:type="dcterms:W3CDTF">2020-02-07T05:58:45Z</dcterms:created>
  <dcterms:modified xsi:type="dcterms:W3CDTF">2020-07-27T14:25:55Z</dcterms:modified>
</cp:coreProperties>
</file>