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72" r:id="rId4"/>
    <p:sldId id="300" r:id="rId5"/>
    <p:sldId id="292" r:id="rId6"/>
    <p:sldId id="301" r:id="rId7"/>
    <p:sldId id="302" r:id="rId8"/>
    <p:sldId id="276" r:id="rId9"/>
    <p:sldId id="293" r:id="rId10"/>
    <p:sldId id="294" r:id="rId11"/>
    <p:sldId id="277" r:id="rId12"/>
    <p:sldId id="278" r:id="rId13"/>
    <p:sldId id="287" r:id="rId14"/>
    <p:sldId id="288" r:id="rId15"/>
    <p:sldId id="279" r:id="rId16"/>
    <p:sldId id="289" r:id="rId17"/>
    <p:sldId id="298" r:id="rId18"/>
    <p:sldId id="29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66"/>
    <a:srgbClr val="FF99FF"/>
    <a:srgbClr val="000099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6628F-0909-4EA9-A1B0-76CFB343CBBB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2153E-9BB2-4705-A63C-916ACD7E8E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704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2153E-9BB2-4705-A63C-916ACD7E8E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2153E-9BB2-4705-A63C-916ACD7E8E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430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rame 6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  <a:gradFill flip="none" rotWithShape="1">
              <a:gsLst>
                <a:gs pos="59570">
                  <a:schemeClr val="accent3">
                    <a:lumMod val="50000"/>
                  </a:schemeClr>
                </a:gs>
                <a:gs pos="80000">
                  <a:srgbClr val="00B0F0"/>
                </a:gs>
                <a:gs pos="18000">
                  <a:srgbClr val="003300"/>
                </a:gs>
                <a:gs pos="0">
                  <a:schemeClr val="accent6">
                    <a:lumMod val="50000"/>
                  </a:schemeClr>
                </a:gs>
                <a:gs pos="38000">
                  <a:srgbClr val="000099"/>
                </a:gs>
                <a:gs pos="100000">
                  <a:srgbClr val="7030A0"/>
                </a:gs>
              </a:gsLst>
              <a:path path="rect">
                <a:fillToRect l="100000" b="100000"/>
              </a:path>
              <a:tileRect t="-100000" r="-100000"/>
            </a:gra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 userDrawn="1"/>
          </p:nvSpPr>
          <p:spPr>
            <a:xfrm>
              <a:off x="152400" y="103910"/>
              <a:ext cx="8839200" cy="6629400"/>
            </a:xfrm>
            <a:prstGeom prst="frame">
              <a:avLst>
                <a:gd name="adj1" fmla="val 1424"/>
              </a:avLst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 userDrawn="1"/>
          </p:nvSpPr>
          <p:spPr>
            <a:xfrm>
              <a:off x="13854" y="13854"/>
              <a:ext cx="976745" cy="976745"/>
            </a:xfrm>
            <a:prstGeom prst="halfFrame">
              <a:avLst>
                <a:gd name="adj1" fmla="val 18976"/>
                <a:gd name="adj2" fmla="val 24436"/>
              </a:avLst>
            </a:prstGeom>
            <a:gradFill flip="none" rotWithShape="1">
              <a:gsLst>
                <a:gs pos="23000">
                  <a:schemeClr val="accent3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73000">
                  <a:srgbClr val="00B0F0"/>
                </a:gs>
                <a:gs pos="0">
                  <a:schemeClr val="accent3">
                    <a:lumMod val="75000"/>
                  </a:schemeClr>
                </a:gs>
                <a:gs pos="100000">
                  <a:srgbClr val="7030A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 userDrawn="1"/>
          </p:nvSpPr>
          <p:spPr>
            <a:xfrm rot="5400000">
              <a:off x="8153400" y="13855"/>
              <a:ext cx="976745" cy="976745"/>
            </a:xfrm>
            <a:prstGeom prst="halfFrame">
              <a:avLst>
                <a:gd name="adj1" fmla="val 24651"/>
                <a:gd name="adj2" fmla="val 18761"/>
              </a:avLst>
            </a:prstGeom>
            <a:gradFill flip="none" rotWithShape="1">
              <a:gsLst>
                <a:gs pos="23000">
                  <a:schemeClr val="accent3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73000">
                  <a:srgbClr val="00B0F0"/>
                </a:gs>
                <a:gs pos="0">
                  <a:schemeClr val="accent3">
                    <a:lumMod val="75000"/>
                  </a:schemeClr>
                </a:gs>
                <a:gs pos="100000">
                  <a:srgbClr val="7030A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 userDrawn="1"/>
          </p:nvSpPr>
          <p:spPr>
            <a:xfrm rot="16200000">
              <a:off x="13855" y="5867400"/>
              <a:ext cx="976745" cy="976745"/>
            </a:xfrm>
            <a:prstGeom prst="halfFrame">
              <a:avLst>
                <a:gd name="adj1" fmla="val 23231"/>
                <a:gd name="adj2" fmla="val 21599"/>
              </a:avLst>
            </a:prstGeom>
            <a:gradFill flip="none" rotWithShape="1">
              <a:gsLst>
                <a:gs pos="23000">
                  <a:schemeClr val="accent3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73000">
                  <a:srgbClr val="00B0F0"/>
                </a:gs>
                <a:gs pos="0">
                  <a:schemeClr val="accent3">
                    <a:lumMod val="75000"/>
                  </a:schemeClr>
                </a:gs>
                <a:gs pos="100000">
                  <a:srgbClr val="7030A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 userDrawn="1"/>
          </p:nvSpPr>
          <p:spPr>
            <a:xfrm rot="10800000">
              <a:off x="8125688" y="5874327"/>
              <a:ext cx="1004456" cy="976745"/>
            </a:xfrm>
            <a:prstGeom prst="halfFrame">
              <a:avLst>
                <a:gd name="adj1" fmla="val 23231"/>
                <a:gd name="adj2" fmla="val 24436"/>
              </a:avLst>
            </a:prstGeom>
            <a:gradFill flip="none" rotWithShape="1">
              <a:gsLst>
                <a:gs pos="23000">
                  <a:schemeClr val="accent3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73000">
                  <a:srgbClr val="00B0F0"/>
                </a:gs>
                <a:gs pos="0">
                  <a:schemeClr val="accent3">
                    <a:lumMod val="75000"/>
                  </a:schemeClr>
                </a:gs>
                <a:gs pos="100000">
                  <a:srgbClr val="7030A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jpe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510" y="270164"/>
            <a:ext cx="8458200" cy="1634836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 শিক্ষার্থী আজকের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 ক্লাশে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 স্বাগতম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0" y="1905000"/>
            <a:ext cx="8582890" cy="472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9077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48491" y="333364"/>
            <a:ext cx="8915400" cy="1524000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নীরব পাঠ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934"/>
          <a:stretch/>
        </p:blipFill>
        <p:spPr>
          <a:xfrm>
            <a:off x="2667000" y="2286000"/>
            <a:ext cx="4844427" cy="2833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982337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8001000" cy="838200"/>
          </a:xfrm>
          <a:prstGeom prst="rect">
            <a:avLst/>
          </a:prstGeom>
          <a:gradFill flip="none" rotWithShape="1">
            <a:gsLst>
              <a:gs pos="74584">
                <a:srgbClr val="BD9FB9"/>
              </a:gs>
              <a:gs pos="63000">
                <a:srgbClr val="BD9FBA"/>
              </a:gs>
              <a:gs pos="23350">
                <a:schemeClr val="accent6">
                  <a:lumMod val="60000"/>
                  <a:lumOff val="4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rgbClr val="FF99FF">
                  <a:lumMod val="68000"/>
                </a:srgbClr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rgbClr val="00009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bn-BD" sz="36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নতুন  শব্দের অর্থ জেনে নেই </a:t>
            </a:r>
            <a:endParaRPr lang="en-US" sz="36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609600" y="1676400"/>
            <a:ext cx="2133600" cy="1143000"/>
          </a:xfrm>
          <a:prstGeom prst="downArrowCallout">
            <a:avLst/>
          </a:prstGeom>
          <a:pattFill prst="pct80">
            <a:fgClr>
              <a:schemeClr val="accent5"/>
            </a:fgClr>
            <a:bgClr>
              <a:schemeClr val="bg1"/>
            </a:bgClr>
          </a:patt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400800" y="1676400"/>
            <a:ext cx="2133600" cy="1143000"/>
          </a:xfrm>
          <a:prstGeom prst="downArrowCallout">
            <a:avLst/>
          </a:prstGeom>
          <a:pattFill prst="pct80">
            <a:fgClr>
              <a:schemeClr val="accent5"/>
            </a:fgClr>
            <a:bgClr>
              <a:schemeClr val="bg1"/>
            </a:bgClr>
          </a:patt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352800" y="1676400"/>
            <a:ext cx="2438400" cy="838200"/>
          </a:xfrm>
          <a:prstGeom prst="leftRightArrow">
            <a:avLst/>
          </a:prstGeom>
          <a:gradFill flip="none" rotWithShape="1">
            <a:gsLst>
              <a:gs pos="50832">
                <a:schemeClr val="accent6">
                  <a:lumMod val="60000"/>
                  <a:lumOff val="40000"/>
                </a:schemeClr>
              </a:gs>
              <a:gs pos="76000">
                <a:schemeClr val="accent4">
                  <a:lumMod val="40000"/>
                  <a:lumOff val="60000"/>
                </a:schemeClr>
              </a:gs>
              <a:gs pos="0">
                <a:schemeClr val="accent4">
                  <a:tint val="50000"/>
                  <a:satMod val="300000"/>
                </a:schemeClr>
              </a:gs>
              <a:gs pos="24000">
                <a:schemeClr val="bg2">
                  <a:lumMod val="75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 ক্লিক উত্তর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124200"/>
            <a:ext cx="2438400" cy="685800"/>
          </a:xfrm>
          <a:prstGeom prst="rect">
            <a:avLst/>
          </a:prstGeom>
          <a:gradFill flip="none" rotWithShape="1">
            <a:gsLst>
              <a:gs pos="50810">
                <a:schemeClr val="accent2">
                  <a:lumMod val="20000"/>
                  <a:lumOff val="80000"/>
                </a:schemeClr>
              </a:gs>
              <a:gs pos="27120">
                <a:schemeClr val="accent6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92090">
                <a:srgbClr val="D2AFAF"/>
              </a:gs>
              <a:gs pos="86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পানকৌড়ি </a:t>
            </a:r>
            <a:endParaRPr lang="en-US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124200"/>
            <a:ext cx="3352800" cy="762000"/>
          </a:xfrm>
          <a:prstGeom prst="rect">
            <a:avLst/>
          </a:prstGeom>
          <a:gradFill flip="none" rotWithShape="1">
            <a:gsLst>
              <a:gs pos="50810">
                <a:schemeClr val="accent2">
                  <a:lumMod val="20000"/>
                  <a:lumOff val="80000"/>
                </a:schemeClr>
              </a:gs>
              <a:gs pos="27120">
                <a:schemeClr val="accent6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92090">
                <a:srgbClr val="D2AFAF"/>
              </a:gs>
              <a:gs pos="86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কালো রঙের হাঁস জাতীয় মাছ শিকারী পাখী  </a:t>
            </a:r>
            <a:endParaRPr lang="en-US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2438400" cy="685800"/>
          </a:xfrm>
          <a:prstGeom prst="rect">
            <a:avLst/>
          </a:prstGeom>
          <a:gradFill flip="none" rotWithShape="1">
            <a:gsLst>
              <a:gs pos="50810">
                <a:schemeClr val="accent2">
                  <a:lumMod val="20000"/>
                  <a:lumOff val="80000"/>
                </a:schemeClr>
              </a:gs>
              <a:gs pos="27120">
                <a:schemeClr val="accent6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92090">
                <a:srgbClr val="D2AFAF"/>
              </a:gs>
              <a:gs pos="86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নাইতে </a:t>
            </a:r>
            <a:endParaRPr lang="en-US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4343400"/>
            <a:ext cx="3276600" cy="647700"/>
          </a:xfrm>
          <a:prstGeom prst="rect">
            <a:avLst/>
          </a:prstGeom>
          <a:gradFill flip="none" rotWithShape="1">
            <a:gsLst>
              <a:gs pos="50810">
                <a:schemeClr val="accent2">
                  <a:lumMod val="20000"/>
                  <a:lumOff val="80000"/>
                </a:schemeClr>
              </a:gs>
              <a:gs pos="27120">
                <a:schemeClr val="accent6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92090">
                <a:srgbClr val="D2AFAF"/>
              </a:gs>
              <a:gs pos="86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গোসল করতে  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410200"/>
            <a:ext cx="2438400" cy="762000"/>
          </a:xfrm>
          <a:prstGeom prst="rect">
            <a:avLst/>
          </a:prstGeom>
          <a:gradFill flip="none" rotWithShape="1">
            <a:gsLst>
              <a:gs pos="50810">
                <a:schemeClr val="accent2">
                  <a:lumMod val="20000"/>
                  <a:lumOff val="80000"/>
                </a:schemeClr>
              </a:gs>
              <a:gs pos="27120">
                <a:schemeClr val="accent6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92090">
                <a:srgbClr val="D2AFAF"/>
              </a:gs>
              <a:gs pos="86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গহিন  </a:t>
            </a:r>
            <a:endParaRPr lang="en-US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5372100"/>
            <a:ext cx="3124200" cy="876300"/>
          </a:xfrm>
          <a:prstGeom prst="rect">
            <a:avLst/>
          </a:prstGeom>
          <a:gradFill flip="none" rotWithShape="1">
            <a:gsLst>
              <a:gs pos="50810">
                <a:schemeClr val="accent2">
                  <a:lumMod val="20000"/>
                  <a:lumOff val="80000"/>
                </a:schemeClr>
              </a:gs>
              <a:gs pos="27120">
                <a:schemeClr val="accent6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92090">
                <a:srgbClr val="D2AFAF"/>
              </a:gs>
              <a:gs pos="86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গভীর </a:t>
            </a:r>
            <a:r>
              <a:rPr lang="bn-BD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386" y="3124200"/>
            <a:ext cx="2109788" cy="9763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244" y="4333009"/>
            <a:ext cx="2018218" cy="8477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244" y="5410200"/>
            <a:ext cx="2018218" cy="90963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771900" y="2362200"/>
            <a:ext cx="2085984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স্লাইড ক্লিক চিত্র</a:t>
            </a:r>
            <a:endParaRPr lang="en-US" sz="1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325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9786" y="381000"/>
            <a:ext cx="2651414" cy="762000"/>
          </a:xfrm>
          <a:prstGeom prst="rect">
            <a:avLst/>
          </a:prstGeom>
          <a:pattFill prst="shingle">
            <a:fgClr>
              <a:srgbClr val="FF0000"/>
            </a:fgClr>
            <a:bgClr>
              <a:schemeClr val="bg1"/>
            </a:bgClr>
          </a:patt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00199"/>
            <a:ext cx="5152460" cy="595746"/>
            <a:chOff x="457200" y="1600199"/>
            <a:chExt cx="5152460" cy="595746"/>
          </a:xfrm>
        </p:grpSpPr>
        <p:sp>
          <p:nvSpPr>
            <p:cNvPr id="3" name="Rectangle 2"/>
            <p:cNvSpPr/>
            <p:nvPr/>
          </p:nvSpPr>
          <p:spPr>
            <a:xfrm>
              <a:off x="907732" y="1611170"/>
              <a:ext cx="470192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বাঁচতে দাও কবিতা  কে লিখেছেন ?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457200" y="1600199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2376054"/>
            <a:ext cx="3381142" cy="595746"/>
            <a:chOff x="457200" y="1600199"/>
            <a:chExt cx="3381142" cy="595746"/>
          </a:xfrm>
        </p:grpSpPr>
        <p:sp>
          <p:nvSpPr>
            <p:cNvPr id="7" name="Rectangle 6"/>
            <p:cNvSpPr/>
            <p:nvPr/>
          </p:nvSpPr>
          <p:spPr>
            <a:xfrm>
              <a:off x="907732" y="1611170"/>
              <a:ext cx="29306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গাঙেশব্দের অর্থ কী ?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57200" y="1600199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3214254"/>
            <a:ext cx="3693728" cy="595746"/>
            <a:chOff x="457200" y="1600199"/>
            <a:chExt cx="3693728" cy="595746"/>
          </a:xfrm>
        </p:grpSpPr>
        <p:sp>
          <p:nvSpPr>
            <p:cNvPr id="10" name="Rectangle 9"/>
            <p:cNvSpPr/>
            <p:nvPr/>
          </p:nvSpPr>
          <p:spPr>
            <a:xfrm>
              <a:off x="907732" y="1611170"/>
              <a:ext cx="324319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নাইতে শব্দের </a:t>
              </a:r>
              <a:r>
                <a:rPr lang="bn-BD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অর্থ 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কী ?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457200" y="1600199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647700" y="4343400"/>
            <a:ext cx="2781300" cy="685800"/>
          </a:xfrm>
          <a:prstGeom prst="round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১.শামসুর রাহমান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24449" y="4343400"/>
            <a:ext cx="1580951" cy="685800"/>
          </a:xfrm>
          <a:prstGeom prst="round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নদীতে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34000" y="4267200"/>
            <a:ext cx="3396251" cy="838200"/>
          </a:xfrm>
          <a:prstGeom prst="round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৩.গোসল করতে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596" y="5429264"/>
            <a:ext cx="38100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উত্তরের জন্য প্রশ্নে ক্লিক করুণ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386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655" y="4572008"/>
            <a:ext cx="4177145" cy="11144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তো দ্যাখো ফুলবাগানে গোলাপ ফোটে, 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ফুটতে দাও  ।  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4572008"/>
            <a:ext cx="4253345" cy="11430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রঙিন কাটা ঘুড়ির পিছে বালক ছোটে ,</a:t>
            </a:r>
          </a:p>
          <a:p>
            <a:r>
              <a:rPr lang="bn-BD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ছুটতে দাও । 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8" y="744839"/>
            <a:ext cx="3366654" cy="36988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227"/>
          <a:stretch/>
        </p:blipFill>
        <p:spPr>
          <a:xfrm>
            <a:off x="4809624" y="737912"/>
            <a:ext cx="3334936" cy="36988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475271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500570"/>
            <a:ext cx="3903257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নীল আকাশের সোনালি চিল মেলছে পাখা,   </a:t>
            </a:r>
          </a:p>
          <a:p>
            <a:pPr algn="ctr"/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মেলতে দাও ।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9124" y="4500570"/>
            <a:ext cx="4419600" cy="129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জোনাক পোঁকা আলোর খেলা খেলছে রোজই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খেলতে দাও 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1748"/>
            <a:ext cx="2897591" cy="33392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012" y="762000"/>
            <a:ext cx="3372787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49573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2186" y="595746"/>
            <a:ext cx="2803814" cy="762000"/>
          </a:xfrm>
          <a:prstGeom prst="rect">
            <a:avLst/>
          </a:prstGeom>
          <a:pattFill prst="shingle">
            <a:fgClr>
              <a:srgbClr val="FF0000"/>
            </a:fgClr>
            <a:bgClr>
              <a:schemeClr val="bg1"/>
            </a:bgClr>
          </a:patt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BD" sz="3200" b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29490" y="1714488"/>
            <a:ext cx="482763" cy="52322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71581" y="1214422"/>
            <a:ext cx="70008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রঙিন কাটা ঘুড়ির পিছে বালক ছোটে  ব্যাখ্যা কর ? 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72" y="2285992"/>
            <a:ext cx="7772400" cy="3014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উদ্দেশ্যহীন ছুটে চলাতেই শিশুর আনন্দ, এ কারণেই রঙিন কাটা ঘুড়ির পিছে বালক ছুটে চলে ।</a:t>
            </a:r>
          </a:p>
          <a:p>
            <a:pPr algn="just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শিশু-কিশোররা ছেলেবেলায় দুরন্ত প্রকৃতির হয়। প্রতিটি মানুষের বুদ্ধির বিকাশ আর বেড়ে ওঠার উপযুক্ত সময় শিশুকাল। মুলত বালকের রঙিন কাটা ঘুড়ির পিছনে ছুটে চলাতেই আনন্দ। তাই সে ছুটে চলে ।</a:t>
            </a: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9435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4000504"/>
            <a:ext cx="4191000" cy="121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 দিনে নরম ছায়ায় ডাকছে ঘুঘু ,</a:t>
            </a:r>
          </a:p>
          <a:p>
            <a:pPr algn="ctr"/>
            <a:r>
              <a:rPr lang="bn-BD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ডাকতে  দাও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4876" y="4000504"/>
            <a:ext cx="4191000" cy="1219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বালির ওপর কত্ত কিছু আঁকছে শিশু ,</a:t>
            </a:r>
          </a:p>
          <a:p>
            <a:pPr algn="ctr"/>
            <a:r>
              <a:rPr lang="bn-BD" sz="2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আঁকতে দাও ।  </a:t>
            </a:r>
            <a:r>
              <a:rPr lang="bn-BD" sz="1400" dirty="0" smtClean="0">
                <a:solidFill>
                  <a:srgbClr val="000099"/>
                </a:solidFill>
              </a:rPr>
              <a:t> </a:t>
            </a:r>
            <a:endParaRPr lang="en-US" sz="1400" dirty="0">
              <a:solidFill>
                <a:srgbClr val="0000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8" y="714356"/>
            <a:ext cx="3787194" cy="29025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714356"/>
            <a:ext cx="3919752" cy="29511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2229658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8596" y="4572008"/>
            <a:ext cx="4071503" cy="132787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কাজল বিলে পানকৌড়ি নাইছে সুখে,</a:t>
            </a:r>
          </a:p>
          <a:p>
            <a:pPr algn="ctr"/>
            <a:r>
              <a:rPr lang="bn-BD" sz="2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নাইতে দাও ।</a:t>
            </a:r>
            <a:endParaRPr lang="en-US" sz="20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0" y="4429132"/>
            <a:ext cx="4267201" cy="152400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গহিন গাঙে সুজন মাঝি বাইছে নাও,</a:t>
            </a:r>
          </a:p>
          <a:p>
            <a:pPr algn="ctr"/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বাইতে দাও ।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03" y="1116722"/>
            <a:ext cx="3582897" cy="3150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154" y="1116722"/>
            <a:ext cx="3401291" cy="3212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2119095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28596" y="4643446"/>
            <a:ext cx="4114800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নরম রোদে শ্যামা পাখি নাচ জুড়েছে ,</a:t>
            </a:r>
          </a:p>
          <a:p>
            <a:pPr algn="ctr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নাচতে দাও ।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14876" y="4714884"/>
            <a:ext cx="4114800" cy="1066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শিশু,পাখি,ফুলের কঁড়ি-সবাইকে আজ,</a:t>
            </a:r>
          </a:p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বাঁচতে দাও 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2" y="849111"/>
            <a:ext cx="3311236" cy="3559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30" r="20634"/>
          <a:stretch/>
        </p:blipFill>
        <p:spPr>
          <a:xfrm>
            <a:off x="4953000" y="911456"/>
            <a:ext cx="3226218" cy="35249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863306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186" y="623455"/>
            <a:ext cx="2803814" cy="762000"/>
          </a:xfrm>
          <a:prstGeom prst="rect">
            <a:avLst/>
          </a:prstGeom>
          <a:pattFill prst="shingle">
            <a:fgClr>
              <a:srgbClr val="FF0000"/>
            </a:fgClr>
            <a:bgClr>
              <a:schemeClr val="bg1"/>
            </a:bgClr>
          </a:patt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714348" y="2527573"/>
            <a:ext cx="75009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শিশু,পাখি,ফুলের কুঁড়ি-সবাইকে আজ বাঁচতে দাও।  - বুঝিয়ে লেখ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2357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352801"/>
            <a:ext cx="4038600" cy="2717812"/>
          </a:xfrm>
          <a:prstGeom prst="roundRect">
            <a:avLst/>
          </a:prstGeom>
          <a:gradFill>
            <a:gsLst>
              <a:gs pos="69190">
                <a:schemeClr val="tx2">
                  <a:lumMod val="20000"/>
                  <a:lumOff val="8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তৈয়ব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বি,এস,এস, বি-এড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শ্রেণি</a:t>
            </a:r>
          </a:p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 শিক্ষক (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আই,সি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মাটিরাঙ্গা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মাটিরাঙ্গা.খাগড়াছ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wo</a:t>
            </a:r>
            <a:endParaRPr lang="bn-BD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01556775065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3352801"/>
            <a:ext cx="4107873" cy="2717811"/>
          </a:xfrm>
          <a:prstGeom prst="roundRect">
            <a:avLst/>
          </a:prstGeom>
          <a:gradFill>
            <a:gsLst>
              <a:gs pos="69190">
                <a:schemeClr val="tx2">
                  <a:lumMod val="20000"/>
                  <a:lumOff val="8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৬ষ্ঠ </a:t>
            </a:r>
          </a:p>
          <a:p>
            <a:pPr algn="ctr"/>
            <a:r>
              <a:rPr lang="bn-BD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বাংলা -১ম পত্র</a:t>
            </a: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16-Point Star 5"/>
          <p:cNvSpPr/>
          <p:nvPr/>
        </p:nvSpPr>
        <p:spPr>
          <a:xfrm>
            <a:off x="1524000" y="287482"/>
            <a:ext cx="5181600" cy="1007918"/>
          </a:xfrm>
          <a:prstGeom prst="star16">
            <a:avLst/>
          </a:prstGeom>
          <a:gradFill>
            <a:gsLst>
              <a:gs pos="69190">
                <a:schemeClr val="accent2">
                  <a:lumMod val="60000"/>
                  <a:lumOff val="4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bg2">
                  <a:lumMod val="5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2" y="1295400"/>
            <a:ext cx="1607127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 descr="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214422"/>
            <a:ext cx="1389888" cy="1755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3030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419" y="381000"/>
            <a:ext cx="3246531" cy="762000"/>
          </a:xfrm>
          <a:prstGeom prst="rect">
            <a:avLst/>
          </a:prstGeom>
          <a:pattFill prst="pct90">
            <a:fgClr>
              <a:schemeClr val="accent6"/>
            </a:fgClr>
            <a:bgClr>
              <a:schemeClr val="bg1"/>
            </a:bgClr>
          </a:pattFill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1371600"/>
            <a:ext cx="3533683" cy="609600"/>
            <a:chOff x="609600" y="1371600"/>
            <a:chExt cx="3533683" cy="609600"/>
          </a:xfrm>
        </p:grpSpPr>
        <p:sp>
          <p:nvSpPr>
            <p:cNvPr id="3" name="Right Arrow 2"/>
            <p:cNvSpPr/>
            <p:nvPr/>
          </p:nvSpPr>
          <p:spPr>
            <a:xfrm>
              <a:off x="609600" y="1371600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66800" y="1396425"/>
              <a:ext cx="307648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গহিন  শব্দের  অর্থ কী?</a:t>
              </a:r>
              <a:endPara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80170" y="2057400"/>
            <a:ext cx="1540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গভীর 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9782" y="2057400"/>
            <a:ext cx="1281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গর্ত 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6103" y="2057400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নীচু পথ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19884" y="2057400"/>
            <a:ext cx="1802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জঙ্গের বন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59904" y="2671184"/>
            <a:ext cx="4639755" cy="609600"/>
            <a:chOff x="609600" y="1371600"/>
            <a:chExt cx="4639755" cy="609600"/>
          </a:xfrm>
        </p:grpSpPr>
        <p:sp>
          <p:nvSpPr>
            <p:cNvPr id="19" name="Right Arrow 18"/>
            <p:cNvSpPr/>
            <p:nvPr/>
          </p:nvSpPr>
          <p:spPr>
            <a:xfrm>
              <a:off x="609600" y="1371600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1396425"/>
              <a:ext cx="418255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বাঁচতে দাও কবিতার কবি কে ?</a:t>
              </a:r>
              <a:endPara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724400" y="41148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শামসুর রাহমান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36103" y="3460752"/>
            <a:ext cx="2579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 </a:t>
            </a:r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হাসেম খান </a:t>
            </a:r>
            <a:endParaRPr lang="bn-B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35518" y="3886200"/>
            <a:ext cx="23455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)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কামিনী রায়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82762" y="3413052"/>
            <a:ext cx="2401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লীলা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মজুমদের </a:t>
            </a: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09600" y="4724400"/>
            <a:ext cx="4378466" cy="548045"/>
            <a:chOff x="609600" y="1371600"/>
            <a:chExt cx="4378466" cy="548045"/>
          </a:xfrm>
        </p:grpSpPr>
        <p:sp>
          <p:nvSpPr>
            <p:cNvPr id="26" name="Right Arrow 25"/>
            <p:cNvSpPr/>
            <p:nvPr/>
          </p:nvSpPr>
          <p:spPr>
            <a:xfrm>
              <a:off x="609600" y="1371600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66800" y="1396425"/>
              <a:ext cx="39212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8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শামসুর </a:t>
              </a:r>
              <a:r>
                <a:rPr lang="bn-BD" sz="28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রাহমান পেশায় কী </a:t>
              </a:r>
              <a:r>
                <a:rPr lang="bn-BD" sz="28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ছিল  ?</a:t>
              </a:r>
              <a:endParaRPr lang="bn-BD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080170" y="5334000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গায়ক  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53441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শিল্পী</a:t>
            </a:r>
            <a:endParaRPr lang="bn-B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52144" y="5943600"/>
            <a:ext cx="2137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বাদক  শিল্পী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99166" y="5943600"/>
            <a:ext cx="1920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সাংবাদিক </a:t>
            </a:r>
            <a:endParaRPr lang="bn-B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99166" y="4168034"/>
            <a:ext cx="400493" cy="478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88066" y="5977868"/>
            <a:ext cx="45720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35518" y="2168236"/>
            <a:ext cx="440882" cy="461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6064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1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15" grpId="0" animBg="1"/>
      <p:bldP spid="33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419" y="381000"/>
            <a:ext cx="2603581" cy="762000"/>
          </a:xfrm>
          <a:prstGeom prst="rect">
            <a:avLst/>
          </a:prstGeom>
          <a:pattFill prst="pct90">
            <a:fgClr>
              <a:schemeClr val="accent6"/>
            </a:fgClr>
            <a:bgClr>
              <a:schemeClr val="bg1"/>
            </a:bgClr>
          </a:pattFill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1371600"/>
            <a:ext cx="3589789" cy="609600"/>
            <a:chOff x="609600" y="1371600"/>
            <a:chExt cx="3589789" cy="609600"/>
          </a:xfrm>
        </p:grpSpPr>
        <p:sp>
          <p:nvSpPr>
            <p:cNvPr id="3" name="Right Arrow 2"/>
            <p:cNvSpPr/>
            <p:nvPr/>
          </p:nvSpPr>
          <p:spPr>
            <a:xfrm>
              <a:off x="609600" y="1371600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66800" y="1396425"/>
              <a:ext cx="313258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গাঙে শব্দের অর্থ কী  ?</a:t>
              </a:r>
              <a:endPara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80170" y="2057400"/>
            <a:ext cx="1774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নদীতে </a:t>
            </a:r>
            <a:r>
              <a:rPr lang="bn-BD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30904" y="2133600"/>
            <a:ext cx="1725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নালাতে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743200"/>
            <a:ext cx="1327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গাঁও 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1356" y="2743200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ঝিলে</a:t>
            </a:r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09600" y="3783450"/>
            <a:ext cx="5218440" cy="609600"/>
            <a:chOff x="609600" y="1371600"/>
            <a:chExt cx="5218440" cy="609600"/>
          </a:xfrm>
        </p:grpSpPr>
        <p:sp>
          <p:nvSpPr>
            <p:cNvPr id="19" name="Right Arrow 18"/>
            <p:cNvSpPr/>
            <p:nvPr/>
          </p:nvSpPr>
          <p:spPr>
            <a:xfrm>
              <a:off x="609600" y="1371600"/>
              <a:ext cx="3810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1396425"/>
              <a:ext cx="476124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শামসুর রাহমানের মৃত্যু কত সালে ? </a:t>
              </a:r>
              <a:endParaRPr lang="bn-BD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724400" y="5206425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২০০৬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36103" y="4495800"/>
            <a:ext cx="2579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২০০৪ </a:t>
            </a:r>
            <a:endParaRPr lang="bn-B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19200" y="5267980"/>
            <a:ext cx="1563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২০০৫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82762" y="4504677"/>
            <a:ext cx="1535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২০০৩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2170468"/>
            <a:ext cx="493638" cy="508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39567" y="5276418"/>
            <a:ext cx="533400" cy="444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8421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1" grpId="0"/>
      <p:bldP spid="22" grpId="0"/>
      <p:bldP spid="23" grpId="0"/>
      <p:bldP spid="24" grpId="0"/>
      <p:bldP spid="4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28600"/>
            <a:ext cx="2667000" cy="914400"/>
          </a:xfrm>
          <a:prstGeom prst="rect">
            <a:avLst/>
          </a:prstGeom>
          <a:pattFill prst="pct90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 w="762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5029200" cy="2316480"/>
          </a:xfrm>
          <a:prstGeom prst="ellipse">
            <a:avLst/>
          </a:prstGeom>
          <a:ln w="38100">
            <a:solidFill>
              <a:srgbClr val="000099"/>
            </a:solidFill>
          </a:ln>
        </p:spPr>
      </p:pic>
      <p:grpSp>
        <p:nvGrpSpPr>
          <p:cNvPr id="4" name="Group 3"/>
          <p:cNvGrpSpPr/>
          <p:nvPr/>
        </p:nvGrpSpPr>
        <p:grpSpPr>
          <a:xfrm>
            <a:off x="492219" y="4429132"/>
            <a:ext cx="8008871" cy="1285884"/>
            <a:chOff x="609600" y="1371600"/>
            <a:chExt cx="3232257" cy="1079486"/>
          </a:xfrm>
        </p:grpSpPr>
        <p:sp>
          <p:nvSpPr>
            <p:cNvPr id="5" name="Right Arrow 4"/>
            <p:cNvSpPr/>
            <p:nvPr/>
          </p:nvSpPr>
          <p:spPr>
            <a:xfrm>
              <a:off x="609600" y="1371600"/>
              <a:ext cx="190500" cy="520987"/>
            </a:xfrm>
            <a:prstGeom prst="rightArrow">
              <a:avLst/>
            </a:prstGeom>
            <a:gradFill>
              <a:gsLst>
                <a:gs pos="45391">
                  <a:srgbClr val="FF0000"/>
                </a:gs>
                <a:gs pos="19600">
                  <a:schemeClr val="accent3">
                    <a:lumMod val="40000"/>
                    <a:lumOff val="60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23688" y="1435423"/>
              <a:ext cx="2618169" cy="101566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2000" b="1" dirty="0" smtClean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কবিতায় বর্ণিত কোন উপাদানটি (ফুল,পাখি, শিশু,আকাশ)তুমি হতে চাও পাচঁ টি বাক্য রচনা </a:t>
              </a:r>
            </a:p>
            <a:p>
              <a:r>
                <a:rPr lang="bn-BD" sz="2000" b="1" dirty="0" smtClean="0">
                  <a:ln w="11430"/>
                  <a:solidFill>
                    <a:srgbClr val="00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করে আনবে ? </a:t>
              </a:r>
              <a:endParaRPr lang="bn-BD" sz="20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7422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2452" y="5943600"/>
            <a:ext cx="539282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200" b="1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 </a:t>
            </a:r>
            <a:endParaRPr lang="en-US" sz="3200" b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467725" cy="53940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8683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500042"/>
            <a:ext cx="5643602" cy="850778"/>
          </a:xfrm>
          <a:prstGeom prst="rect">
            <a:avLst/>
          </a:prstGeom>
          <a:gradFill>
            <a:gsLst>
              <a:gs pos="69190">
                <a:schemeClr val="accent2">
                  <a:lumMod val="60000"/>
                  <a:lumOff val="4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bg2">
                  <a:lumMod val="5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ছবিগুলি লক্ষ্য কর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5629" y="5953127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85852" y="5675465"/>
            <a:ext cx="6643734" cy="746702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উপরের ছবিগুলি প্রাকৃতিক দৃশ্য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53" y="1828800"/>
            <a:ext cx="3847893" cy="34774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525" y="1895285"/>
            <a:ext cx="3508104" cy="33911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638348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16142"/>
            <a:ext cx="3955997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1828800" y="381000"/>
            <a:ext cx="5634037" cy="990600"/>
          </a:xfrm>
          <a:prstGeom prst="roundRect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নিচের ছবিগুলি লক্ষ্য কর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611040" y="5257800"/>
            <a:ext cx="4267200" cy="1219200"/>
          </a:xfrm>
          <a:prstGeom prst="horizontalScroll">
            <a:avLst>
              <a:gd name="adj" fmla="val 2348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উপরের ছবিগুলি প্রাকৃতিক দৃশ্য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40" y="1995513"/>
            <a:ext cx="3812381" cy="27844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803682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304800" y="438136"/>
            <a:ext cx="8534400" cy="990600"/>
          </a:xfrm>
          <a:prstGeom prst="irregularSeal1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নিচের ছবিগুলি লক্ষ্য কর 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5715000"/>
            <a:ext cx="41910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গাছ কাটার ফলে আমরা কী হারাবো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4929198"/>
            <a:ext cx="4267200" cy="60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সৌন্দর্য /  অক্সিজেন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493"/>
          <a:stretch/>
        </p:blipFill>
        <p:spPr>
          <a:xfrm>
            <a:off x="4606636" y="1607128"/>
            <a:ext cx="3720881" cy="32462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380" t="6793" r="12912"/>
          <a:stretch/>
        </p:blipFill>
        <p:spPr>
          <a:xfrm>
            <a:off x="838200" y="1607128"/>
            <a:ext cx="3531692" cy="33154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871291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166255" y="933440"/>
            <a:ext cx="8686800" cy="1066800"/>
          </a:xfrm>
          <a:prstGeom prst="ribbon">
            <a:avLst>
              <a:gd name="adj1" fmla="val 21818"/>
              <a:gd name="adj2" fmla="val 6722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 কেন অক্সিজেন প্রয়োজন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3174" y="5000636"/>
            <a:ext cx="3214710" cy="64294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বাঁচার জন্য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799"/>
            <a:ext cx="5250487" cy="24870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771481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8860" y="571480"/>
            <a:ext cx="4798540" cy="6477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42" y="1285860"/>
            <a:ext cx="6155862" cy="35433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2209800" y="4904509"/>
            <a:ext cx="5295900" cy="109625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BD" sz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বাঁচতে দাও</a:t>
            </a:r>
          </a:p>
          <a:p>
            <a:pPr algn="ctr"/>
            <a:r>
              <a:rPr lang="bn-BD" sz="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শামসুর রাহমান </a:t>
            </a:r>
            <a:endParaRPr lang="en-US" sz="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991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 rot="20470619">
            <a:off x="1600481" y="3915171"/>
            <a:ext cx="1855124" cy="102534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২০০৬ সালে 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 rot="19161510">
            <a:off x="4885547" y="1092999"/>
            <a:ext cx="1749273" cy="95250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</a:p>
          <a:p>
            <a:pPr algn="ctr"/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১৯২৯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 rot="20585263">
            <a:off x="895017" y="2823850"/>
            <a:ext cx="1886582" cy="103144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 </a:t>
            </a:r>
          </a:p>
          <a:p>
            <a:pPr algn="ctr"/>
            <a:r>
              <a:rPr lang="bn-BD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সাংবাদিকতা </a:t>
            </a:r>
            <a:r>
              <a:rPr lang="bn-BD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 rot="1305463">
            <a:off x="5078185" y="3738879"/>
            <a:ext cx="2773845" cy="172242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শিশুদের জন্য</a:t>
            </a:r>
          </a:p>
          <a:p>
            <a:pPr algn="ctr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এলাটিং বেলাটি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ং</a:t>
            </a:r>
          </a:p>
          <a:p>
            <a:pPr algn="ctr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ধান ভানলে কুঁড়ো দেবো, গোলাপ ফুটে খুকীর হাতে ।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43570" y="2143116"/>
            <a:ext cx="2643541" cy="143829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পুরুস্কারঃ- </a:t>
            </a:r>
          </a:p>
          <a:p>
            <a:pPr algn="ctr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একাডেমী,  একুশে পদক ,মোহাম্মদ নাসির  উদ্দীন স্বর্ণপদক  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 rot="534595">
            <a:off x="1342984" y="359729"/>
            <a:ext cx="2243563" cy="183502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পৈতৃক নিবাস</a:t>
            </a:r>
          </a:p>
          <a:p>
            <a:pPr algn="ctr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নরসিংদী জেলার পাড়াতলী গ্রামে </a:t>
            </a:r>
          </a:p>
        </p:txBody>
      </p:sp>
      <p:sp>
        <p:nvSpPr>
          <p:cNvPr id="11" name="Up Arrow 10"/>
          <p:cNvSpPr/>
          <p:nvPr/>
        </p:nvSpPr>
        <p:spPr>
          <a:xfrm rot="2319462">
            <a:off x="4533159" y="2054038"/>
            <a:ext cx="685800" cy="53340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47314" y="214290"/>
            <a:ext cx="2182008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000" b="1" dirty="0">
                <a:ln w="11430"/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  পরিচিতি </a:t>
            </a:r>
            <a:endParaRPr lang="en-US" sz="2000" b="1" dirty="0">
              <a:ln w="11430"/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Up Arrow 20"/>
          <p:cNvSpPr/>
          <p:nvPr/>
        </p:nvSpPr>
        <p:spPr>
          <a:xfrm rot="4295431">
            <a:off x="5054708" y="2719062"/>
            <a:ext cx="685800" cy="53340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Up Arrow 22"/>
          <p:cNvSpPr/>
          <p:nvPr/>
        </p:nvSpPr>
        <p:spPr>
          <a:xfrm rot="8740567">
            <a:off x="4693365" y="3575909"/>
            <a:ext cx="685800" cy="53340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Up Arrow 24"/>
          <p:cNvSpPr/>
          <p:nvPr/>
        </p:nvSpPr>
        <p:spPr>
          <a:xfrm rot="13586898">
            <a:off x="3228043" y="3666015"/>
            <a:ext cx="685800" cy="53340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Up Arrow 26"/>
          <p:cNvSpPr/>
          <p:nvPr/>
        </p:nvSpPr>
        <p:spPr>
          <a:xfrm rot="15795700">
            <a:off x="2594472" y="2748307"/>
            <a:ext cx="685800" cy="53340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Up Arrow 27"/>
          <p:cNvSpPr/>
          <p:nvPr/>
        </p:nvSpPr>
        <p:spPr>
          <a:xfrm rot="19478883">
            <a:off x="3437924" y="1531928"/>
            <a:ext cx="685800" cy="533400"/>
          </a:xfrm>
          <a:prstGeom prst="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43" y="2071678"/>
            <a:ext cx="1902361" cy="16859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6015502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21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228600" y="695316"/>
            <a:ext cx="8610600" cy="1447800"/>
          </a:xfrm>
          <a:prstGeom prst="ribbon">
            <a:avLst>
              <a:gd name="adj1" fmla="val 29501"/>
              <a:gd name="adj2" fmla="val 3951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3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0"/>
            <a:ext cx="5715000" cy="32368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1149788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505</Words>
  <Application>Microsoft Office PowerPoint</Application>
  <PresentationFormat>On-screen Show (4:3)</PresentationFormat>
  <Paragraphs>122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 ALAM</dc:creator>
  <cp:lastModifiedBy>ITC</cp:lastModifiedBy>
  <cp:revision>269</cp:revision>
  <dcterms:created xsi:type="dcterms:W3CDTF">2006-08-16T00:00:00Z</dcterms:created>
  <dcterms:modified xsi:type="dcterms:W3CDTF">2018-10-02T05:22:13Z</dcterms:modified>
</cp:coreProperties>
</file>