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8" r:id="rId3"/>
    <p:sldId id="259" r:id="rId4"/>
    <p:sldId id="260" r:id="rId5"/>
    <p:sldId id="271" r:id="rId6"/>
    <p:sldId id="261" r:id="rId7"/>
    <p:sldId id="272" r:id="rId8"/>
    <p:sldId id="273" r:id="rId9"/>
    <p:sldId id="274" r:id="rId10"/>
    <p:sldId id="287" r:id="rId11"/>
    <p:sldId id="281" r:id="rId12"/>
    <p:sldId id="282" r:id="rId13"/>
    <p:sldId id="285" r:id="rId14"/>
    <p:sldId id="286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C1E83-C38A-44B9-882A-7AA900D8527C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24A7C-36E8-4DC4-9A38-5A96177F2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46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B3B4-3A94-460C-B948-3C44BA68B136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05E8-C7D0-4417-AE9E-E1CE16518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871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B3B4-3A94-460C-B948-3C44BA68B136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05E8-C7D0-4417-AE9E-E1CE16518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43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B3B4-3A94-460C-B948-3C44BA68B136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05E8-C7D0-4417-AE9E-E1CE16518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36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B3B4-3A94-460C-B948-3C44BA68B136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05E8-C7D0-4417-AE9E-E1CE165183F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583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B3B4-3A94-460C-B948-3C44BA68B136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05E8-C7D0-4417-AE9E-E1CE16518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67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B3B4-3A94-460C-B948-3C44BA68B136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05E8-C7D0-4417-AE9E-E1CE165183F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641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B3B4-3A94-460C-B948-3C44BA68B136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05E8-C7D0-4417-AE9E-E1CE16518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884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B3B4-3A94-460C-B948-3C44BA68B136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05E8-C7D0-4417-AE9E-E1CE16518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22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B3B4-3A94-460C-B948-3C44BA68B136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05E8-C7D0-4417-AE9E-E1CE16518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3876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B3B4-3A94-460C-B948-3C44BA68B136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05E8-C7D0-4417-AE9E-E1CE16518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826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780B3B4-3A94-460C-B948-3C44BA68B136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3F05E8-C7D0-4417-AE9E-E1CE16518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85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B3B4-3A94-460C-B948-3C44BA68B136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05E8-C7D0-4417-AE9E-E1CE16518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0148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B3B4-3A94-460C-B948-3C44BA68B136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05E8-C7D0-4417-AE9E-E1CE16518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268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B3B4-3A94-460C-B948-3C44BA68B136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05E8-C7D0-4417-AE9E-E1CE16518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1077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B3B4-3A94-460C-B948-3C44BA68B136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05E8-C7D0-4417-AE9E-E1CE16518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39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B3B4-3A94-460C-B948-3C44BA68B136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05E8-C7D0-4417-AE9E-E1CE16518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469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B3B4-3A94-460C-B948-3C44BA68B136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05E8-C7D0-4417-AE9E-E1CE16518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986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B3B4-3A94-460C-B948-3C44BA68B136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05E8-C7D0-4417-AE9E-E1CE16518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60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B3B4-3A94-460C-B948-3C44BA68B136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05E8-C7D0-4417-AE9E-E1CE16518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07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B3B4-3A94-460C-B948-3C44BA68B136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05E8-C7D0-4417-AE9E-E1CE16518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708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B3B4-3A94-460C-B948-3C44BA68B136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05E8-C7D0-4417-AE9E-E1CE16518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942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B3B4-3A94-460C-B948-3C44BA68B136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05E8-C7D0-4417-AE9E-E1CE16518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091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0B3B4-3A94-460C-B948-3C44BA68B136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F05E8-C7D0-4417-AE9E-E1CE16518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17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780B3B4-3A94-460C-B948-3C44BA68B136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03F05E8-C7D0-4417-AE9E-E1CE165183F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591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58035" y="381000"/>
            <a:ext cx="7274858" cy="342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99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99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71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5326" y="673769"/>
            <a:ext cx="1168667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আনন্দময় 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শিশুবান্ধব পরিবেশে বিভিন্ন খেলা ও কাজের মাধ্যমে শিশুর সক্রিয় অংশগ্রহণের সুযোগ সৃষ্টি 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শেখার প্রতি ইতিবাচক মনোভাব সৃষ্টি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শিশুর সৌন্দর্য, নান্দনিকতাবোধ ও সুকুমারবৃত্তি বিকাশে সহায়তা করা।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শিশুকে পারিবারিক, সামাজিক ও প্রাকৃতিক পরিবেশ সম্পর্কে সচেতন করা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নিজস্ব সাংস্কৃতিক আচার, কৃষ্টি, মুক্তিযুদ্ধের চেতনা, ও ঐতিহ্যের সঙ্গে পরিচয়ের পাশাপাশি উৎসাহিত করা।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নৈতিকতা, মূল্যবোধ ও সামাজিক রীতি নীতি বিকাশে সহায়তা করা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শিশুর স্থূল ও সূক্ষ্মপেশি তথা চলনশক্তির বিকাশে সহায়তা</a:t>
            </a:r>
          </a:p>
          <a:p>
            <a:pPr marL="742950" lvl="0" indent="-742950">
              <a:buFont typeface="+mj-lt"/>
              <a:buAutoNum type="arabicPeriod"/>
            </a:pP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স্বাস্থ্যসচেতনতা ও নিরাপত্তা বিধানে সহায়তা</a:t>
            </a:r>
          </a:p>
          <a:p>
            <a:pPr marL="742950" lvl="0" indent="-742950">
              <a:buFont typeface="+mj-lt"/>
              <a:buAutoNum type="arabicPeriod"/>
            </a:pP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শিশুর ভাষা ও যোগাযোগ দক্ষতা বিকাশে সহায়তা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92504" y="0"/>
            <a:ext cx="11790949" cy="673769"/>
            <a:chOff x="0" y="1691626"/>
            <a:chExt cx="2376173" cy="3931917"/>
          </a:xfrm>
        </p:grpSpPr>
        <p:sp>
          <p:nvSpPr>
            <p:cNvPr id="5" name="Rounded Rectangle 4"/>
            <p:cNvSpPr/>
            <p:nvPr/>
          </p:nvSpPr>
          <p:spPr>
            <a:xfrm>
              <a:off x="0" y="1691626"/>
              <a:ext cx="2376173" cy="3931917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 txBox="1"/>
            <p:nvPr/>
          </p:nvSpPr>
          <p:spPr>
            <a:xfrm>
              <a:off x="115995" y="1807621"/>
              <a:ext cx="2144183" cy="36999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4800" kern="12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প্রাক-প্রাথমিক শিক্ষাক্রমের উদ্দেশ্যসমূহ </a:t>
              </a:r>
              <a:endParaRPr lang="en-US" sz="4800" kern="1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79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8863" y="48126"/>
            <a:ext cx="11863137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 startAt="10"/>
            </a:pP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প্রারম্ভিক গাণিতিক ধারণা, যৌক্তিক চিন্তা ও সমস্যা সমাধানের যোগ্যতা অর্জনে সহায়তা করা</a:t>
            </a:r>
          </a:p>
          <a:p>
            <a:pPr marL="742950" indent="-742950">
              <a:buFont typeface="+mj-lt"/>
              <a:buAutoNum type="arabicPeriod" startAt="10"/>
            </a:pP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 নিত্যনৈমিত্তিক ঘটনা পর্যবেক্ষণের মাধ্যমে কারণ ও ফলাফল সম্পর্ক অনুধাবনে সহায়তা করা। </a:t>
            </a:r>
          </a:p>
          <a:p>
            <a:pPr marL="742950" indent="-742950">
              <a:buFont typeface="+mj-lt"/>
              <a:buAutoNum type="arabicPeriod" startAt="10"/>
            </a:pP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শিশুর স্বতঃস্ফূর্ত কল্পনা, সৃজনশীলতা ও উদ্ভাবনীশক্তি বিকাশে সহায়তা করা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 startAt="10"/>
            </a:pP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শিশুর আত্মবিশ্বাস ও আত্মমর্যাদা বিকাশে সহায়তা করা এবং নিজের কাজে নিজে উদ্ধুদ্ধ হওয়া ।</a:t>
            </a:r>
          </a:p>
          <a:p>
            <a:pPr marL="742950" indent="-742950">
              <a:buFont typeface="+mj-lt"/>
              <a:buAutoNum type="arabicPeriod" startAt="10"/>
            </a:pP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আবেগ বুঝতে পারা ও তার যথাযথ প্রকাশে সহায়তা করা।</a:t>
            </a:r>
          </a:p>
          <a:p>
            <a:pPr marL="742950" indent="-742950">
              <a:buFont typeface="+mj-lt"/>
              <a:buAutoNum type="arabicPeriod" startAt="10"/>
            </a:pP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শিশুকে পারস্পরিক সমঝোতা , সহযোগিতা, সহমর্মিতা ও ভাগাভাগি করতে সহায়তা ও উদ্ধুদ্ধ করা</a:t>
            </a:r>
          </a:p>
          <a:p>
            <a:pPr marL="742950" indent="-742950">
              <a:buFont typeface="+mj-lt"/>
              <a:buAutoNum type="arabicPeriod" startAt="10"/>
            </a:pP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শিশুকে প্রশ্ন করতে আগ্রহী করে তোলা ও মতামত প্রকাশে উৎসাহিত করা। </a:t>
            </a:r>
          </a:p>
          <a:p>
            <a:pPr marL="742950" indent="-742950">
              <a:buFont typeface="+mj-lt"/>
              <a:buAutoNum type="arabicPeriod" startAt="10"/>
            </a:pP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শিশুকে বিজ্ঞানমনস্ক করে গড়ে তোলা।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64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2487706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প্রাক-প্রাথমিক</a:t>
            </a:r>
          </a:p>
          <a:p>
            <a:pPr algn="ctr"/>
            <a:r>
              <a:rPr lang="bn-IN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শিক্ষায় </a:t>
            </a:r>
            <a:r>
              <a:rPr lang="bn-IN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 </a:t>
            </a:r>
            <a:r>
              <a:rPr lang="bn-IN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bn-IN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ও </a:t>
            </a:r>
            <a:r>
              <a:rPr lang="bn-IN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 সংশ্লিষ্ট অর্জন উপযোগী যোগ্যতা </a:t>
            </a:r>
            <a:endParaRPr lang="en-US" sz="4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23882" y="309281"/>
            <a:ext cx="9103659" cy="62125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arenR"/>
            </a:pP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 রীতি মেনে বড়দের সাথে যোগাযোগ ও আচরণ করতে পারা। </a:t>
            </a:r>
          </a:p>
          <a:p>
            <a:pPr marL="342900" indent="-342900">
              <a:buFont typeface="+mj-lt"/>
              <a:buAutoNum type="arabicParenR"/>
            </a:pP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 ও সমবয়সীদের সাথে মেলামেশা করতে পারা।</a:t>
            </a:r>
          </a:p>
          <a:p>
            <a:pPr marL="342900" indent="-342900">
              <a:buFont typeface="+mj-lt"/>
              <a:buAutoNum type="arabicParenR"/>
            </a:pP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 গুণাবলি অর্জনের মাধ্যমে মিলেমিশে থাকতে পারা। </a:t>
            </a:r>
          </a:p>
          <a:p>
            <a:pPr marL="342900" indent="-342900">
              <a:buFont typeface="+mj-lt"/>
              <a:buAutoNum type="arabicParenR"/>
            </a:pP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আত্মসচেতন হওয়া ও আত্মনিয়ন্ত্রণ করতে পারা এবং আবেগ প্রকাশ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পারা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342900" indent="-342900">
              <a:buFont typeface="+mj-lt"/>
              <a:buAutoNum type="arabicParenR"/>
            </a:pP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নৈতিকতা ও মূল্যবোধ সম্পর্কে সচেতন হওয়া। </a:t>
            </a:r>
          </a:p>
          <a:p>
            <a:pPr marL="342900" indent="-342900">
              <a:buFont typeface="+mj-lt"/>
              <a:buAutoNum type="arabicParenR"/>
            </a:pP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সংস্কৃতি ও ঐতিহ্যের চর্চা করা।</a:t>
            </a:r>
          </a:p>
          <a:p>
            <a:pPr marL="342900" indent="-342900">
              <a:buFont typeface="+mj-lt"/>
              <a:buAutoNum type="arabicParenR"/>
            </a:pP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 বিভিন্ন বস্তু ও ঘটনা সম্পর্কে জানতে পারা।</a:t>
            </a:r>
          </a:p>
          <a:p>
            <a:pPr marL="342900" indent="-342900">
              <a:buFont typeface="+mj-lt"/>
              <a:buAutoNum type="arabicParenR"/>
            </a:pP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 সংরক্ষণ করতে পারা। </a:t>
            </a:r>
          </a:p>
          <a:p>
            <a:pPr marL="342900" indent="-342900">
              <a:buFont typeface="+mj-lt"/>
              <a:buAutoNum type="arabicParenR"/>
            </a:pP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নিরাপদ ও ঝুঁকিমুক্ত থাকার অভ্যাস গড়ে তুলতে পারা।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11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9589" y="403411"/>
            <a:ext cx="10730753" cy="601083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সন্মানিত ডিপিএড শিক্ষক প্রশিক্ষণার্থীবৃন্দ আপনারা- ‘</a:t>
            </a:r>
            <a:r>
              <a:rPr lang="bn-IN" sz="4800" b="1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শিক্ষা অধিদপ্তর</a:t>
            </a:r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এবং ‘</a:t>
            </a:r>
            <a:r>
              <a:rPr lang="bn-IN" sz="48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 প্রাথমিক শিক্ষা একাডেমি (নেপ), ময়মনসিংহ</a:t>
            </a:r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কর্তৃক নির্দেশনা মেনে যথাযথ কাজ সম্পন্ন করুন। 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82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0000" cy="6858000"/>
          </a:xfrm>
          <a:prstGeom prst="rect">
            <a:avLst/>
          </a:prstGeom>
        </p:spPr>
      </p:pic>
      <p:sp>
        <p:nvSpPr>
          <p:cNvPr id="4" name="Bevel 3"/>
          <p:cNvSpPr/>
          <p:nvPr/>
        </p:nvSpPr>
        <p:spPr>
          <a:xfrm>
            <a:off x="2218800" y="2161882"/>
            <a:ext cx="7772400" cy="2534236"/>
          </a:xfrm>
          <a:prstGeom prst="bevel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3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99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0128">
            <a:off x="7309090" y="184295"/>
            <a:ext cx="3939646" cy="51895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1161289" y="2393931"/>
            <a:ext cx="6907753" cy="32649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60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হাসান মামুন</a:t>
            </a:r>
          </a:p>
          <a:p>
            <a:pPr algn="ctr"/>
            <a:r>
              <a:rPr lang="bn-IN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ইন্সট্রাক্টর (সাধারণ) </a:t>
            </a:r>
          </a:p>
          <a:p>
            <a:pPr algn="ctr"/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প্রাইমারি টিচার্স ট্রেনিং ইন্সটিটিউট (পিটিআই)</a:t>
            </a:r>
            <a:endParaRPr lang="en-US" sz="4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সিলেট ।</a:t>
            </a:r>
            <a:endParaRPr lang="en-US" sz="4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20399">
            <a:off x="215742" y="2774966"/>
            <a:ext cx="2776560" cy="181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50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34471" y="331445"/>
            <a:ext cx="11927541" cy="6355105"/>
            <a:chOff x="134471" y="331445"/>
            <a:chExt cx="11927541" cy="6355105"/>
          </a:xfrm>
        </p:grpSpPr>
        <p:sp>
          <p:nvSpPr>
            <p:cNvPr id="2" name="Rectangle 1"/>
            <p:cNvSpPr/>
            <p:nvPr/>
          </p:nvSpPr>
          <p:spPr>
            <a:xfrm>
              <a:off x="134471" y="5069541"/>
              <a:ext cx="11927541" cy="16170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8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আজকের </a:t>
              </a:r>
              <a:r>
                <a:rPr lang="bn-IN" sz="48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অধিবেশনঃ  </a:t>
              </a:r>
              <a:r>
                <a:rPr lang="bn-IN" sz="4800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প্রাক-প্রাথমিক শিক্ষার লক্ষ্য,উদ্দেশ্য, মূল  </a:t>
              </a:r>
            </a:p>
            <a:p>
              <a:pPr algn="ctr"/>
              <a:r>
                <a:rPr lang="bn-IN" sz="48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800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ভিত্তি এবং শিখন ক্ষেত্র ।</a:t>
              </a:r>
              <a:endPara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349624" y="331445"/>
              <a:ext cx="9224682" cy="100476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5400" b="1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ডিপিএড শিক্ষক প্রশিক্ষণার্থীদের জন্য</a:t>
              </a:r>
              <a:endParaRPr lang="en-US" sz="5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Curved Down Arrow 3"/>
            <p:cNvSpPr/>
            <p:nvPr/>
          </p:nvSpPr>
          <p:spPr>
            <a:xfrm rot="4555859">
              <a:off x="9643373" y="1752891"/>
              <a:ext cx="3680440" cy="960677"/>
            </a:xfrm>
            <a:prstGeom prst="curvedDownArrow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34471" y="1454759"/>
              <a:ext cx="10703858" cy="349623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5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 ও বিশ্বপরিচয় </a:t>
              </a:r>
            </a:p>
            <a:p>
              <a:pPr algn="ctr"/>
              <a:r>
                <a:rPr lang="bn-IN" sz="4000" dirty="0" smtClean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bn-IN" sz="40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শিক্ষণ বিজ্ঞান</a:t>
              </a:r>
              <a:r>
                <a:rPr lang="bn-IN" sz="4000" dirty="0" smtClean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 </a:t>
              </a:r>
            </a:p>
            <a:p>
              <a:pPr algn="ctr"/>
              <a:r>
                <a:rPr lang="bn-IN" sz="4000" dirty="0" smtClean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অধ্যায়-২</a:t>
              </a:r>
            </a:p>
            <a:p>
              <a:pPr algn="ctr"/>
              <a:r>
                <a:rPr lang="bn-IN" sz="4000" b="1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প্রাক-প্রাথমিক </a:t>
              </a:r>
              <a:r>
                <a:rPr lang="bn-IN" sz="4000" b="1" dirty="0" smtClean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 প্রাথমিক স্তরে বাংলাদেশ </a:t>
              </a:r>
              <a:r>
                <a:rPr lang="bn-IN" sz="4000" b="1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 </a:t>
              </a:r>
              <a:r>
                <a:rPr lang="bn-IN" sz="4000" b="1" dirty="0" smtClean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বিশ্বপরিচয় শিক্ষাক্রম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512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5152" y="1366986"/>
            <a:ext cx="11752730" cy="54910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এই অধিবেশন শেষে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</a:p>
          <a:p>
            <a:pPr algn="just"/>
            <a:endParaRPr lang="bn-IN" sz="1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 পরিচয়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বিষয়ের সাথে সংশ্লিষ্ট প্রাক-প্রাথমিক শিক্ষাক্রমের উদ্দেশ্যসমূহ শনাক্ত করতে পারবেন।</a:t>
            </a: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প্রাক-প্রাথমিক শিক্ষাক্রমের মূলনীতিতে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বিষয়ের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অন্তর্ভূক্তি চিহ্নিত করতে পারবেন।</a:t>
            </a: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 পরিচয় বিষয়বস্তুর শিখন ক্ষেত্রসমূহ চিহ্নিত করতে পারবেন।</a:t>
            </a: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প্রাক-প্রাথমিক শিক্ষাক্রমের অর্জন উপযোগী যোগ্যতা বিশ্লেষণ করে বাংলাদেশ ও বিশ্বপরিচয় সংশ্লিষ্ট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 উপযোগী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যোগ্যতা চিহ্নিত করতে পারবেন। 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4471" y="0"/>
            <a:ext cx="11914094" cy="1398116"/>
            <a:chOff x="134471" y="0"/>
            <a:chExt cx="11914094" cy="1398116"/>
          </a:xfrm>
        </p:grpSpPr>
        <p:sp>
          <p:nvSpPr>
            <p:cNvPr id="2" name="Rectangle 1"/>
            <p:cNvSpPr/>
            <p:nvPr/>
          </p:nvSpPr>
          <p:spPr>
            <a:xfrm>
              <a:off x="134471" y="242047"/>
              <a:ext cx="11914094" cy="112493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scene3d>
              <a:camera prst="perspectiveBelow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8000" b="1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8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8944" y="0"/>
              <a:ext cx="1572374" cy="13981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117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174813" y="136372"/>
            <a:ext cx="59570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7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প্রাক-প্রাথমিক </a:t>
            </a:r>
            <a:r>
              <a:rPr lang="bn-IN" sz="7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en-US" sz="7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6859" y="1473073"/>
            <a:ext cx="11430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প্রাক-প্রাথমিক শিক্ষা হলো বাংলাদেশের আনুষ্ঠানিক শিক্ষার প্রারম্ভিক ধাপ এবং শিশুর ব্যক্তিত্বের পূর্ণ বিকাশ ও আজীবন শিখনের ভিত্তি তৈরির প্রস্তুতি গ্রহণের প্রাথমিক সোপান।</a:t>
            </a:r>
          </a:p>
          <a:p>
            <a:pPr algn="just"/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প্রাক-প্রাথমিক শিক্ষা বলতে ৫+ বছর বয়স্ক শিশুর ১বছর মেয়াদি প্রস্তুতিমূলক শিক্ষা যেখানে তাদের শারীরিক, মানসিক ও সামাজিক অবস্থা নির্বিশেষে তার সুরক্ষা যত্ন, বেচে থাকা এবং খেলাধুলা , বিনোদন এবং ভাষা ও সংখ্যার সাথে পরিচিতির মাধ্যমে প্রাথমিক শিক্ষার জন্য প্রস্তুত  করাকে বোঝায়। 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21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5012" y="1687414"/>
            <a:ext cx="8767482" cy="50167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 এ স্তরের শিক্ষার লক্ষ্য হলো- “ আনন্দময় ও শিশুবান্ধব পরিবেশে প্রাক-প্রাথমিক শিক্ষার বয়সী শিশুদের (৫+বছর) বয়স ও সামর্থ অনুযায়ী শারীরিক,মানসিক, আবগিক,সামাজিক, নান্দনিক, বুদ্ধিবৃত্তীয় ও ভাষাবৃত্তীয় তথা সার্বিক বিকাশে সহায়তা দিয়ে আজীবন শিখনের ভিত্তি রচনা করা এবং প্রাথমিক শিক্ষার অঙ্গনে তাদের সানন্দ ও স্বতঃস্ফুর্ত অভিষেক ঘটানো।” 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0" y="366663"/>
            <a:ext cx="12192000" cy="92333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প্রাক-প্রাথমিক </a:t>
            </a:r>
            <a:r>
              <a:rPr lang="bn-IN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শিক্ষাক্রমে-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35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8899"/>
            <a:ext cx="12192000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প্রাক-প্রাথমিক শিক্ষাক্রমের মূলনীতিতে বাংলাদেশ ও </a:t>
            </a: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বিশ্বপরিচয়ঃ 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10829" y="1360449"/>
            <a:ext cx="8862924" cy="49957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পরিবারের সম্পৃক্ততা</a:t>
            </a:r>
          </a:p>
          <a:p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স্কুল সক্রিয় সামাজিক প্রতিষ্ঠান</a:t>
            </a:r>
          </a:p>
          <a:p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দেশীয় সংস্কৃতি , কৃষ্টি ও ঐতিহ্যনির্ভর শিখন,</a:t>
            </a:r>
          </a:p>
          <a:p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 একীভূততা ,</a:t>
            </a:r>
          </a:p>
          <a:p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ঙ. পারিপার্শ্বিক পরিবেশ,</a:t>
            </a:r>
          </a:p>
          <a:p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চ.  পরিবেশ বান্ধবতা ও</a:t>
            </a:r>
          </a:p>
          <a:p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ছ. সম্পর্ক ।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45327" y="3100039"/>
            <a:ext cx="2475571" cy="959005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2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0654" y="379141"/>
            <a:ext cx="11351941" cy="59993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শিক্ষাক্রমের মূলনীতিগুলোর সাথে প্রত্যক্ষ ও পরোক্ষভাবে সম্পর্কযুক্ত-</a:t>
            </a:r>
          </a:p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স্তরে 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৮টি</a:t>
            </a: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শিখনক্ষেত্র নির্ধারিত হয়েছে-</a:t>
            </a:r>
          </a:p>
          <a:p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কিন্ত নিম্নোক্ত শিখনক্ষেত্রগুলো 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 </a:t>
            </a: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বিষয়ের সাথে সংশ্লিষ্ট এবং এর প্রতিফলন ঘটেছে নির্ধারিত অর্জন উপযোগী যোগ্যতা ও শিখনফলে- </a:t>
            </a:r>
          </a:p>
          <a:p>
            <a:pPr algn="ctr"/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সামাজিক ও আবেগিক</a:t>
            </a:r>
          </a:p>
          <a:p>
            <a:pPr algn="ctr"/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পরিবেশ প্রত্যক্ষভাবে এবং</a:t>
            </a:r>
            <a:endParaRPr lang="bn-IN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স্বাস্থ্য ও নিরাপত্তা</a:t>
            </a:r>
          </a:p>
          <a:p>
            <a:pPr algn="ctr"/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28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প্রাক-প্রাথমিক শিক্ষার নির্ধারিত শিখনফলসমূহ অর্জনের নিমিত্তে</a:t>
            </a:r>
            <a:r>
              <a:rPr lang="bn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বছরব্যাপী</a:t>
            </a:r>
            <a:r>
              <a:rPr lang="bn-IN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শ্রেণিকক্ষে বাস্তবায়িত কাজসমূহকে ০৮টি ভাগে বিভক্ত করা হয়েছে- 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যথাঃ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 ও দৈনিক সমাবেশ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ব্যায়াম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সৃজনশীল কাজ( ছড়া,গান,গল্প,অভিনয়,চারু ও কারুর কাজ )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ভাষার কাজ( শোনা-বলা,পড়াঃ প্রাক-পঠন, লেখাঃ প্রাক-লিখন)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গণিতের কাজ ( প্রাক-গানিতিক ধারণা, সংখ্যার ধারণা, যোগ ও বিয়োগের ধারণা)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 ( ইচ্ছেমত খেলা ও নির্দেশনার খেলা)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অন্যান্য কাজ ( পরিবেশ, বিজ্ঞান , প্রযুক্তি, স্বাস্থ্য ও নিরাপত্তা ও প্রজেক্ট ওয়ার্ক)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সমাপনী কাজ (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24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584</Words>
  <Application>Microsoft Office PowerPoint</Application>
  <PresentationFormat>Widescreen</PresentationFormat>
  <Paragraphs>79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Wingdings</vt:lpstr>
      <vt:lpstr>Office Theme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LA-Pulga</dc:creator>
  <cp:lastModifiedBy>LA-Pulga</cp:lastModifiedBy>
  <cp:revision>75</cp:revision>
  <dcterms:created xsi:type="dcterms:W3CDTF">2020-05-02T14:41:00Z</dcterms:created>
  <dcterms:modified xsi:type="dcterms:W3CDTF">2020-07-28T07:45:01Z</dcterms:modified>
</cp:coreProperties>
</file>