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90" r:id="rId3"/>
    <p:sldId id="257" r:id="rId4"/>
    <p:sldId id="258" r:id="rId5"/>
    <p:sldId id="275" r:id="rId6"/>
    <p:sldId id="259" r:id="rId7"/>
    <p:sldId id="287" r:id="rId8"/>
    <p:sldId id="276" r:id="rId9"/>
    <p:sldId id="256" r:id="rId10"/>
    <p:sldId id="277" r:id="rId11"/>
    <p:sldId id="260" r:id="rId12"/>
    <p:sldId id="288" r:id="rId13"/>
    <p:sldId id="285" r:id="rId14"/>
    <p:sldId id="261" r:id="rId15"/>
    <p:sldId id="289" r:id="rId16"/>
    <p:sldId id="278" r:id="rId17"/>
    <p:sldId id="274" r:id="rId18"/>
    <p:sldId id="279" r:id="rId19"/>
    <p:sldId id="280" r:id="rId20"/>
    <p:sldId id="281" r:id="rId21"/>
    <p:sldId id="282" r:id="rId22"/>
    <p:sldId id="283" r:id="rId23"/>
    <p:sldId id="284" r:id="rId24"/>
    <p:sldId id="268" r:id="rId25"/>
    <p:sldId id="273" r:id="rId26"/>
    <p:sldId id="269" r:id="rId27"/>
    <p:sldId id="27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77EF3-7410-4D01-8613-5A7D874A0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306B6-B4DD-4E4E-90DF-FBBBF059B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2EA9A-9D0D-4866-9EB1-17107BB0D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A8A-46B4-4D64-902F-8A4E840E7A9E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26527-6C7E-4A71-99CC-61CEFBCCC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36EAE-7114-4073-A60A-0C61D31DD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437D-38AE-4BD9-B21E-6F69B695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5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02F75-FD50-4351-990D-7D830B22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F0943D-4BAF-4B77-A3EC-E116E9C5E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F8A9A-4C10-4266-8223-F5363E3D8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A8A-46B4-4D64-902F-8A4E840E7A9E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20A06-78D8-4382-8790-3CE07AAB5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D7766-B9D7-4B8A-BB37-CB85C9705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437D-38AE-4BD9-B21E-6F69B695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E7E76-53DD-4AB8-BB99-1E0304645E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590F2-D342-4861-9236-DDA448E27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A407-4A4F-469A-84DC-C85DD03CE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A8A-46B4-4D64-902F-8A4E840E7A9E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C53AE-09C4-4C9C-8E4D-C975AA1C8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6BD6F-9736-4303-8184-B45B19A05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437D-38AE-4BD9-B21E-6F69B695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3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5BCCA-3441-4D2D-9B4A-BEDAED3C2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B0909-6253-4D54-856A-5943D7824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2FE45-382E-4C4A-85D2-C2623948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A8A-46B4-4D64-902F-8A4E840E7A9E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2A474-4AA8-4FB7-9E52-D587F39FA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B094D-30C2-4918-B24B-F459A0A3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437D-38AE-4BD9-B21E-6F69B695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5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D5398-4FEC-4D8C-9A0B-C29F4B8B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99B77-4BED-4D04-B030-746544F3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C551C-E525-4F75-9E22-898DFF9CD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A8A-46B4-4D64-902F-8A4E840E7A9E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F8F36-2A7C-481B-915D-273E2D7BB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DE783-E2E0-494C-9CC0-F698C563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437D-38AE-4BD9-B21E-6F69B695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2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64B9E-A6A4-4809-AF0A-044E09C31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92687-4A4A-412A-B7D7-2A68C953A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552D0-ACE8-4FD3-A14F-A367EA78C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61130-66A6-4A5C-8097-E60180E2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A8A-46B4-4D64-902F-8A4E840E7A9E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D53A1-EA89-488D-B96A-6BF5CAB15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3A11C-2C79-4A49-9F84-A011B3D5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437D-38AE-4BD9-B21E-6F69B695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0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31408-CDB1-47E7-A318-05046B14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428EC-D395-428D-99A1-A1B2A3EDE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8AD9F3-951E-442D-B9AD-F113DBA0B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25351-93B3-48F6-90E6-B0725B7B9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15DE74-71FD-4973-B1E9-70624D283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BA3287-1D3F-4D50-ABAC-02DD140CD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A8A-46B4-4D64-902F-8A4E840E7A9E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228840-B9C6-47D4-A5FB-F910D7BD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738147-9505-4271-97F6-5B9E27BF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437D-38AE-4BD9-B21E-6F69B695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8A230-4A69-4D36-83C4-EBB75280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279771-128B-4F26-BD83-1E303C0B2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A8A-46B4-4D64-902F-8A4E840E7A9E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301FF7-90E9-4BDE-93C1-1C992D7B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225CB6-3749-4B30-BAAE-FD0E268B1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437D-38AE-4BD9-B21E-6F69B695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5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86C3A9-DF2C-4265-B98B-E970A8481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A8A-46B4-4D64-902F-8A4E840E7A9E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055AD8-2AFE-49BE-95A0-7AFDE4118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5E7EA-E689-4119-805C-B6DAF9D4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437D-38AE-4BD9-B21E-6F69B695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4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D0A3C-06B5-4609-BC25-1A700A79F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5EF0-ECB8-48AE-BD27-3D3745ABF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0C697-E6BD-4613-B193-8C2608690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56377-8537-4E17-B08B-6888FB92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A8A-46B4-4D64-902F-8A4E840E7A9E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8768A-D0DF-4CE5-8716-DC8EC1791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9D524-1A8C-439D-8CBE-2011C69F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437D-38AE-4BD9-B21E-6F69B695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4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0428-F4BE-420D-AC8B-7A9E70B8D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FE35E1-A5FC-4675-B070-51922C85CF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84597-5CFA-489C-BCB8-9E8350503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0651D-78D7-4169-A36A-3981A2E14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A8A-46B4-4D64-902F-8A4E840E7A9E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F94A1-29C4-4E3A-86BC-1F4DD2834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F28C7-381C-4A77-8DA9-A418DE2E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437D-38AE-4BD9-B21E-6F69B695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1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94A8FF-5AEA-458A-81EC-BFA882E6C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4C6BA-59D8-4A4C-909F-384FA05F2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5024B-C4D6-442B-814F-150B2AB57E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A2A8A-46B4-4D64-902F-8A4E840E7A9E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59855-0B0E-49BA-BA44-9055A602C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32346-A56B-4174-B8C5-A7BDB3E70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437D-38AE-4BD9-B21E-6F69B695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9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imated-flower-image-0017">
            <a:extLst>
              <a:ext uri="{FF2B5EF4-FFF2-40B4-BE49-F238E27FC236}">
                <a16:creationId xmlns:a16="http://schemas.microsoft.com/office/drawing/2014/main" id="{B574BCA7-5235-478C-954F-8BED27D1103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757" y="596344"/>
            <a:ext cx="5242626" cy="608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654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B543F4-307D-4536-80FB-6CA0F068B14A}"/>
              </a:ext>
            </a:extLst>
          </p:cNvPr>
          <p:cNvSpPr txBox="1"/>
          <p:nvPr/>
        </p:nvSpPr>
        <p:spPr>
          <a:xfrm>
            <a:off x="5093847" y="762687"/>
            <a:ext cx="1127071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83B445-264D-4A23-B432-8C0264A112A0}"/>
              </a:ext>
            </a:extLst>
          </p:cNvPr>
          <p:cNvSpPr txBox="1"/>
          <p:nvPr/>
        </p:nvSpPr>
        <p:spPr>
          <a:xfrm>
            <a:off x="2612351" y="2563744"/>
            <a:ext cx="17544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D723EB-8F5B-4950-9499-BB57DB1B9893}"/>
              </a:ext>
            </a:extLst>
          </p:cNvPr>
          <p:cNvSpPr txBox="1"/>
          <p:nvPr/>
        </p:nvSpPr>
        <p:spPr>
          <a:xfrm>
            <a:off x="6632837" y="2563744"/>
            <a:ext cx="17544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বিধেয়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318289-A742-4704-81D5-4668CFD46D8E}"/>
              </a:ext>
            </a:extLst>
          </p:cNvPr>
          <p:cNvSpPr txBox="1"/>
          <p:nvPr/>
        </p:nvSpPr>
        <p:spPr>
          <a:xfrm>
            <a:off x="1024330" y="3841177"/>
            <a:ext cx="1014333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যে অংশে যার  সম্পর্কে  কিছু বলা হয়,তাকে উদ্দেশ্য বলে।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F8995F-87E1-48B1-A68B-BF00031A5E2C}"/>
              </a:ext>
            </a:extLst>
          </p:cNvPr>
          <p:cNvSpPr txBox="1"/>
          <p:nvPr/>
        </p:nvSpPr>
        <p:spPr>
          <a:xfrm>
            <a:off x="1466226" y="5510536"/>
            <a:ext cx="795759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 উদ্দেশ্য সম্পর্কে যা বলা হয়,তাকে বিধেয় বলে।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6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56C288A9-47DD-4AAB-BF13-60ACFF86119C}"/>
              </a:ext>
            </a:extLst>
          </p:cNvPr>
          <p:cNvSpPr txBox="1"/>
          <p:nvPr/>
        </p:nvSpPr>
        <p:spPr>
          <a:xfrm>
            <a:off x="4417610" y="583014"/>
            <a:ext cx="289622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রুপক স্কুলে যায়।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D4662E-D065-47A9-8020-BE0BAA9BA454}"/>
              </a:ext>
            </a:extLst>
          </p:cNvPr>
          <p:cNvSpPr txBox="1"/>
          <p:nvPr/>
        </p:nvSpPr>
        <p:spPr>
          <a:xfrm>
            <a:off x="7170177" y="4854599"/>
            <a:ext cx="204178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স্কুলে যায়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D1BB7C-AEF2-4AFE-9C9E-15E2E07B4D32}"/>
              </a:ext>
            </a:extLst>
          </p:cNvPr>
          <p:cNvSpPr txBox="1"/>
          <p:nvPr/>
        </p:nvSpPr>
        <p:spPr>
          <a:xfrm>
            <a:off x="7313833" y="2941393"/>
            <a:ext cx="17544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রুপক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82AAA6-A886-4EA0-8118-2DA62D7ABC21}"/>
              </a:ext>
            </a:extLst>
          </p:cNvPr>
          <p:cNvSpPr txBox="1"/>
          <p:nvPr/>
        </p:nvSpPr>
        <p:spPr>
          <a:xfrm>
            <a:off x="9735487" y="2965231"/>
            <a:ext cx="17544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107BEA-1461-4F41-BD8D-9B0A533FAA1D}"/>
              </a:ext>
            </a:extLst>
          </p:cNvPr>
          <p:cNvSpPr txBox="1"/>
          <p:nvPr/>
        </p:nvSpPr>
        <p:spPr>
          <a:xfrm>
            <a:off x="9952536" y="4862418"/>
            <a:ext cx="17544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Rain water totally logged Krishnanagar - Anandabazar">
            <a:extLst>
              <a:ext uri="{FF2B5EF4-FFF2-40B4-BE49-F238E27FC236}">
                <a16:creationId xmlns:a16="http://schemas.microsoft.com/office/drawing/2014/main" id="{F1F000C6-21C4-418F-A814-048EE0CB7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9" y="2604184"/>
            <a:ext cx="5704762" cy="403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30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78F4BD-0010-4DD5-A55B-93F12E1EC7D9}"/>
              </a:ext>
            </a:extLst>
          </p:cNvPr>
          <p:cNvSpPr txBox="1"/>
          <p:nvPr/>
        </p:nvSpPr>
        <p:spPr>
          <a:xfrm>
            <a:off x="474531" y="239864"/>
            <a:ext cx="3787515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উদ্দেশ্যের সম্প্রসারণ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AEC23A-1DC6-479B-B592-8331DAFDB702}"/>
              </a:ext>
            </a:extLst>
          </p:cNvPr>
          <p:cNvSpPr txBox="1"/>
          <p:nvPr/>
        </p:nvSpPr>
        <p:spPr>
          <a:xfrm>
            <a:off x="649418" y="3834430"/>
            <a:ext cx="343774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বিধেয়ের সম্প্রসারণ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29D43A-0A1F-414D-8ADE-15304A4175E1}"/>
              </a:ext>
            </a:extLst>
          </p:cNvPr>
          <p:cNvSpPr txBox="1"/>
          <p:nvPr/>
        </p:nvSpPr>
        <p:spPr>
          <a:xfrm>
            <a:off x="649418" y="1688415"/>
            <a:ext cx="203210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রাকিবের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3DE2-5F55-4F23-BA95-CA1D27A29A13}"/>
              </a:ext>
            </a:extLst>
          </p:cNvPr>
          <p:cNvSpPr txBox="1"/>
          <p:nvPr/>
        </p:nvSpPr>
        <p:spPr>
          <a:xfrm>
            <a:off x="3258176" y="1649024"/>
            <a:ext cx="17544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ভাই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B58AD8-7DA8-4F21-83ED-172792C9C08A}"/>
              </a:ext>
            </a:extLst>
          </p:cNvPr>
          <p:cNvSpPr txBox="1"/>
          <p:nvPr/>
        </p:nvSpPr>
        <p:spPr>
          <a:xfrm>
            <a:off x="5589304" y="1596403"/>
            <a:ext cx="17544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4EF22E-887E-4220-8195-662EC084E8FE}"/>
              </a:ext>
            </a:extLst>
          </p:cNvPr>
          <p:cNvSpPr txBox="1"/>
          <p:nvPr/>
        </p:nvSpPr>
        <p:spPr>
          <a:xfrm>
            <a:off x="474531" y="5738753"/>
            <a:ext cx="17544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রুপক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FA23BF-F6AD-4E84-B77B-30CC30DA772F}"/>
              </a:ext>
            </a:extLst>
          </p:cNvPr>
          <p:cNvSpPr txBox="1"/>
          <p:nvPr/>
        </p:nvSpPr>
        <p:spPr>
          <a:xfrm>
            <a:off x="2610318" y="5738753"/>
            <a:ext cx="295368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ভালো জামগুলো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882A58-94E1-43FB-8ADB-5CCC710AB0DD}"/>
              </a:ext>
            </a:extLst>
          </p:cNvPr>
          <p:cNvSpPr txBox="1"/>
          <p:nvPr/>
        </p:nvSpPr>
        <p:spPr>
          <a:xfrm>
            <a:off x="5911670" y="5802239"/>
            <a:ext cx="278317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খেয়ে ফেলেছে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098" name="Picture 2" descr="জেনে নিন কালো জামের গুনাগুণ – PBA Agency ...">
            <a:extLst>
              <a:ext uri="{FF2B5EF4-FFF2-40B4-BE49-F238E27FC236}">
                <a16:creationId xmlns:a16="http://schemas.microsoft.com/office/drawing/2014/main" id="{6BE5CDA7-DE32-46BB-960B-E388FE3BD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16208"/>
            <a:ext cx="4560863" cy="303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89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BCEBE0-4045-4C0E-A38A-7EB9283246E9}"/>
              </a:ext>
            </a:extLst>
          </p:cNvPr>
          <p:cNvSpPr txBox="1"/>
          <p:nvPr/>
        </p:nvSpPr>
        <p:spPr>
          <a:xfrm>
            <a:off x="4389118" y="3812712"/>
            <a:ext cx="220863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সার্থক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CF365F-2BFA-43C3-B22F-611BC4525BFF}"/>
              </a:ext>
            </a:extLst>
          </p:cNvPr>
          <p:cNvSpPr txBox="1"/>
          <p:nvPr/>
        </p:nvSpPr>
        <p:spPr>
          <a:xfrm>
            <a:off x="7917764" y="5228681"/>
            <a:ext cx="1634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যোগ্যতা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37549B-9365-4F74-B56A-6CE896AE051F}"/>
              </a:ext>
            </a:extLst>
          </p:cNvPr>
          <p:cNvSpPr txBox="1"/>
          <p:nvPr/>
        </p:nvSpPr>
        <p:spPr>
          <a:xfrm>
            <a:off x="4670472" y="5172815"/>
            <a:ext cx="1425528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আসত্তি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A423A-8269-479D-BC8A-464A310340B9}"/>
              </a:ext>
            </a:extLst>
          </p:cNvPr>
          <p:cNvSpPr txBox="1"/>
          <p:nvPr/>
        </p:nvSpPr>
        <p:spPr>
          <a:xfrm>
            <a:off x="1230922" y="5166929"/>
            <a:ext cx="184990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আকাঙ্ক্ষা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FA7EB2-4777-4537-B35E-E37B8892FD90}"/>
              </a:ext>
            </a:extLst>
          </p:cNvPr>
          <p:cNvSpPr txBox="1"/>
          <p:nvPr/>
        </p:nvSpPr>
        <p:spPr>
          <a:xfrm>
            <a:off x="397408" y="1337128"/>
            <a:ext cx="5937741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‘চাও মতো কবিতা ফুলের কি লিখতে তুমি?’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740286-FED7-4F18-8275-CDBC04C1A0E4}"/>
              </a:ext>
            </a:extLst>
          </p:cNvPr>
          <p:cNvSpPr txBox="1"/>
          <p:nvPr/>
        </p:nvSpPr>
        <p:spPr>
          <a:xfrm>
            <a:off x="405616" y="2081482"/>
            <a:ext cx="433285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মাছগুলো আকাশে উড়ে বেড়াচ্ছে।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29E245-71B4-4F24-9CD0-D570945D2D00}"/>
              </a:ext>
            </a:extLst>
          </p:cNvPr>
          <p:cNvSpPr txBox="1"/>
          <p:nvPr/>
        </p:nvSpPr>
        <p:spPr>
          <a:xfrm>
            <a:off x="410304" y="592774"/>
            <a:ext cx="4009293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তমা একটি-----------------।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B46805-EC53-4884-8FD8-2BC0B865E861}"/>
              </a:ext>
            </a:extLst>
          </p:cNvPr>
          <p:cNvSpPr txBox="1"/>
          <p:nvPr/>
        </p:nvSpPr>
        <p:spPr>
          <a:xfrm>
            <a:off x="6466447" y="592773"/>
            <a:ext cx="4009294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তমা একটি পুতুল বানাতে চায়।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B15BA7-4272-46CD-810B-671438C5AD68}"/>
              </a:ext>
            </a:extLst>
          </p:cNvPr>
          <p:cNvSpPr txBox="1"/>
          <p:nvPr/>
        </p:nvSpPr>
        <p:spPr>
          <a:xfrm>
            <a:off x="6466447" y="1299462"/>
            <a:ext cx="5533295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তুমি কি ফুলের মতো কবিতা লিখতে চাও?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53264E-12B0-49FD-AEF9-C5C310A62027}"/>
              </a:ext>
            </a:extLst>
          </p:cNvPr>
          <p:cNvSpPr txBox="1"/>
          <p:nvPr/>
        </p:nvSpPr>
        <p:spPr>
          <a:xfrm>
            <a:off x="6509822" y="2006151"/>
            <a:ext cx="4450082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পাখিগুলো আকাশে উড়ে বেড়াচ্ছে।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67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84BC5-BF69-4D24-A61D-C0A703C9D10A}"/>
              </a:ext>
            </a:extLst>
          </p:cNvPr>
          <p:cNvSpPr txBox="1"/>
          <p:nvPr/>
        </p:nvSpPr>
        <p:spPr>
          <a:xfrm>
            <a:off x="727377" y="618514"/>
            <a:ext cx="5867991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আমি গিয়ে দেখলাম-----------------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563C61-E569-4653-9D65-DB9C27790469}"/>
              </a:ext>
            </a:extLst>
          </p:cNvPr>
          <p:cNvSpPr txBox="1"/>
          <p:nvPr/>
        </p:nvSpPr>
        <p:spPr>
          <a:xfrm>
            <a:off x="1740120" y="2825296"/>
            <a:ext cx="180681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আকাঙ্ক্ষা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08EC79-C8CB-43F3-84F7-FF919E817DD9}"/>
              </a:ext>
            </a:extLst>
          </p:cNvPr>
          <p:cNvSpPr txBox="1"/>
          <p:nvPr/>
        </p:nvSpPr>
        <p:spPr>
          <a:xfrm>
            <a:off x="704804" y="1671743"/>
            <a:ext cx="728495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আমি বাড়ি গিয়ে দেখলাম তারা চলে গেছে।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CD83DC-8A6A-44E2-9E42-EE6109AACC7D}"/>
              </a:ext>
            </a:extLst>
          </p:cNvPr>
          <p:cNvSpPr txBox="1"/>
          <p:nvPr/>
        </p:nvSpPr>
        <p:spPr>
          <a:xfrm>
            <a:off x="4807294" y="2825296"/>
            <a:ext cx="93394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ঙ্ক্ষা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821B65-F2A1-47E2-81B9-6F7DDDDB349C}"/>
              </a:ext>
            </a:extLst>
          </p:cNvPr>
          <p:cNvSpPr txBox="1"/>
          <p:nvPr/>
        </p:nvSpPr>
        <p:spPr>
          <a:xfrm>
            <a:off x="476123" y="4527950"/>
            <a:ext cx="10530221" cy="135759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অর্থ পরিষ্কারভাবে বোঝার জন্য এক পদের পর অন্য পদ শোনার যে ইচ্ছা, তা-ই আকাঙ্ক্ষা।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38C829-6007-4376-9452-5F8643E4C9BC}"/>
              </a:ext>
            </a:extLst>
          </p:cNvPr>
          <p:cNvSpPr txBox="1"/>
          <p:nvPr/>
        </p:nvSpPr>
        <p:spPr>
          <a:xfrm>
            <a:off x="6859471" y="2784248"/>
            <a:ext cx="134506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ঙ +ক্ষ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46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দাবদাহে পুড়ছে দেশ, তাপমাত্রা আরও ...">
            <a:extLst>
              <a:ext uri="{FF2B5EF4-FFF2-40B4-BE49-F238E27FC236}">
                <a16:creationId xmlns:a16="http://schemas.microsoft.com/office/drawing/2014/main" id="{475D6965-E41D-4CA6-A925-C752D5D0B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2567647"/>
            <a:ext cx="6173170" cy="429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এ মাসের মাঝামাঝি ফের বন্যার আশঙ্কা">
            <a:extLst>
              <a:ext uri="{FF2B5EF4-FFF2-40B4-BE49-F238E27FC236}">
                <a16:creationId xmlns:a16="http://schemas.microsoft.com/office/drawing/2014/main" id="{83800108-4E61-4BCB-876C-B3F4AAABE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597" y="164636"/>
            <a:ext cx="6158557" cy="346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116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20B8CC-C06A-469C-A8B8-91FDEF6E9B0C}"/>
              </a:ext>
            </a:extLst>
          </p:cNvPr>
          <p:cNvSpPr txBox="1"/>
          <p:nvPr/>
        </p:nvSpPr>
        <p:spPr>
          <a:xfrm>
            <a:off x="1633303" y="1115493"/>
            <a:ext cx="5052308" cy="7228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গ্রীষ্মকালে প্রখর রৌদ্রে বন্যা হয়।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C094AB-2CC4-4916-AEC1-77511539E909}"/>
              </a:ext>
            </a:extLst>
          </p:cNvPr>
          <p:cNvSpPr txBox="1"/>
          <p:nvPr/>
        </p:nvSpPr>
        <p:spPr>
          <a:xfrm>
            <a:off x="1633303" y="2966578"/>
            <a:ext cx="638643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বর্ষাকালে অতিরিক্ত বৃষ্টিপাতে বন্যা হয়।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02F6EA-42D3-4275-9F33-F8964A57EB1C}"/>
              </a:ext>
            </a:extLst>
          </p:cNvPr>
          <p:cNvSpPr txBox="1"/>
          <p:nvPr/>
        </p:nvSpPr>
        <p:spPr>
          <a:xfrm>
            <a:off x="9178978" y="1683920"/>
            <a:ext cx="17544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যোগ্যতা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50A18-C8EF-4731-A01A-47DBA3F1086C}"/>
              </a:ext>
            </a:extLst>
          </p:cNvPr>
          <p:cNvSpPr txBox="1"/>
          <p:nvPr/>
        </p:nvSpPr>
        <p:spPr>
          <a:xfrm>
            <a:off x="370849" y="4673183"/>
            <a:ext cx="11450301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মধ্যকার পদসমূহের অর্ন্তগত ও ভাবগত মিলবন্ধনের নাম যোগ্যতা।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5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8DFB914-B642-419F-B410-C852A998B3D3}"/>
              </a:ext>
            </a:extLst>
          </p:cNvPr>
          <p:cNvSpPr txBox="1"/>
          <p:nvPr/>
        </p:nvSpPr>
        <p:spPr>
          <a:xfrm>
            <a:off x="798853" y="4706911"/>
            <a:ext cx="10113985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পদগুলোকে সঠিক জায়গায় সন্নিবিষ্ট করার নাম আসত্তি।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4F6F05-9E56-4E99-AD5D-759F09648CD5}"/>
              </a:ext>
            </a:extLst>
          </p:cNvPr>
          <p:cNvSpPr txBox="1"/>
          <p:nvPr/>
        </p:nvSpPr>
        <p:spPr>
          <a:xfrm>
            <a:off x="4214111" y="3029529"/>
            <a:ext cx="2411541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আসক্তি নয়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DFBE71-11BB-4EBD-9A8A-0883B4B2E57F}"/>
              </a:ext>
            </a:extLst>
          </p:cNvPr>
          <p:cNvSpPr txBox="1"/>
          <p:nvPr/>
        </p:nvSpPr>
        <p:spPr>
          <a:xfrm>
            <a:off x="1483402" y="2968053"/>
            <a:ext cx="1754472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আসত্তি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FF6E4C-2DC6-4F33-9E72-1510F4F91C30}"/>
              </a:ext>
            </a:extLst>
          </p:cNvPr>
          <p:cNvSpPr txBox="1"/>
          <p:nvPr/>
        </p:nvSpPr>
        <p:spPr>
          <a:xfrm>
            <a:off x="1303521" y="548047"/>
            <a:ext cx="6176570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ছুটিতে ঢাকায় তারা পুজোয় যাবেন।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9B9F30-6444-4555-A839-57663CD25F79}"/>
              </a:ext>
            </a:extLst>
          </p:cNvPr>
          <p:cNvSpPr txBox="1"/>
          <p:nvPr/>
        </p:nvSpPr>
        <p:spPr>
          <a:xfrm>
            <a:off x="1303521" y="1644614"/>
            <a:ext cx="5996689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তারা পুজোর ছুটিতে ঢাকায় যাবেন।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B38FE5-CE58-4C8D-BA97-8226D56FA157}"/>
              </a:ext>
            </a:extLst>
          </p:cNvPr>
          <p:cNvSpPr txBox="1"/>
          <p:nvPr/>
        </p:nvSpPr>
        <p:spPr>
          <a:xfrm>
            <a:off x="928768" y="4424570"/>
            <a:ext cx="1964334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সরল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2ED517-3804-4051-B6F6-71E430BC6232}"/>
              </a:ext>
            </a:extLst>
          </p:cNvPr>
          <p:cNvSpPr txBox="1"/>
          <p:nvPr/>
        </p:nvSpPr>
        <p:spPr>
          <a:xfrm>
            <a:off x="4982513" y="3075057"/>
            <a:ext cx="1212327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2B2D2-7D24-4AEB-A7DE-A8A638B2E958}"/>
              </a:ext>
            </a:extLst>
          </p:cNvPr>
          <p:cNvSpPr txBox="1"/>
          <p:nvPr/>
        </p:nvSpPr>
        <p:spPr>
          <a:xfrm>
            <a:off x="3937105" y="4424570"/>
            <a:ext cx="3303144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জটিল বা মিশ্র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947FF4-F5C3-4235-8196-59D0614D70AB}"/>
              </a:ext>
            </a:extLst>
          </p:cNvPr>
          <p:cNvSpPr txBox="1"/>
          <p:nvPr/>
        </p:nvSpPr>
        <p:spPr>
          <a:xfrm>
            <a:off x="8118268" y="4424570"/>
            <a:ext cx="2301302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যৌগিক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C096E0-EA5D-4A8F-ACEB-4E0F3B0D0B9A}"/>
              </a:ext>
            </a:extLst>
          </p:cNvPr>
          <p:cNvSpPr txBox="1"/>
          <p:nvPr/>
        </p:nvSpPr>
        <p:spPr>
          <a:xfrm>
            <a:off x="2867495" y="1334125"/>
            <a:ext cx="5876767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গঠন অনুসারে / গঠনগত দিক থেকে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98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024EF1-6723-40AD-A27D-C8DA8A22C230}"/>
              </a:ext>
            </a:extLst>
          </p:cNvPr>
          <p:cNvSpPr txBox="1"/>
          <p:nvPr/>
        </p:nvSpPr>
        <p:spPr>
          <a:xfrm>
            <a:off x="856315" y="524657"/>
            <a:ext cx="2234157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ফুল ফুটেছে।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40794C-7C62-49A7-882E-AB96279AF47D}"/>
              </a:ext>
            </a:extLst>
          </p:cNvPr>
          <p:cNvSpPr txBox="1"/>
          <p:nvPr/>
        </p:nvSpPr>
        <p:spPr>
          <a:xfrm>
            <a:off x="643955" y="2115687"/>
            <a:ext cx="3220386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ছেলেরা খেলা করে।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8017A0-D748-4E5B-A6B5-86ED17D675BA}"/>
              </a:ext>
            </a:extLst>
          </p:cNvPr>
          <p:cNvSpPr txBox="1"/>
          <p:nvPr/>
        </p:nvSpPr>
        <p:spPr>
          <a:xfrm>
            <a:off x="6937631" y="3429000"/>
            <a:ext cx="469098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একটিমাত্র সমাপিকা ক্রিয়া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3B6BB4-6EBB-42E0-84CF-5745C64E4269}"/>
              </a:ext>
            </a:extLst>
          </p:cNvPr>
          <p:cNvSpPr txBox="1"/>
          <p:nvPr/>
        </p:nvSpPr>
        <p:spPr>
          <a:xfrm>
            <a:off x="3537057" y="3429000"/>
            <a:ext cx="290871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একটিমাত্র কর্তা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C5578C-7531-4B54-9A67-51821E4522FD}"/>
              </a:ext>
            </a:extLst>
          </p:cNvPr>
          <p:cNvSpPr txBox="1"/>
          <p:nvPr/>
        </p:nvSpPr>
        <p:spPr>
          <a:xfrm>
            <a:off x="4819962" y="524657"/>
            <a:ext cx="9999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80F873-5054-490C-A8D5-D628CEDE1FE4}"/>
              </a:ext>
            </a:extLst>
          </p:cNvPr>
          <p:cNvSpPr txBox="1"/>
          <p:nvPr/>
        </p:nvSpPr>
        <p:spPr>
          <a:xfrm>
            <a:off x="7549424" y="524657"/>
            <a:ext cx="130976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ফুটেছে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7273D4-ABF4-4658-AAC0-0EA00E85879B}"/>
              </a:ext>
            </a:extLst>
          </p:cNvPr>
          <p:cNvSpPr txBox="1"/>
          <p:nvPr/>
        </p:nvSpPr>
        <p:spPr>
          <a:xfrm>
            <a:off x="4442712" y="2117761"/>
            <a:ext cx="17544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ছেলেরা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BD0361-06BC-49AD-A0E5-84283328E961}"/>
              </a:ext>
            </a:extLst>
          </p:cNvPr>
          <p:cNvSpPr txBox="1"/>
          <p:nvPr/>
        </p:nvSpPr>
        <p:spPr>
          <a:xfrm>
            <a:off x="7327070" y="2115687"/>
            <a:ext cx="17544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খেলা করে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BE4F13-D5C7-47DD-9E9F-14A169753750}"/>
              </a:ext>
            </a:extLst>
          </p:cNvPr>
          <p:cNvSpPr txBox="1"/>
          <p:nvPr/>
        </p:nvSpPr>
        <p:spPr>
          <a:xfrm>
            <a:off x="614908" y="5003924"/>
            <a:ext cx="10962184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যে বাক্যে একটিমাত্র কর্তা (উদ্দেশ্য) আর একটিমাত্র সমাপিকা ক্রিয়া (বিধেয়) থাকে,তাকে সরল বাক্য বলে।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F62D19-025D-456D-8700-73246305E8EC}"/>
              </a:ext>
            </a:extLst>
          </p:cNvPr>
          <p:cNvSpPr txBox="1"/>
          <p:nvPr/>
        </p:nvSpPr>
        <p:spPr>
          <a:xfrm>
            <a:off x="9711442" y="1232543"/>
            <a:ext cx="19171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সরল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1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1A3A935-0ED3-4853-8C5C-EAFC890B0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437" y="268457"/>
            <a:ext cx="5407856" cy="540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FDA46DF-0E33-4074-A6E1-E6FED949825E}"/>
              </a:ext>
            </a:extLst>
          </p:cNvPr>
          <p:cNvSpPr txBox="1"/>
          <p:nvPr/>
        </p:nvSpPr>
        <p:spPr>
          <a:xfrm>
            <a:off x="2188698" y="6013937"/>
            <a:ext cx="9037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MYMENSINGH ONLINE SCHOOL</a:t>
            </a:r>
          </a:p>
        </p:txBody>
      </p:sp>
      <p:pic>
        <p:nvPicPr>
          <p:cNvPr id="1028" name="Picture 4" descr="Book Cartoon Images, Stock Photos &amp; Vectors | Shutterstock">
            <a:extLst>
              <a:ext uri="{FF2B5EF4-FFF2-40B4-BE49-F238E27FC236}">
                <a16:creationId xmlns:a16="http://schemas.microsoft.com/office/drawing/2014/main" id="{02904D81-3EBD-4FE8-A06A-0E669C6A0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312" y="335279"/>
            <a:ext cx="1861660" cy="251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chool books cartoon Royalty Free Vector Image">
            <a:extLst>
              <a:ext uri="{FF2B5EF4-FFF2-40B4-BE49-F238E27FC236}">
                <a16:creationId xmlns:a16="http://schemas.microsoft.com/office/drawing/2014/main" id="{2808F44F-09D5-4458-A584-0ADFA386A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28" y="601979"/>
            <a:ext cx="20574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752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86A0AE-780A-400E-9C26-B0D262A6623E}"/>
              </a:ext>
            </a:extLst>
          </p:cNvPr>
          <p:cNvSpPr txBox="1"/>
          <p:nvPr/>
        </p:nvSpPr>
        <p:spPr>
          <a:xfrm>
            <a:off x="473126" y="381803"/>
            <a:ext cx="532647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যে পরিশ্রম করে,সে-ই সুখ লাভ করে।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D733D8-2480-4D7C-A88A-AB8DCC49D7EA}"/>
              </a:ext>
            </a:extLst>
          </p:cNvPr>
          <p:cNvSpPr txBox="1"/>
          <p:nvPr/>
        </p:nvSpPr>
        <p:spPr>
          <a:xfrm>
            <a:off x="6392401" y="347501"/>
            <a:ext cx="509006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যিনি সৎ পথে চলেন,তিনি সুখী হন।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6589E9-5D91-4FBC-B861-03AF33B67F71}"/>
              </a:ext>
            </a:extLst>
          </p:cNvPr>
          <p:cNvSpPr txBox="1"/>
          <p:nvPr/>
        </p:nvSpPr>
        <p:spPr>
          <a:xfrm>
            <a:off x="808225" y="2753421"/>
            <a:ext cx="3445471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যিনি সৎ পথে চলেন,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93EB7A-8780-4D46-B687-D25F9DF6FDD5}"/>
              </a:ext>
            </a:extLst>
          </p:cNvPr>
          <p:cNvSpPr txBox="1"/>
          <p:nvPr/>
        </p:nvSpPr>
        <p:spPr>
          <a:xfrm>
            <a:off x="931737" y="3843593"/>
            <a:ext cx="277021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আশ্রিত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8DDBE5-333C-476F-91DD-080915164242}"/>
              </a:ext>
            </a:extLst>
          </p:cNvPr>
          <p:cNvSpPr txBox="1"/>
          <p:nvPr/>
        </p:nvSpPr>
        <p:spPr>
          <a:xfrm>
            <a:off x="5799600" y="2755494"/>
            <a:ext cx="31737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তিনি সুখী হন।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96DF64-BDF2-40CA-AF05-E4E8BE081C1B}"/>
              </a:ext>
            </a:extLst>
          </p:cNvPr>
          <p:cNvSpPr txBox="1"/>
          <p:nvPr/>
        </p:nvSpPr>
        <p:spPr>
          <a:xfrm>
            <a:off x="808225" y="1663249"/>
            <a:ext cx="289372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যে পরিশ্রম করে,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1046D3-86FD-4C82-AE66-3BDF7BD0A45C}"/>
              </a:ext>
            </a:extLst>
          </p:cNvPr>
          <p:cNvSpPr txBox="1"/>
          <p:nvPr/>
        </p:nvSpPr>
        <p:spPr>
          <a:xfrm>
            <a:off x="5586820" y="1749904"/>
            <a:ext cx="335061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সে-ই সুখ লাভ করে।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033F37-81D2-45D4-9F20-9D32DF14FD33}"/>
              </a:ext>
            </a:extLst>
          </p:cNvPr>
          <p:cNvSpPr txBox="1"/>
          <p:nvPr/>
        </p:nvSpPr>
        <p:spPr>
          <a:xfrm>
            <a:off x="5799600" y="3718957"/>
            <a:ext cx="323974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প্রধান খন্ড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4241CB-9511-4654-8C76-3F948F81A1F9}"/>
              </a:ext>
            </a:extLst>
          </p:cNvPr>
          <p:cNvSpPr txBox="1"/>
          <p:nvPr/>
        </p:nvSpPr>
        <p:spPr>
          <a:xfrm>
            <a:off x="568383" y="4835876"/>
            <a:ext cx="10914083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যে বাক্যের মধ্যে একটি প্রধান বাক্য থাকে এবং একাধিক বাক্যকে প্রধান বাক্যের ওপর নির্ভরশীল দেখা যায়,তাকে জটিল বাক্য বা মিশ্র বাক্য বলে।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14356C-BA60-4DF1-8C84-991217361C7C}"/>
              </a:ext>
            </a:extLst>
          </p:cNvPr>
          <p:cNvSpPr txBox="1"/>
          <p:nvPr/>
        </p:nvSpPr>
        <p:spPr>
          <a:xfrm>
            <a:off x="9668492" y="1878397"/>
            <a:ext cx="2053816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জটিল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6F9F3E-22EE-41E6-B961-2ABE4588DB57}"/>
              </a:ext>
            </a:extLst>
          </p:cNvPr>
          <p:cNvSpPr txBox="1"/>
          <p:nvPr/>
        </p:nvSpPr>
        <p:spPr>
          <a:xfrm>
            <a:off x="9683483" y="3003193"/>
            <a:ext cx="175447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মিশ্র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76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23EBA5-D397-4D03-8524-6C796FF34D82}"/>
              </a:ext>
            </a:extLst>
          </p:cNvPr>
          <p:cNvSpPr txBox="1"/>
          <p:nvPr/>
        </p:nvSpPr>
        <p:spPr>
          <a:xfrm>
            <a:off x="359452" y="1583056"/>
            <a:ext cx="835014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হিমেল নিয়মিত পড়াশোনা করে,তাই সে প্রথম হয়।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56DE92-B90C-49EE-8496-DE9476E470A8}"/>
              </a:ext>
            </a:extLst>
          </p:cNvPr>
          <p:cNvSpPr txBox="1"/>
          <p:nvPr/>
        </p:nvSpPr>
        <p:spPr>
          <a:xfrm>
            <a:off x="653792" y="503845"/>
            <a:ext cx="522969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তিনি অর্থশালী কিন্তু শিক্ষিত নন।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F9230C-F35A-459D-ABC8-AEEC60DB9677}"/>
              </a:ext>
            </a:extLst>
          </p:cNvPr>
          <p:cNvSpPr txBox="1"/>
          <p:nvPr/>
        </p:nvSpPr>
        <p:spPr>
          <a:xfrm>
            <a:off x="3899127" y="3879175"/>
            <a:ext cx="176415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অব্যয়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9710A2-0430-40CD-8F62-5178CBC54FC9}"/>
              </a:ext>
            </a:extLst>
          </p:cNvPr>
          <p:cNvSpPr txBox="1"/>
          <p:nvPr/>
        </p:nvSpPr>
        <p:spPr>
          <a:xfrm>
            <a:off x="359452" y="2863041"/>
            <a:ext cx="1082352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ও , এবং,কিন্তু, অথবা,অথচ,কিংবা,বরং,তথাপি,সুতরাং,অতএব,যেহেতু,যেন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729865-9508-4816-BD70-7A23BA8C3F87}"/>
              </a:ext>
            </a:extLst>
          </p:cNvPr>
          <p:cNvSpPr txBox="1"/>
          <p:nvPr/>
        </p:nvSpPr>
        <p:spPr>
          <a:xfrm>
            <a:off x="8571905" y="405368"/>
            <a:ext cx="274382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নিরপেক্ষ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C83241-17AF-4198-AB86-225903112385}"/>
              </a:ext>
            </a:extLst>
          </p:cNvPr>
          <p:cNvSpPr txBox="1"/>
          <p:nvPr/>
        </p:nvSpPr>
        <p:spPr>
          <a:xfrm>
            <a:off x="9177821" y="1517072"/>
            <a:ext cx="2399048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যৌগিক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687B98-9E8D-4639-BB08-FFA67FD32C4D}"/>
              </a:ext>
            </a:extLst>
          </p:cNvPr>
          <p:cNvSpPr txBox="1"/>
          <p:nvPr/>
        </p:nvSpPr>
        <p:spPr>
          <a:xfrm>
            <a:off x="583994" y="5024895"/>
            <a:ext cx="10598980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পরস্পর নিরপেক্ষ দুই বা ততোধিক সরল বা জটিল বাক্য মিলিত হয়ে যখন একটি সম্পূর্ণ বাক্য গঠন করে,তখন তাকে যৌগিক বাক্য বলে।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81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D2313A-FA54-49E4-8270-553B1EB6919E}"/>
              </a:ext>
            </a:extLst>
          </p:cNvPr>
          <p:cNvSpPr txBox="1"/>
          <p:nvPr/>
        </p:nvSpPr>
        <p:spPr>
          <a:xfrm>
            <a:off x="3686958" y="263177"/>
            <a:ext cx="3373409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 গঠনের নিয়ম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2CB93F-28A3-478E-948C-2819C2142741}"/>
              </a:ext>
            </a:extLst>
          </p:cNvPr>
          <p:cNvSpPr txBox="1"/>
          <p:nvPr/>
        </p:nvSpPr>
        <p:spPr>
          <a:xfrm>
            <a:off x="766685" y="1222964"/>
            <a:ext cx="10658629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 ব্যবহৃত প্রত্যেকটি শব্দ বা পদ সাজানোর সুনির্দিষ্ট নিয়ম আছে। এই নিয়মটিই হলো পদ সংস্থাপন রীতি বা পদক্রম।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78A789-C227-4D2E-BC62-13DF3F65BC1D}"/>
              </a:ext>
            </a:extLst>
          </p:cNvPr>
          <p:cNvSpPr txBox="1"/>
          <p:nvPr/>
        </p:nvSpPr>
        <p:spPr>
          <a:xfrm>
            <a:off x="766685" y="2790837"/>
            <a:ext cx="4329971" cy="7228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ভাই দুই আমরা যাই ঢাকা।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9FC9AB-4996-40B0-8A95-291113E78D27}"/>
              </a:ext>
            </a:extLst>
          </p:cNvPr>
          <p:cNvSpPr txBox="1"/>
          <p:nvPr/>
        </p:nvSpPr>
        <p:spPr>
          <a:xfrm>
            <a:off x="5783736" y="2777574"/>
            <a:ext cx="4329971" cy="7228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আমরা দুই ভাই ঢাকা যাই।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C304FB-F491-4A5D-8A0E-561D07E228B8}"/>
              </a:ext>
            </a:extLst>
          </p:cNvPr>
          <p:cNvSpPr txBox="1"/>
          <p:nvPr/>
        </p:nvSpPr>
        <p:spPr>
          <a:xfrm>
            <a:off x="425364" y="3854731"/>
            <a:ext cx="1158583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বাক্যে সবচেয়ে প্রচলিত পদবিন্যাস হচ্ছে কর্তা প্রথমে,তারপর মাঝে কর্ম এবং শেষে ক্রিয়া। যেমন: আমি বই পড়ি।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C534F9-6760-4919-A20E-1E70B2AF409F}"/>
              </a:ext>
            </a:extLst>
          </p:cNvPr>
          <p:cNvSpPr txBox="1"/>
          <p:nvPr/>
        </p:nvSpPr>
        <p:spPr>
          <a:xfrm>
            <a:off x="425364" y="5635036"/>
            <a:ext cx="9363213" cy="6427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ক্রিয়া বিশেষণ ক্রিয়ার আগে বসে। যেমন: রহিম দ্রুত হাঁটছে।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33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01BB32-3185-4D58-83BD-29F86F0D6094}"/>
              </a:ext>
            </a:extLst>
          </p:cNvPr>
          <p:cNvSpPr txBox="1"/>
          <p:nvPr/>
        </p:nvSpPr>
        <p:spPr>
          <a:xfrm>
            <a:off x="296569" y="464695"/>
            <a:ext cx="11665582" cy="45243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েষণ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র্মের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মামুন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নীরবে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সময়বাচক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স্থানবাচক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রবিবার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না-বোধক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সমাপিকা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খাইনি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শ্নবোধক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আপনি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েষণ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িশেষ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্ধ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ত।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A360CA-660E-4A54-8252-2BB1EE9506EF}"/>
              </a:ext>
            </a:extLst>
          </p:cNvPr>
          <p:cNvSpPr txBox="1"/>
          <p:nvPr/>
        </p:nvSpPr>
        <p:spPr>
          <a:xfrm>
            <a:off x="612283" y="5192976"/>
            <a:ext cx="1057890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তবে মনে রাখতে হবে এই পদবিন্যাস বক্তার মনোভাব,বলার ধারা,স্টাইল ও</a:t>
            </a:r>
          </a:p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পারিপার্শ্বিক বিষয়াদির ওপর নির্ভর করে।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17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6CF23C-C7F2-4277-87B6-0E31B618794A}"/>
              </a:ext>
            </a:extLst>
          </p:cNvPr>
          <p:cNvSpPr txBox="1"/>
          <p:nvPr/>
        </p:nvSpPr>
        <p:spPr>
          <a:xfrm>
            <a:off x="2799702" y="332551"/>
            <a:ext cx="469861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4B659A-9FC8-4C42-A483-95CB96042954}"/>
              </a:ext>
            </a:extLst>
          </p:cNvPr>
          <p:cNvSpPr txBox="1"/>
          <p:nvPr/>
        </p:nvSpPr>
        <p:spPr>
          <a:xfrm>
            <a:off x="738553" y="1591433"/>
            <a:ext cx="6396765" cy="7078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বাক্য কী তা উদাহরণসহ শিখলাম।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90A76A-70D6-4594-B10F-940207AA5E0C}"/>
              </a:ext>
            </a:extLst>
          </p:cNvPr>
          <p:cNvSpPr txBox="1"/>
          <p:nvPr/>
        </p:nvSpPr>
        <p:spPr>
          <a:xfrm>
            <a:off x="738553" y="2690260"/>
            <a:ext cx="704134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বাক্যের প্রধান অংশ সম্পর্কে জানলাম।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DA3C93-2936-4BF1-9BF3-285BED02A21B}"/>
              </a:ext>
            </a:extLst>
          </p:cNvPr>
          <p:cNvSpPr txBox="1"/>
          <p:nvPr/>
        </p:nvSpPr>
        <p:spPr>
          <a:xfrm>
            <a:off x="738553" y="3851526"/>
            <a:ext cx="7386116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সার্থক বাক্যের ৩টি গুণ সম্পর্কে জানলাম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6923DD-CED7-4750-87B4-7421E3FD8292}"/>
              </a:ext>
            </a:extLst>
          </p:cNvPr>
          <p:cNvSpPr txBox="1"/>
          <p:nvPr/>
        </p:nvSpPr>
        <p:spPr>
          <a:xfrm>
            <a:off x="738552" y="4908546"/>
            <a:ext cx="704134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গঠনগত দিক থেকে বাক্যের শ্রেণিবিভাগ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F889D3-61FD-4B0F-9992-8FB68E7E3C12}"/>
              </a:ext>
            </a:extLst>
          </p:cNvPr>
          <p:cNvSpPr txBox="1"/>
          <p:nvPr/>
        </p:nvSpPr>
        <p:spPr>
          <a:xfrm>
            <a:off x="738552" y="5965566"/>
            <a:ext cx="718882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৫। বাক্য গঠনের নিয়ম সম্পর্কে জানলাম।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1A01D4-74F9-435C-BCFC-B5FAC58158CF}"/>
              </a:ext>
            </a:extLst>
          </p:cNvPr>
          <p:cNvSpPr txBox="1"/>
          <p:nvPr/>
        </p:nvSpPr>
        <p:spPr>
          <a:xfrm>
            <a:off x="4670472" y="221684"/>
            <a:ext cx="2208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6082D3-A26E-4865-8E82-1DF289CCBC34}"/>
              </a:ext>
            </a:extLst>
          </p:cNvPr>
          <p:cNvSpPr txBox="1"/>
          <p:nvPr/>
        </p:nvSpPr>
        <p:spPr>
          <a:xfrm>
            <a:off x="491790" y="2703471"/>
            <a:ext cx="5282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ক্রিয়া বিশেষণ কোথায় বসে?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94B68D-A068-4CD0-8BEA-C63C62F9747C}"/>
              </a:ext>
            </a:extLst>
          </p:cNvPr>
          <p:cNvSpPr txBox="1"/>
          <p:nvPr/>
        </p:nvSpPr>
        <p:spPr>
          <a:xfrm>
            <a:off x="553173" y="1508702"/>
            <a:ext cx="5282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জটিল বাক্যের অপর নাম কী?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65044B-703A-41D4-AD7B-3E55706BBE03}"/>
              </a:ext>
            </a:extLst>
          </p:cNvPr>
          <p:cNvSpPr txBox="1"/>
          <p:nvPr/>
        </p:nvSpPr>
        <p:spPr>
          <a:xfrm>
            <a:off x="491790" y="3898240"/>
            <a:ext cx="9131895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৩। বাক্যের পদগুলোকে সঠিক জায়গায় সন্নিবিষ্ট করার নাম কী?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F14881-A361-4DA4-845C-71CB76B5892C}"/>
              </a:ext>
            </a:extLst>
          </p:cNvPr>
          <p:cNvSpPr txBox="1"/>
          <p:nvPr/>
        </p:nvSpPr>
        <p:spPr>
          <a:xfrm>
            <a:off x="491790" y="4958097"/>
            <a:ext cx="10074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৪। বাক্যের যে অংশে যার সম্পর্কে কিছু বলা হয় তাকে কী বলে?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2AC484-09A0-4E35-9D2C-1D08DD5D9F1D}"/>
              </a:ext>
            </a:extLst>
          </p:cNvPr>
          <p:cNvSpPr txBox="1"/>
          <p:nvPr/>
        </p:nvSpPr>
        <p:spPr>
          <a:xfrm>
            <a:off x="9944187" y="4951501"/>
            <a:ext cx="1526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707C5F-31A7-4162-8EF7-F8F6B1410278}"/>
              </a:ext>
            </a:extLst>
          </p:cNvPr>
          <p:cNvSpPr txBox="1"/>
          <p:nvPr/>
        </p:nvSpPr>
        <p:spPr>
          <a:xfrm>
            <a:off x="9944187" y="3898239"/>
            <a:ext cx="13676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আসত্তি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36164B-BB92-48BF-B09C-EE3BA64DE862}"/>
              </a:ext>
            </a:extLst>
          </p:cNvPr>
          <p:cNvSpPr txBox="1"/>
          <p:nvPr/>
        </p:nvSpPr>
        <p:spPr>
          <a:xfrm>
            <a:off x="9776476" y="1441497"/>
            <a:ext cx="1862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মিশ্র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842ECE-88C9-4DA9-9371-F1BBB7919BA7}"/>
              </a:ext>
            </a:extLst>
          </p:cNvPr>
          <p:cNvSpPr txBox="1"/>
          <p:nvPr/>
        </p:nvSpPr>
        <p:spPr>
          <a:xfrm>
            <a:off x="9785005" y="2635320"/>
            <a:ext cx="2208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ক্রিয়ার আগে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93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B92319-B0F2-408A-B7D3-C90F8C645D7C}"/>
              </a:ext>
            </a:extLst>
          </p:cNvPr>
          <p:cNvSpPr txBox="1"/>
          <p:nvPr/>
        </p:nvSpPr>
        <p:spPr>
          <a:xfrm>
            <a:off x="3859237" y="759655"/>
            <a:ext cx="2236763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9535B3-2B82-482A-99D8-B3AE5E9FEFF1}"/>
              </a:ext>
            </a:extLst>
          </p:cNvPr>
          <p:cNvSpPr txBox="1"/>
          <p:nvPr/>
        </p:nvSpPr>
        <p:spPr>
          <a:xfrm>
            <a:off x="651341" y="2506351"/>
            <a:ext cx="10889318" cy="132343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1। একটি সার্থক বাক্যের কয়টি গুণ থাকা উচিত? উদাহরণসহ তোমার যুক্তি উপস্থাপন কর।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4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BE782C-5B6F-40BF-B6F7-509D374F76E9}"/>
              </a:ext>
            </a:extLst>
          </p:cNvPr>
          <p:cNvSpPr txBox="1"/>
          <p:nvPr/>
        </p:nvSpPr>
        <p:spPr>
          <a:xfrm>
            <a:off x="4501663" y="647114"/>
            <a:ext cx="2363371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্ষা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6A853C-12E6-4ED4-A90D-10CD098FEE96}"/>
              </a:ext>
            </a:extLst>
          </p:cNvPr>
          <p:cNvSpPr txBox="1"/>
          <p:nvPr/>
        </p:nvSpPr>
        <p:spPr>
          <a:xfrm>
            <a:off x="942538" y="2039815"/>
            <a:ext cx="5064368" cy="70788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8464A2-5768-4204-8606-BE5BA9B79CB7}"/>
              </a:ext>
            </a:extLst>
          </p:cNvPr>
          <p:cNvSpPr txBox="1"/>
          <p:nvPr/>
        </p:nvSpPr>
        <p:spPr>
          <a:xfrm>
            <a:off x="597879" y="3147934"/>
            <a:ext cx="11409242" cy="70788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বয়ঃসন্ধি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কালে যে কোনো সমস্যা হলেই মা-বাবার সাথে পরামর্শ করব।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73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4B278B-7E52-4240-ACD8-4106921F33EA}"/>
              </a:ext>
            </a:extLst>
          </p:cNvPr>
          <p:cNvSpPr txBox="1"/>
          <p:nvPr/>
        </p:nvSpPr>
        <p:spPr>
          <a:xfrm>
            <a:off x="7473561" y="995289"/>
            <a:ext cx="3474720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: 7ম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B7CBD3-AD79-4549-82B2-3BA4B60223D3}"/>
              </a:ext>
            </a:extLst>
          </p:cNvPr>
          <p:cNvSpPr txBox="1"/>
          <p:nvPr/>
        </p:nvSpPr>
        <p:spPr>
          <a:xfrm>
            <a:off x="7267246" y="2912012"/>
            <a:ext cx="3930637" cy="21236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আলোচ্য বিষয়: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নির্মিতি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‘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Library of animated clip art black and white stock for reading png ...">
            <a:extLst>
              <a:ext uri="{FF2B5EF4-FFF2-40B4-BE49-F238E27FC236}">
                <a16:creationId xmlns:a16="http://schemas.microsoft.com/office/drawing/2014/main" id="{C8BF106E-3344-45EF-AAC6-F5ED2F281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340" y="1846017"/>
            <a:ext cx="4255648" cy="425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le of books clipart - ClipartBarn">
            <a:extLst>
              <a:ext uri="{FF2B5EF4-FFF2-40B4-BE49-F238E27FC236}">
                <a16:creationId xmlns:a16="http://schemas.microsoft.com/office/drawing/2014/main" id="{B3CFCC67-8DD1-4B7D-B3E3-A949ECD04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94" y="322310"/>
            <a:ext cx="204787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B33D9E-AA76-4406-9ED7-8A96636007A0}"/>
              </a:ext>
            </a:extLst>
          </p:cNvPr>
          <p:cNvSpPr txBox="1"/>
          <p:nvPr/>
        </p:nvSpPr>
        <p:spPr>
          <a:xfrm>
            <a:off x="5387593" y="4676068"/>
            <a:ext cx="6099888" cy="18158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উম্মে</a:t>
            </a:r>
            <a:r>
              <a:rPr lang="en-US" sz="2800" b="1" dirty="0"/>
              <a:t> </a:t>
            </a:r>
            <a:r>
              <a:rPr lang="en-US" sz="2800" b="1" dirty="0" err="1"/>
              <a:t>হাবিবা</a:t>
            </a:r>
            <a:endParaRPr lang="en-US" sz="2800" b="1" dirty="0"/>
          </a:p>
          <a:p>
            <a:r>
              <a:rPr lang="en-US" sz="2800" b="1" dirty="0" err="1"/>
              <a:t>সহকারী</a:t>
            </a:r>
            <a:r>
              <a:rPr lang="en-US" sz="2800" b="1" dirty="0"/>
              <a:t> </a:t>
            </a:r>
            <a:r>
              <a:rPr lang="en-US" sz="2800" b="1" dirty="0" err="1"/>
              <a:t>শিক্ষক</a:t>
            </a:r>
            <a:r>
              <a:rPr lang="en-US" sz="2800" b="1" dirty="0"/>
              <a:t> (</a:t>
            </a:r>
            <a:r>
              <a:rPr lang="en-US" sz="2800" b="1" dirty="0" err="1"/>
              <a:t>বাংলা</a:t>
            </a:r>
            <a:r>
              <a:rPr lang="en-US" sz="2800" b="1" dirty="0"/>
              <a:t>)</a:t>
            </a:r>
          </a:p>
          <a:p>
            <a:r>
              <a:rPr lang="en-US" sz="2800" b="1" dirty="0" err="1"/>
              <a:t>মোহাম্মদপুর</a:t>
            </a:r>
            <a:r>
              <a:rPr lang="en-US" sz="2800" b="1" dirty="0"/>
              <a:t> </a:t>
            </a:r>
            <a:r>
              <a:rPr lang="en-US" sz="2800" b="1" dirty="0" err="1"/>
              <a:t>সরকারি</a:t>
            </a:r>
            <a:r>
              <a:rPr lang="en-US" sz="2800" b="1" dirty="0"/>
              <a:t> </a:t>
            </a:r>
            <a:r>
              <a:rPr lang="en-US" sz="2800" b="1" dirty="0" err="1"/>
              <a:t>উচ্চ</a:t>
            </a:r>
            <a:r>
              <a:rPr lang="en-US" sz="2800" b="1" dirty="0"/>
              <a:t> </a:t>
            </a:r>
            <a:r>
              <a:rPr lang="en-US" sz="2800" b="1" dirty="0" err="1"/>
              <a:t>বিদ্যালয়</a:t>
            </a:r>
            <a:r>
              <a:rPr lang="en-US" sz="2800" b="1" dirty="0"/>
              <a:t>,</a:t>
            </a:r>
          </a:p>
          <a:p>
            <a:r>
              <a:rPr lang="en-US" sz="2800" b="1" dirty="0" err="1"/>
              <a:t>ঢাকা</a:t>
            </a:r>
            <a:r>
              <a:rPr lang="en-US" sz="2800" b="1" dirty="0"/>
              <a:t>।</a:t>
            </a:r>
          </a:p>
        </p:txBody>
      </p:sp>
      <p:pic>
        <p:nvPicPr>
          <p:cNvPr id="3" name="Picture 2" descr="Literary Genres - BrainPOP">
            <a:extLst>
              <a:ext uri="{FF2B5EF4-FFF2-40B4-BE49-F238E27FC236}">
                <a16:creationId xmlns:a16="http://schemas.microsoft.com/office/drawing/2014/main" id="{A6BA7F6D-5DE1-4EA0-81F4-F3525C1FD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873" y="640389"/>
            <a:ext cx="5119286" cy="385429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FD3418-03C0-403B-9EB5-9C56C030CB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99" y="380961"/>
            <a:ext cx="3361044" cy="611099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6151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6B7BCE-C96B-4CD4-A74E-F952475496A4}"/>
              </a:ext>
            </a:extLst>
          </p:cNvPr>
          <p:cNvSpPr/>
          <p:nvPr/>
        </p:nvSpPr>
        <p:spPr>
          <a:xfrm>
            <a:off x="5290108" y="2767827"/>
            <a:ext cx="2089033" cy="923330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‘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/>
          </a:p>
        </p:txBody>
      </p:sp>
      <p:pic>
        <p:nvPicPr>
          <p:cNvPr id="2050" name="Picture 2" descr="animated-flower-image-0023">
            <a:extLst>
              <a:ext uri="{FF2B5EF4-FFF2-40B4-BE49-F238E27FC236}">
                <a16:creationId xmlns:a16="http://schemas.microsoft.com/office/drawing/2014/main" id="{EDBB1F48-5043-442E-BB9A-F8153631BAA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902" y="1676260"/>
            <a:ext cx="3010967" cy="171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nimated-flower-image-0023">
            <a:extLst>
              <a:ext uri="{FF2B5EF4-FFF2-40B4-BE49-F238E27FC236}">
                <a16:creationId xmlns:a16="http://schemas.microsoft.com/office/drawing/2014/main" id="{461048ED-08E9-469A-8904-540EFF6EA20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0906">
            <a:off x="7118539" y="3852732"/>
            <a:ext cx="3602077" cy="205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nimated-flower-image-0023">
            <a:extLst>
              <a:ext uri="{FF2B5EF4-FFF2-40B4-BE49-F238E27FC236}">
                <a16:creationId xmlns:a16="http://schemas.microsoft.com/office/drawing/2014/main" id="{5D2D824A-0DEE-471D-B1AE-4349AB8BDD5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577" y="2758517"/>
            <a:ext cx="3272423" cy="186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nimated-flower-image-0023">
            <a:extLst>
              <a:ext uri="{FF2B5EF4-FFF2-40B4-BE49-F238E27FC236}">
                <a16:creationId xmlns:a16="http://schemas.microsoft.com/office/drawing/2014/main" id="{E500ED41-E708-4DC0-8D06-1C22604565C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153" y="236155"/>
            <a:ext cx="3422526" cy="195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4FFA8F5C-475E-4DF3-9DE1-E5733751C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77" y="316301"/>
            <a:ext cx="4618439" cy="615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30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2940E8-C060-41A8-BFA9-DF592BA8E898}"/>
              </a:ext>
            </a:extLst>
          </p:cNvPr>
          <p:cNvSpPr txBox="1"/>
          <p:nvPr/>
        </p:nvSpPr>
        <p:spPr>
          <a:xfrm>
            <a:off x="4065563" y="483086"/>
            <a:ext cx="1758460" cy="72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04FF48-4484-41BA-9C02-3AFFF751DB2C}"/>
              </a:ext>
            </a:extLst>
          </p:cNvPr>
          <p:cNvSpPr txBox="1"/>
          <p:nvPr/>
        </p:nvSpPr>
        <p:spPr>
          <a:xfrm>
            <a:off x="654150" y="1606110"/>
            <a:ext cx="4621235" cy="72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3ACBC6-A025-4C05-B75A-FFB5B0053528}"/>
              </a:ext>
            </a:extLst>
          </p:cNvPr>
          <p:cNvSpPr txBox="1"/>
          <p:nvPr/>
        </p:nvSpPr>
        <p:spPr>
          <a:xfrm>
            <a:off x="1109003" y="2729134"/>
            <a:ext cx="99739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বা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কী তা বলতে পারবে;</a:t>
            </a:r>
          </a:p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্থক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আলোচনা করতে পারবে;</a:t>
            </a:r>
          </a:p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৩। বা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ংশ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ব্যা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খ্যা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030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পড়া চাই নানা বই">
            <a:extLst>
              <a:ext uri="{FF2B5EF4-FFF2-40B4-BE49-F238E27FC236}">
                <a16:creationId xmlns:a16="http://schemas.microsoft.com/office/drawing/2014/main" id="{AB5394A9-F495-47D1-AACB-164F23047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41" y="2278966"/>
            <a:ext cx="5591559" cy="387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F9B0ED-7D34-489C-BFC3-E42756259F5B}"/>
              </a:ext>
            </a:extLst>
          </p:cNvPr>
          <p:cNvSpPr txBox="1"/>
          <p:nvPr/>
        </p:nvSpPr>
        <p:spPr>
          <a:xfrm>
            <a:off x="1495572" y="832202"/>
            <a:ext cx="2809141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শম্পা বই পড়ে।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6A9C3F-23D5-4D1A-AC03-4B1BEF85687E}"/>
              </a:ext>
            </a:extLst>
          </p:cNvPr>
          <p:cNvSpPr txBox="1"/>
          <p:nvPr/>
        </p:nvSpPr>
        <p:spPr>
          <a:xfrm>
            <a:off x="7444081" y="822593"/>
            <a:ext cx="3609530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রাকিব ফুটবল খেলে।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30" name="Picture 6" descr="একটি ছেলে ফুটবল খেলছে বিনামূল্যে ...">
            <a:extLst>
              <a:ext uri="{FF2B5EF4-FFF2-40B4-BE49-F238E27FC236}">
                <a16:creationId xmlns:a16="http://schemas.microsoft.com/office/drawing/2014/main" id="{312B7C4F-EA78-472C-BC32-C94BD3463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047" y="2152358"/>
            <a:ext cx="4533375" cy="4227384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42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01C20EF-9567-459C-A544-07B0DBBF8298}"/>
              </a:ext>
            </a:extLst>
          </p:cNvPr>
          <p:cNvSpPr txBox="1"/>
          <p:nvPr/>
        </p:nvSpPr>
        <p:spPr>
          <a:xfrm>
            <a:off x="533691" y="4602786"/>
            <a:ext cx="5726134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মাছগুলো আকাশে উড়ে বেড়াচ্ছে।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151918-9AEC-48D4-A336-A5EB31A21F01}"/>
              </a:ext>
            </a:extLst>
          </p:cNvPr>
          <p:cNvSpPr txBox="1"/>
          <p:nvPr/>
        </p:nvSpPr>
        <p:spPr>
          <a:xfrm>
            <a:off x="519625" y="5717460"/>
            <a:ext cx="5726134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পাখিগুলো আকাশে উড়ে বেড়াচ্ছে।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B0DA12-A659-4BCB-91EA-AB31C19A2717}"/>
              </a:ext>
            </a:extLst>
          </p:cNvPr>
          <p:cNvSpPr txBox="1"/>
          <p:nvPr/>
        </p:nvSpPr>
        <p:spPr>
          <a:xfrm>
            <a:off x="7789395" y="4757531"/>
            <a:ext cx="2208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ভুল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2026A6-E57A-4D40-ACE5-09F9C7420EE2}"/>
              </a:ext>
            </a:extLst>
          </p:cNvPr>
          <p:cNvSpPr txBox="1"/>
          <p:nvPr/>
        </p:nvSpPr>
        <p:spPr>
          <a:xfrm>
            <a:off x="7543209" y="5804255"/>
            <a:ext cx="2208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সঠিক বাক্য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Sky Birds Live Wallpaper - Android Apps on Google Play | Birds ...">
            <a:extLst>
              <a:ext uri="{FF2B5EF4-FFF2-40B4-BE49-F238E27FC236}">
                <a16:creationId xmlns:a16="http://schemas.microsoft.com/office/drawing/2014/main" id="{44FE782A-1281-4D05-B99A-DE5AAA841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0" y="275186"/>
            <a:ext cx="7040098" cy="39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দেশি মাছের ছড়াছড়ি">
            <a:extLst>
              <a:ext uri="{FF2B5EF4-FFF2-40B4-BE49-F238E27FC236}">
                <a16:creationId xmlns:a16="http://schemas.microsoft.com/office/drawing/2014/main" id="{25690355-B5D9-4AE9-8574-B44C5476C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788" y="786618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03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FE86DE-0D52-4CEE-BF07-32DB5A8E9E72}"/>
              </a:ext>
            </a:extLst>
          </p:cNvPr>
          <p:cNvSpPr txBox="1"/>
          <p:nvPr/>
        </p:nvSpPr>
        <p:spPr>
          <a:xfrm>
            <a:off x="4244343" y="559920"/>
            <a:ext cx="302455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কী?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03C033-48CD-4715-93FB-EF0F73D82C77}"/>
              </a:ext>
            </a:extLst>
          </p:cNvPr>
          <p:cNvSpPr txBox="1"/>
          <p:nvPr/>
        </p:nvSpPr>
        <p:spPr>
          <a:xfrm>
            <a:off x="997931" y="1704416"/>
            <a:ext cx="9517377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সুবিন্যস্ত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পদসমষ্টি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সম্পূর্ণরুপে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প্রকাশিত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হয়,তাকে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AF90C4-4D5E-4953-8135-B48D4C1D0D53}"/>
              </a:ext>
            </a:extLst>
          </p:cNvPr>
          <p:cNvSpPr txBox="1"/>
          <p:nvPr/>
        </p:nvSpPr>
        <p:spPr>
          <a:xfrm>
            <a:off x="1402958" y="3429000"/>
            <a:ext cx="137022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যেমন-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333F11-C809-4604-8775-4FBB7AC60938}"/>
              </a:ext>
            </a:extLst>
          </p:cNvPr>
          <p:cNvSpPr txBox="1"/>
          <p:nvPr/>
        </p:nvSpPr>
        <p:spPr>
          <a:xfrm>
            <a:off x="2773181" y="4799641"/>
            <a:ext cx="572613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পাখিগুলো আকাশে উড়ে বেড়াচ্ছে।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7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962</Words>
  <Application>Microsoft Office PowerPoint</Application>
  <PresentationFormat>Widescreen</PresentationFormat>
  <Paragraphs>138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62</cp:revision>
  <dcterms:created xsi:type="dcterms:W3CDTF">2020-05-27T13:50:20Z</dcterms:created>
  <dcterms:modified xsi:type="dcterms:W3CDTF">2020-07-04T05:46:36Z</dcterms:modified>
</cp:coreProperties>
</file>