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75" r:id="rId8"/>
    <p:sldId id="270" r:id="rId9"/>
    <p:sldId id="271" r:id="rId10"/>
    <p:sldId id="263" r:id="rId11"/>
    <p:sldId id="264" r:id="rId12"/>
    <p:sldId id="278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0275F-C97F-43B3-B381-2F706A8E7F0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D9D3-06A4-4A74-91E1-8EF8F770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chemis\Atoms%20and%20Molecules%20-%20Class%209%20Tutorial%5b1%5d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51085" y="130626"/>
            <a:ext cx="2061029" cy="923330"/>
          </a:xfrm>
          <a:prstGeom prst="rect">
            <a:avLst/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E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371600"/>
            <a:ext cx="2366590" cy="3004772"/>
          </a:xfrm>
          <a:prstGeom prst="rect">
            <a:avLst/>
          </a:prstGeom>
          <a:ln w="3810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91885" y="1727200"/>
            <a:ext cx="4557485" cy="523220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মো</a:t>
            </a:r>
            <a:r>
              <a:rPr lang="en-US" sz="2800" dirty="0" smtClean="0"/>
              <a:t>: </a:t>
            </a:r>
            <a:r>
              <a:rPr lang="en-US" sz="2800" dirty="0" err="1" smtClean="0"/>
              <a:t>আফছার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আলী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আকন্দ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1886" y="2467426"/>
            <a:ext cx="2075543" cy="400110"/>
          </a:xfrm>
          <a:prstGeom prst="rect">
            <a:avLst/>
          </a:prstGeom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সহকারি</a:t>
            </a:r>
            <a:r>
              <a:rPr lang="en-US" sz="2000" dirty="0" smtClean="0"/>
              <a:t>   </a:t>
            </a:r>
            <a:r>
              <a:rPr lang="en-US" sz="2000" dirty="0" err="1" smtClean="0"/>
              <a:t>শিক্ষক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1886" y="3222168"/>
            <a:ext cx="554445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রাণীরহাট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স্কুল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এন্ড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কারিগরি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কলেজ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1886" y="4223646"/>
            <a:ext cx="2481944" cy="400110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শাজাহানপুর</a:t>
            </a:r>
            <a:r>
              <a:rPr lang="en-US" sz="2000" dirty="0" smtClean="0"/>
              <a:t>, </a:t>
            </a:r>
            <a:r>
              <a:rPr lang="en-US" sz="2000" dirty="0" err="1" smtClean="0"/>
              <a:t>বগুড়া</a:t>
            </a:r>
            <a:r>
              <a:rPr lang="en-US" sz="2000" dirty="0" smtClean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81027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666" y="76200"/>
            <a:ext cx="3654334" cy="584775"/>
          </a:xfrm>
          <a:prstGeom prst="rect">
            <a:avLst/>
          </a:prstGeom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</a:t>
            </a:r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গঠন প্রক্রিয়া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753297" y="2734056"/>
            <a:ext cx="921326" cy="86739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0"/>
          <p:cNvGrpSpPr/>
          <p:nvPr/>
        </p:nvGrpSpPr>
        <p:grpSpPr>
          <a:xfrm>
            <a:off x="4084585" y="2209799"/>
            <a:ext cx="614218" cy="688479"/>
            <a:chOff x="6553200" y="2285999"/>
            <a:chExt cx="614218" cy="612279"/>
          </a:xfrm>
        </p:grpSpPr>
        <p:sp>
          <p:nvSpPr>
            <p:cNvPr id="58" name="Oval 57"/>
            <p:cNvSpPr/>
            <p:nvPr/>
          </p:nvSpPr>
          <p:spPr>
            <a:xfrm>
              <a:off x="6553200" y="2285999"/>
              <a:ext cx="614218" cy="612279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5"/>
            <p:cNvGrpSpPr/>
            <p:nvPr/>
          </p:nvGrpSpPr>
          <p:grpSpPr>
            <a:xfrm>
              <a:off x="6629400" y="2362200"/>
              <a:ext cx="457199" cy="381000"/>
              <a:chOff x="3048000" y="2895600"/>
              <a:chExt cx="457199" cy="38100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3048000" y="2971800"/>
                <a:ext cx="152399" cy="1524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3200400" y="3048000"/>
                <a:ext cx="152399" cy="1524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14"/>
              <p:cNvGrpSpPr/>
              <p:nvPr/>
            </p:nvGrpSpPr>
            <p:grpSpPr>
              <a:xfrm>
                <a:off x="3124200" y="2895600"/>
                <a:ext cx="380999" cy="381000"/>
                <a:chOff x="6019800" y="3429000"/>
                <a:chExt cx="380999" cy="381000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6172200" y="3581400"/>
                  <a:ext cx="152399" cy="15240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6172200" y="3657600"/>
                  <a:ext cx="152399" cy="15240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6248400" y="3581400"/>
                  <a:ext cx="152399" cy="1524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6019800" y="3505200"/>
                  <a:ext cx="152399" cy="15240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6148448" y="3429000"/>
                  <a:ext cx="152399" cy="1524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6019800" y="3657600"/>
                  <a:ext cx="152399" cy="15240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0" name="Oval 69"/>
          <p:cNvSpPr/>
          <p:nvPr/>
        </p:nvSpPr>
        <p:spPr>
          <a:xfrm>
            <a:off x="3200400" y="1334730"/>
            <a:ext cx="2514600" cy="239907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ular Callout 77"/>
          <p:cNvSpPr/>
          <p:nvPr/>
        </p:nvSpPr>
        <p:spPr>
          <a:xfrm>
            <a:off x="5638800" y="3429000"/>
            <a:ext cx="1219200" cy="457200"/>
          </a:xfrm>
          <a:prstGeom prst="wedgeRectCallout">
            <a:avLst>
              <a:gd name="adj1" fmla="val 107981"/>
              <a:gd name="adj2" fmla="val 133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প্রোটন</a:t>
            </a:r>
            <a:r>
              <a:rPr lang="en-US" dirty="0" smtClean="0"/>
              <a:t> (P)</a:t>
            </a:r>
            <a:endParaRPr lang="en-US" dirty="0"/>
          </a:p>
        </p:txBody>
      </p:sp>
      <p:sp>
        <p:nvSpPr>
          <p:cNvPr id="79" name="Rectangular Callout 78"/>
          <p:cNvSpPr/>
          <p:nvPr/>
        </p:nvSpPr>
        <p:spPr>
          <a:xfrm>
            <a:off x="5638800" y="4114800"/>
            <a:ext cx="1295400" cy="457200"/>
          </a:xfrm>
          <a:prstGeom prst="wedgeRectCallout">
            <a:avLst>
              <a:gd name="adj1" fmla="val 116456"/>
              <a:gd name="adj2" fmla="val -1716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নিউট্রন</a:t>
            </a:r>
            <a:r>
              <a:rPr lang="en-US" dirty="0" smtClean="0"/>
              <a:t> (N)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257800" y="1600200"/>
            <a:ext cx="228600" cy="304800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-------</a:t>
            </a:r>
            <a:r>
              <a:rPr lang="bn-BD" sz="4400" dirty="0" smtClean="0"/>
              <a:t>-</a:t>
            </a:r>
            <a:r>
              <a:rPr lang="bn-BD" dirty="0" smtClean="0"/>
              <a:t>-------</a:t>
            </a:r>
            <a:endParaRPr lang="en-US" dirty="0"/>
          </a:p>
        </p:txBody>
      </p:sp>
      <p:sp>
        <p:nvSpPr>
          <p:cNvPr id="84" name="Rectangular Callout 83"/>
          <p:cNvSpPr/>
          <p:nvPr/>
        </p:nvSpPr>
        <p:spPr>
          <a:xfrm>
            <a:off x="5943600" y="2895600"/>
            <a:ext cx="1371600" cy="457200"/>
          </a:xfrm>
          <a:prstGeom prst="wedgeRectCallout">
            <a:avLst>
              <a:gd name="adj1" fmla="val -141172"/>
              <a:gd name="adj2" fmla="val -1019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নিউক্লিয়াস</a:t>
            </a: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76962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7772400" y="419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Plus 96"/>
          <p:cNvSpPr/>
          <p:nvPr/>
        </p:nvSpPr>
        <p:spPr>
          <a:xfrm>
            <a:off x="4114800" y="2363490"/>
            <a:ext cx="609600" cy="4572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Plus 97"/>
          <p:cNvSpPr/>
          <p:nvPr/>
        </p:nvSpPr>
        <p:spPr>
          <a:xfrm>
            <a:off x="8229600" y="3505200"/>
            <a:ext cx="609600" cy="457200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8305800" y="3962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০</a:t>
            </a:r>
            <a:endParaRPr lang="en-US" sz="3200" dirty="0"/>
          </a:p>
        </p:txBody>
      </p:sp>
      <p:sp>
        <p:nvSpPr>
          <p:cNvPr id="129" name="Rectangular Callout 128"/>
          <p:cNvSpPr/>
          <p:nvPr/>
        </p:nvSpPr>
        <p:spPr>
          <a:xfrm>
            <a:off x="6324600" y="1447800"/>
            <a:ext cx="1600200" cy="457200"/>
          </a:xfrm>
          <a:prstGeom prst="wedgeRectCallout">
            <a:avLst>
              <a:gd name="adj1" fmla="val -102189"/>
              <a:gd name="adj2" fmla="val 167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ইলেকট্রন</a:t>
            </a:r>
            <a:r>
              <a:rPr lang="en-US" dirty="0" smtClean="0"/>
              <a:t> </a:t>
            </a:r>
            <a:r>
              <a:rPr lang="bn-BD" dirty="0" smtClean="0"/>
              <a:t>(</a:t>
            </a:r>
            <a:r>
              <a:rPr lang="en-US" dirty="0" smtClean="0"/>
              <a:t>e</a:t>
            </a:r>
            <a:r>
              <a:rPr lang="bn-BD" dirty="0" smtClean="0"/>
              <a:t>)</a:t>
            </a:r>
            <a:endParaRPr lang="en-US" dirty="0"/>
          </a:p>
        </p:txBody>
      </p:sp>
      <p:sp>
        <p:nvSpPr>
          <p:cNvPr id="48" name="Minus 47"/>
          <p:cNvSpPr/>
          <p:nvPr/>
        </p:nvSpPr>
        <p:spPr>
          <a:xfrm>
            <a:off x="8382000" y="1524000"/>
            <a:ext cx="457200" cy="304800"/>
          </a:xfrm>
          <a:prstGeom prst="mathMinus">
            <a:avLst/>
          </a:prstGeom>
          <a:solidFill>
            <a:schemeClr val="tx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6200" y="1828800"/>
            <a:ext cx="2895600" cy="20621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পারমাণবিক সংখ্যা: </a:t>
            </a:r>
            <a:r>
              <a:rPr lang="bn-BD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মৌলের নিউক্লিয়াসে উপস্থিত</a:t>
            </a:r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প্রোটন </a:t>
            </a:r>
            <a:r>
              <a:rPr lang="bn-BD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সংখ্যাকে </a:t>
            </a:r>
            <a:r>
              <a:rPr lang="bn-BD" sz="2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পারমাণবিক সংখ্যা </a:t>
            </a:r>
            <a:r>
              <a:rPr lang="en-US" sz="2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হয়।</a:t>
            </a:r>
            <a:r>
              <a:rPr lang="en-US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 </a:t>
            </a:r>
            <a:r>
              <a:rPr lang="en-US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Z </a:t>
            </a:r>
            <a:r>
              <a:rPr lang="bn-BD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</a:t>
            </a:r>
            <a:endParaRPr lang="en-US" sz="24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76200" y="4343400"/>
            <a:ext cx="4343400" cy="132343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 সংখ্যা: </a:t>
            </a:r>
            <a:r>
              <a:rPr lang="bn-BD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মৌলের </a:t>
            </a:r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প্রোটন ও নিউট্রনের </a:t>
            </a:r>
            <a:r>
              <a:rPr lang="bn-BD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 যোগফলকে </a:t>
            </a:r>
            <a:r>
              <a:rPr lang="bn-BD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ভরসংখ্যা</a:t>
            </a:r>
            <a:r>
              <a:rPr lang="bn-BD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বলা হয়। একে </a:t>
            </a:r>
            <a:r>
              <a:rPr lang="en-US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(A=</a:t>
            </a:r>
            <a:r>
              <a:rPr lang="en-US" sz="2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p+n</a:t>
            </a:r>
            <a:r>
              <a:rPr lang="en-US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প্রকাশ করা হয়।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53400" y="685800"/>
            <a:ext cx="7620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চার্জ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0204010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 -0.06659 C -0.02431 -0.06659 0.0375 0.01272 0.0375 0.11098 C 0.0375 0.20879 -0.02431 0.28856 -0.1 0.28856 C -0.17587 0.28856 -0.2375 0.20879 -0.2375 0.11098 C -0.2375 0.01272 -0.17587 -0.06659 -0.1 -0.06659 Z " pathEditMode="relative" rAng="0" ptsTypes="fffff">
                                      <p:cBhvr>
                                        <p:cTn id="13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0" grpId="0" animBg="1"/>
      <p:bldP spid="78" grpId="0" animBg="1"/>
      <p:bldP spid="79" grpId="0" animBg="1"/>
      <p:bldP spid="89" grpId="1" animBg="1"/>
      <p:bldP spid="89" grpId="2" animBg="1"/>
      <p:bldP spid="84" grpId="0" animBg="1"/>
      <p:bldP spid="90" grpId="0" animBg="1"/>
      <p:bldP spid="92" grpId="0" animBg="1"/>
      <p:bldP spid="97" grpId="0" animBg="1"/>
      <p:bldP spid="98" grpId="0" animBg="1"/>
      <p:bldP spid="128" grpId="0"/>
      <p:bldP spid="129" grpId="0" animBg="1"/>
      <p:bldP spid="48" grpId="0" animBg="1"/>
      <p:bldP spid="50" grpId="0" animBg="1"/>
      <p:bldP spid="51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0" y="228600"/>
            <a:ext cx="5791200" cy="461665"/>
          </a:xfrm>
          <a:prstGeom prst="rect">
            <a:avLst/>
          </a:prstGeom>
          <a:ln w="38100">
            <a:noFill/>
          </a:ln>
          <a:effectLst>
            <a:outerShdw blurRad="107950" dist="12700" dir="5400000" algn="ctr">
              <a:srgbClr val="000000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পরমাণুর মুল কণিকা গুলোর বৈশিষ্ট্য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81000" y="1600200"/>
            <a:ext cx="3810000" cy="1752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b="1" i="1" dirty="0" smtClean="0">
                <a:solidFill>
                  <a:srgbClr val="002060"/>
                </a:solidFill>
              </a:rPr>
              <a:t>ইলেকট্রন:</a:t>
            </a:r>
          </a:p>
          <a:p>
            <a:r>
              <a:rPr lang="bn-BD" dirty="0" smtClean="0"/>
              <a:t>১। আধান বা চার্জ  ঋণাত্মক ।</a:t>
            </a:r>
          </a:p>
          <a:p>
            <a:r>
              <a:rPr lang="bn-BD" dirty="0" smtClean="0"/>
              <a:t>২। একে  </a:t>
            </a:r>
            <a:r>
              <a:rPr lang="en-US" dirty="0" smtClean="0"/>
              <a:t>e </a:t>
            </a:r>
            <a:r>
              <a:rPr lang="bn-BD" dirty="0" smtClean="0"/>
              <a:t>দ্বারা প্রকাশ করা হয়।</a:t>
            </a:r>
          </a:p>
          <a:p>
            <a:r>
              <a:rPr lang="bn-BD" dirty="0" smtClean="0"/>
              <a:t>৩। আধানের পরিমাণ: </a:t>
            </a:r>
            <a:r>
              <a:rPr lang="en-US" dirty="0" smtClean="0"/>
              <a:t>-1.60×10 </a:t>
            </a:r>
            <a:r>
              <a:rPr lang="en-US" baseline="30000" dirty="0" smtClean="0"/>
              <a:t>-19</a:t>
            </a:r>
            <a:r>
              <a:rPr lang="en-US" dirty="0" smtClean="0"/>
              <a:t> C</a:t>
            </a:r>
          </a:p>
          <a:p>
            <a:r>
              <a:rPr lang="bn-BD" dirty="0" smtClean="0"/>
              <a:t>৪। এর প্রকৃত ভর </a:t>
            </a:r>
            <a:r>
              <a:rPr lang="en-US" dirty="0" smtClean="0"/>
              <a:t>9.11×10 </a:t>
            </a:r>
            <a:r>
              <a:rPr lang="en-US" baseline="30000" dirty="0" smtClean="0"/>
              <a:t>-28</a:t>
            </a:r>
            <a:r>
              <a:rPr lang="en-US" dirty="0" smtClean="0"/>
              <a:t> g</a:t>
            </a:r>
          </a:p>
          <a:p>
            <a:r>
              <a:rPr lang="bn-BD" dirty="0" smtClean="0"/>
              <a:t>৫। আপেক্ষিক আধান </a:t>
            </a:r>
            <a:r>
              <a:rPr lang="en-US" dirty="0" smtClean="0"/>
              <a:t> -1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76800" y="1600200"/>
            <a:ext cx="3810000" cy="1752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b="1" i="1" dirty="0" smtClean="0">
                <a:solidFill>
                  <a:srgbClr val="002060"/>
                </a:solidFill>
              </a:rPr>
              <a:t>প্রোটন:</a:t>
            </a:r>
          </a:p>
          <a:p>
            <a:r>
              <a:rPr lang="bn-BD" dirty="0" smtClean="0"/>
              <a:t>১। আধান বা চার্জ ধণাত্মক ।</a:t>
            </a:r>
          </a:p>
          <a:p>
            <a:r>
              <a:rPr lang="bn-BD" dirty="0" smtClean="0"/>
              <a:t>২। একে  </a:t>
            </a:r>
            <a:r>
              <a:rPr lang="en-US" dirty="0" smtClean="0"/>
              <a:t>p </a:t>
            </a:r>
            <a:r>
              <a:rPr lang="bn-BD" dirty="0" smtClean="0"/>
              <a:t>দ্বারা প্রকাশ করা হয়।</a:t>
            </a:r>
          </a:p>
          <a:p>
            <a:r>
              <a:rPr lang="bn-BD" dirty="0" smtClean="0"/>
              <a:t>৩। আধানের পরিমাণ: </a:t>
            </a:r>
            <a:r>
              <a:rPr lang="en-US" dirty="0" smtClean="0"/>
              <a:t>+1.60×10 </a:t>
            </a:r>
            <a:r>
              <a:rPr lang="en-US" baseline="30000" dirty="0" smtClean="0"/>
              <a:t>-19</a:t>
            </a:r>
            <a:r>
              <a:rPr lang="en-US" dirty="0" smtClean="0"/>
              <a:t> C</a:t>
            </a:r>
          </a:p>
          <a:p>
            <a:r>
              <a:rPr lang="bn-BD" dirty="0" smtClean="0"/>
              <a:t>৪। এর প্রকৃত ভর </a:t>
            </a:r>
            <a:r>
              <a:rPr lang="en-US" dirty="0" smtClean="0"/>
              <a:t>1.67 ×10 </a:t>
            </a:r>
            <a:r>
              <a:rPr lang="en-US" baseline="30000" dirty="0" smtClean="0"/>
              <a:t>-24</a:t>
            </a:r>
            <a:r>
              <a:rPr lang="en-US" dirty="0" smtClean="0"/>
              <a:t> g</a:t>
            </a:r>
          </a:p>
          <a:p>
            <a:r>
              <a:rPr lang="bn-BD" dirty="0" smtClean="0"/>
              <a:t>৫। আপেক্ষিক আধান  </a:t>
            </a:r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62200" y="4267200"/>
            <a:ext cx="3810000" cy="1752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b="1" i="1" dirty="0" smtClean="0">
                <a:solidFill>
                  <a:srgbClr val="FF0000"/>
                </a:solidFill>
              </a:rPr>
              <a:t>নিউট্রন:</a:t>
            </a:r>
          </a:p>
          <a:p>
            <a:r>
              <a:rPr lang="bn-BD" dirty="0" smtClean="0"/>
              <a:t>১। আধান বা চার্জ নেই ।</a:t>
            </a:r>
          </a:p>
          <a:p>
            <a:r>
              <a:rPr lang="bn-BD" dirty="0" smtClean="0"/>
              <a:t>২। একে  </a:t>
            </a:r>
            <a:r>
              <a:rPr lang="en-US" dirty="0" smtClean="0"/>
              <a:t>n </a:t>
            </a:r>
            <a:r>
              <a:rPr lang="bn-BD" dirty="0" smtClean="0"/>
              <a:t>দ্বারা প্রকাশ করা হয়।</a:t>
            </a:r>
          </a:p>
          <a:p>
            <a:r>
              <a:rPr lang="bn-BD" dirty="0" smtClean="0"/>
              <a:t>৩। আধানের পরিমাণ: শূণ্য (০)।</a:t>
            </a:r>
            <a:endParaRPr lang="en-US" dirty="0" smtClean="0"/>
          </a:p>
          <a:p>
            <a:r>
              <a:rPr lang="bn-BD" dirty="0" smtClean="0"/>
              <a:t>৪। এর প্রকৃত ভর </a:t>
            </a:r>
            <a:r>
              <a:rPr lang="en-US" dirty="0" smtClean="0"/>
              <a:t>1.675 ×10 </a:t>
            </a:r>
            <a:r>
              <a:rPr lang="en-US" baseline="30000" dirty="0" smtClean="0"/>
              <a:t>-24</a:t>
            </a:r>
            <a:r>
              <a:rPr lang="en-US" dirty="0" smtClean="0"/>
              <a:t> g</a:t>
            </a:r>
            <a:endParaRPr lang="bn-BD" dirty="0" smtClean="0"/>
          </a:p>
          <a:p>
            <a:r>
              <a:rPr lang="bn-BD" dirty="0" smtClean="0"/>
              <a:t>৫। আপেক্ষিক আধান 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1000"/>
            <a:ext cx="37338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মৌলের সংক্ষিপ্ত প্রকাশ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819400" y="2743200"/>
            <a:ext cx="3581400" cy="16764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900" dirty="0" smtClean="0"/>
              <a:t>Na</a:t>
            </a:r>
            <a:endParaRPr lang="en-US" sz="19900" dirty="0"/>
          </a:p>
        </p:txBody>
      </p:sp>
      <p:sp>
        <p:nvSpPr>
          <p:cNvPr id="4" name="Rectangle 3"/>
          <p:cNvSpPr/>
          <p:nvPr/>
        </p:nvSpPr>
        <p:spPr>
          <a:xfrm>
            <a:off x="2362200" y="1828800"/>
            <a:ext cx="1371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1981200"/>
            <a:ext cx="15240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23</a:t>
            </a:r>
            <a:endParaRPr lang="en-US" sz="6600" dirty="0"/>
          </a:p>
        </p:txBody>
      </p:sp>
      <p:sp>
        <p:nvSpPr>
          <p:cNvPr id="6" name="Rectangle 5"/>
          <p:cNvSpPr/>
          <p:nvPr/>
        </p:nvSpPr>
        <p:spPr>
          <a:xfrm>
            <a:off x="1828800" y="4114800"/>
            <a:ext cx="15240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11</a:t>
            </a:r>
            <a:endParaRPr lang="en-US" sz="6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562600" y="2286000"/>
            <a:ext cx="1371600" cy="609600"/>
            <a:chOff x="5562600" y="2286000"/>
            <a:chExt cx="1371600" cy="609600"/>
          </a:xfrm>
        </p:grpSpPr>
        <p:grpSp>
          <p:nvGrpSpPr>
            <p:cNvPr id="9" name="Group 8"/>
            <p:cNvGrpSpPr/>
            <p:nvPr/>
          </p:nvGrpSpPr>
          <p:grpSpPr>
            <a:xfrm>
              <a:off x="5562600" y="2286000"/>
              <a:ext cx="762000" cy="609600"/>
              <a:chOff x="5486400" y="1828800"/>
              <a:chExt cx="762000" cy="609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486400" y="1828800"/>
                <a:ext cx="762000" cy="381000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dirty="0" smtClean="0"/>
                  <a:t>+</a:t>
                </a:r>
                <a:endParaRPr lang="en-US" sz="66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486400" y="2209800"/>
                <a:ext cx="762000" cy="228600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dirty="0" smtClean="0"/>
                  <a:t>-</a:t>
                </a:r>
                <a:endParaRPr lang="en-US" sz="6600" dirty="0"/>
              </a:p>
            </p:txBody>
          </p:sp>
        </p:grpSp>
        <p:sp>
          <p:nvSpPr>
            <p:cNvPr id="10" name="Rounded Rectangle 9"/>
            <p:cNvSpPr/>
            <p:nvPr/>
          </p:nvSpPr>
          <p:spPr>
            <a:xfrm>
              <a:off x="6400800" y="2286000"/>
              <a:ext cx="533400" cy="609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/>
                <a:t>m</a:t>
              </a:r>
              <a:endParaRPr lang="en-US" sz="54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52600" y="1524000"/>
            <a:ext cx="16002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/>
              <a:t>ভর সংখ্যা (</a:t>
            </a:r>
            <a:r>
              <a:rPr lang="en-US" b="1" dirty="0" smtClean="0"/>
              <a:t>A)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5181600"/>
            <a:ext cx="3429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/>
              <a:t>পারমাণবিক সংখ্যা/প্রোটন (</a:t>
            </a:r>
            <a:r>
              <a:rPr lang="en-US" sz="2400" b="1" dirty="0" smtClean="0"/>
              <a:t>z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5562600" y="1600200"/>
            <a:ext cx="18288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আধান বা চার্জ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4800"/>
            <a:ext cx="2438400" cy="5847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পদার্থ কাকে বলে?</a:t>
            </a:r>
          </a:p>
          <a:p>
            <a:pPr algn="just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অণু ও পরমাণুর পাথর্ক্য বল? </a:t>
            </a:r>
          </a:p>
          <a:p>
            <a:pPr algn="just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পরমাণূর মুল কণিকা গুলো কি কি?</a:t>
            </a:r>
          </a:p>
          <a:p>
            <a:pPr algn="just"/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৪। পারমাণবিক সংখ্যা কাকে বলে?</a:t>
            </a:r>
          </a:p>
          <a:p>
            <a:pPr algn="just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৫। ৫টি ল্যাটিন মৌলের নাম বল?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762000"/>
            <a:ext cx="2438400" cy="76944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6200" y="3505200"/>
            <a:ext cx="8915400" cy="1323439"/>
            <a:chOff x="76200" y="3505200"/>
            <a:chExt cx="8915400" cy="1323439"/>
          </a:xfrm>
        </p:grpSpPr>
        <p:sp>
          <p:nvSpPr>
            <p:cNvPr id="3" name="TextBox 2"/>
            <p:cNvSpPr txBox="1"/>
            <p:nvPr/>
          </p:nvSpPr>
          <p:spPr>
            <a:xfrm>
              <a:off x="76200" y="3505200"/>
              <a:ext cx="8915400" cy="13234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bn-BD" sz="4800" dirty="0" smtClean="0">
                  <a:solidFill>
                    <a:schemeClr val="accent2">
                      <a:lumMod val="50000"/>
                    </a:schemeClr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	             ও       </a:t>
              </a:r>
              <a:r>
                <a:rPr lang="bn-BD" sz="3200" dirty="0" smtClean="0">
                  <a:solidFill>
                    <a:schemeClr val="accent2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এর ইলেকট্রন, প্রোটন ও নিউট্রন সংখ্যা নির্ণয় কর। </a:t>
              </a:r>
              <a:endParaRPr lang="en-US" sz="3200" dirty="0">
                <a:solidFill>
                  <a:schemeClr val="accent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pic>
          <p:nvPicPr>
            <p:cNvPr id="21508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" y="3581400"/>
              <a:ext cx="504825" cy="447675"/>
            </a:xfrm>
            <a:prstGeom prst="rect">
              <a:avLst/>
            </a:prstGeom>
            <a:noFill/>
          </p:spPr>
        </p:pic>
        <p:pic>
          <p:nvPicPr>
            <p:cNvPr id="2150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3000" y="3581400"/>
              <a:ext cx="533400" cy="457200"/>
            </a:xfrm>
            <a:prstGeom prst="rect">
              <a:avLst/>
            </a:prstGeom>
            <a:noFill/>
          </p:spPr>
        </p:pic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81200" y="3657600"/>
              <a:ext cx="561975" cy="457200"/>
            </a:xfrm>
            <a:prstGeom prst="rect">
              <a:avLst/>
            </a:prstGeom>
            <a:noFill/>
          </p:spPr>
        </p:pic>
        <p:pic>
          <p:nvPicPr>
            <p:cNvPr id="21505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14800" y="3657600"/>
              <a:ext cx="495300" cy="457200"/>
            </a:xfrm>
            <a:prstGeom prst="rect">
              <a:avLst/>
            </a:prstGeom>
            <a:noFill/>
          </p:spPr>
        </p:pic>
      </p:grp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5800" y="76200"/>
            <a:ext cx="2667000" cy="1752600"/>
            <a:chOff x="685800" y="76200"/>
            <a:chExt cx="2667000" cy="1752600"/>
          </a:xfrm>
        </p:grpSpPr>
        <p:sp>
          <p:nvSpPr>
            <p:cNvPr id="11" name="Rectangle 10"/>
            <p:cNvSpPr/>
            <p:nvPr/>
          </p:nvSpPr>
          <p:spPr>
            <a:xfrm>
              <a:off x="914400" y="685800"/>
              <a:ext cx="22098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685800" y="76200"/>
              <a:ext cx="2667000" cy="609600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57400" y="990600"/>
              <a:ext cx="533400" cy="838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143000" y="990600"/>
              <a:ext cx="457200" cy="4572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535" y="418011"/>
            <a:ext cx="3301637" cy="11079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71498"/>
            <a:ext cx="3962400" cy="49103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5638800" y="2286000"/>
            <a:ext cx="3352800" cy="3581400"/>
          </a:xfrm>
          <a:prstGeom prst="ellipse">
            <a:avLst/>
          </a:prstGeom>
          <a:ln w="38100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আগামী</a:t>
            </a:r>
            <a:r>
              <a:rPr lang="en-US" sz="3200" dirty="0" smtClean="0"/>
              <a:t>  </a:t>
            </a:r>
            <a:r>
              <a:rPr lang="en-US" sz="3200" dirty="0" err="1" smtClean="0"/>
              <a:t>ক্লাসের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শুভকামনায়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আজ</a:t>
            </a:r>
            <a:r>
              <a:rPr lang="en-US" sz="3200" dirty="0" smtClean="0"/>
              <a:t> </a:t>
            </a:r>
            <a:r>
              <a:rPr lang="en-US" sz="3200" dirty="0" err="1" smtClean="0"/>
              <a:t>এখানেই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09143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চলো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ভিডিও</a:t>
            </a:r>
            <a:r>
              <a:rPr lang="en-US" dirty="0" smtClean="0"/>
              <a:t> </a:t>
            </a:r>
            <a:r>
              <a:rPr lang="en-US" dirty="0" err="1" smtClean="0"/>
              <a:t>দেখি</a:t>
            </a:r>
            <a:endParaRPr lang="en-US" dirty="0"/>
          </a:p>
        </p:txBody>
      </p:sp>
      <p:pic>
        <p:nvPicPr>
          <p:cNvPr id="5" name="Atoms and Molecules - Class 9 Tutorial[1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676400"/>
            <a:ext cx="8305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5778" y="875211"/>
            <a:ext cx="55255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6"/>
                </a:solidFill>
              </a:rPr>
              <a:t>ধন্যবাদ</a:t>
            </a:r>
            <a:r>
              <a:rPr lang="en-US" sz="4400" b="1" dirty="0" smtClean="0">
                <a:solidFill>
                  <a:schemeClr val="accent6"/>
                </a:solidFill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</a:rPr>
              <a:t>আজকের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পাঠের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বিষয়</a:t>
            </a:r>
            <a:endParaRPr lang="en-US" sz="4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83100" y="3308350"/>
          <a:ext cx="177800" cy="241300"/>
        </p:xfrm>
        <a:graphic>
          <a:graphicData uri="http://schemas.openxmlformats.org/presentationml/2006/ole">
            <p:oleObj spid="_x0000_s2050" name="Equation" r:id="rId3" imgW="177480" imgH="241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0" y="3200400"/>
            <a:ext cx="4343400" cy="707886"/>
          </a:xfrm>
          <a:prstGeom prst="rect">
            <a:avLst/>
          </a:prstGeom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পরমাণু ও অণু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75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3403" y="352697"/>
            <a:ext cx="4447903" cy="830997"/>
          </a:xfrm>
          <a:prstGeom prst="rect">
            <a:avLst/>
          </a:prstGeom>
          <a:ln w="57150">
            <a:solidFill>
              <a:srgbClr val="002060"/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86000" y="1600200"/>
          <a:ext cx="177800" cy="215900"/>
        </p:xfrm>
        <a:graphic>
          <a:graphicData uri="http://schemas.openxmlformats.org/presentationml/2006/ole">
            <p:oleObj spid="_x0000_s3074" name="Equation" r:id="rId3" imgW="177480" imgH="2156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95400" y="165729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১। পদার্থ কী তা বলতে পারবে।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20574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 ২। পদার্থের প্রকারভেদ </a:t>
            </a:r>
            <a:r>
              <a:rPr lang="en-US" sz="2000" dirty="0" err="1" smtClean="0"/>
              <a:t>বলতে</a:t>
            </a:r>
            <a:r>
              <a:rPr lang="bn-BD" sz="2000" dirty="0" smtClean="0"/>
              <a:t> পারবে।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0" y="25146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 </a:t>
            </a:r>
            <a:r>
              <a:rPr lang="en-US" sz="2000" dirty="0" smtClean="0"/>
              <a:t>৩</a:t>
            </a:r>
            <a:r>
              <a:rPr lang="bn-BD" sz="2000" dirty="0" smtClean="0"/>
              <a:t>। পরমাণ</a:t>
            </a:r>
            <a:r>
              <a:rPr lang="en-US" sz="2000" dirty="0" err="1" smtClean="0"/>
              <a:t>ুর</a:t>
            </a:r>
            <a:r>
              <a:rPr lang="bn-BD" sz="2000" dirty="0" smtClean="0"/>
              <a:t> ও অণুর সংজ্ঞা বলতে পারবে।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28956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 ৪। পরমা</a:t>
            </a:r>
            <a:r>
              <a:rPr lang="en-US" sz="2000" dirty="0" err="1" smtClean="0"/>
              <a:t>ণুর</a:t>
            </a:r>
            <a:r>
              <a:rPr lang="bn-BD" sz="2000" dirty="0" smtClean="0"/>
              <a:t> মডেল ব্যাখ্যা করতে পারবে।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3528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৫। </a:t>
            </a:r>
            <a:r>
              <a:rPr lang="en-US" sz="2000" dirty="0" err="1" smtClean="0"/>
              <a:t>অণু</a:t>
            </a:r>
            <a:r>
              <a:rPr lang="en-US" sz="2000" dirty="0" smtClean="0"/>
              <a:t> ও </a:t>
            </a:r>
            <a:r>
              <a:rPr lang="en-US" sz="2000" dirty="0" err="1" smtClean="0"/>
              <a:t>পরমাণুর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বৈশিষ্ট্য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বলতে</a:t>
            </a:r>
            <a:r>
              <a:rPr lang="en-US" sz="2000" dirty="0" smtClean="0"/>
              <a:t> </a:t>
            </a:r>
            <a:r>
              <a:rPr lang="bn-BD" sz="2000" dirty="0" smtClean="0"/>
              <a:t>পারবে।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7338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৬</a:t>
            </a:r>
            <a:r>
              <a:rPr lang="en-US" sz="2000" dirty="0" smtClean="0"/>
              <a:t>। </a:t>
            </a:r>
            <a:r>
              <a:rPr lang="bn-BD" sz="2000" dirty="0" smtClean="0"/>
              <a:t>ইলেকট্রন,প্রোটন ও নিউট্রনের সংখ্যা নির্ণয় করতে পাররে।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44807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9" grpId="0"/>
      <p:bldP spid="2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00400" y="2362200"/>
            <a:ext cx="2057400" cy="1905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পদার্থ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1524000" y="2819400"/>
            <a:ext cx="1371600" cy="838200"/>
          </a:xfrm>
          <a:prstGeom prst="cloudCallout">
            <a:avLst>
              <a:gd name="adj1" fmla="val 83273"/>
              <a:gd name="adj2" fmla="val 4097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ভর আছে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6400800" y="2438400"/>
            <a:ext cx="1371600" cy="1143000"/>
          </a:xfrm>
          <a:prstGeom prst="cloudCallout">
            <a:avLst>
              <a:gd name="adj1" fmla="val -139619"/>
              <a:gd name="adj2" fmla="val 2166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ওজন আছে</a:t>
            </a:r>
            <a:endParaRPr lang="en-US" sz="20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228600"/>
            <a:ext cx="4572000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পদার্থ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810000" y="1524000"/>
            <a:ext cx="1142999" cy="76199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Fe</a:t>
            </a:r>
            <a:endParaRPr lang="en-US" sz="4400" b="1" dirty="0"/>
          </a:p>
        </p:txBody>
      </p:sp>
      <p:sp>
        <p:nvSpPr>
          <p:cNvPr id="11" name="Oval 10"/>
          <p:cNvSpPr/>
          <p:nvPr/>
        </p:nvSpPr>
        <p:spPr>
          <a:xfrm>
            <a:off x="6781800" y="1371600"/>
            <a:ext cx="1371600" cy="7620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O</a:t>
            </a:r>
            <a:r>
              <a:rPr lang="en-US" sz="4800" b="1" baseline="-25000" dirty="0" smtClean="0"/>
              <a:t>2</a:t>
            </a:r>
            <a:endParaRPr lang="en-US" sz="4800" b="1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304800" y="5334000"/>
            <a:ext cx="1295400" cy="762000"/>
          </a:xfrm>
          <a:prstGeom prst="ellipse">
            <a:avLst/>
          </a:prstGeom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endParaRPr lang="en-US" sz="3200" b="1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381000" y="1371600"/>
            <a:ext cx="1066800" cy="761999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Au</a:t>
            </a:r>
            <a:endParaRPr lang="en-US" sz="3600" b="1" dirty="0"/>
          </a:p>
        </p:txBody>
      </p:sp>
      <p:sp>
        <p:nvSpPr>
          <p:cNvPr id="41" name="Oval 40"/>
          <p:cNvSpPr/>
          <p:nvPr/>
        </p:nvSpPr>
        <p:spPr>
          <a:xfrm>
            <a:off x="1981200" y="5334000"/>
            <a:ext cx="1371600" cy="762000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CO</a:t>
            </a:r>
            <a:r>
              <a:rPr lang="en-US" sz="4400" b="1" baseline="-25000" dirty="0" smtClean="0"/>
              <a:t>2</a:t>
            </a:r>
            <a:endParaRPr lang="en-US" sz="4400" b="1" baseline="-25000" dirty="0"/>
          </a:p>
        </p:txBody>
      </p:sp>
      <p:sp>
        <p:nvSpPr>
          <p:cNvPr id="20" name="Cloud Callout 19"/>
          <p:cNvSpPr/>
          <p:nvPr/>
        </p:nvSpPr>
        <p:spPr>
          <a:xfrm>
            <a:off x="5257800" y="4419600"/>
            <a:ext cx="2133600" cy="1143000"/>
          </a:xfrm>
          <a:prstGeom prst="cloudCallout">
            <a:avLst>
              <a:gd name="adj1" fmla="val -70363"/>
              <a:gd name="adj2" fmla="val -8641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জায়গা দখল করে</a:t>
            </a:r>
            <a:endParaRPr lang="en-US" sz="2000" baseline="30000" dirty="0"/>
          </a:p>
        </p:txBody>
      </p:sp>
      <p:pic>
        <p:nvPicPr>
          <p:cNvPr id="13" name="Picture 12" descr="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914400"/>
            <a:ext cx="1028700" cy="685800"/>
          </a:xfrm>
          <a:prstGeom prst="rect">
            <a:avLst/>
          </a:prstGeom>
        </p:spPr>
      </p:pic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1371600" cy="874128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0"/>
            <a:ext cx="1110250" cy="1219200"/>
          </a:xfrm>
          <a:prstGeom prst="rect">
            <a:avLst/>
          </a:prstGeom>
        </p:spPr>
      </p:pic>
      <p:pic>
        <p:nvPicPr>
          <p:cNvPr id="17" name="Picture 16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4724400"/>
            <a:ext cx="914399" cy="990600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3733800" y="5867400"/>
            <a:ext cx="1371600" cy="762000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baseline="-25000" dirty="0" err="1" smtClean="0"/>
              <a:t>NaCl</a:t>
            </a:r>
            <a:endParaRPr lang="en-US" sz="4400" b="1" baseline="-25000" dirty="0"/>
          </a:p>
        </p:txBody>
      </p:sp>
      <p:pic>
        <p:nvPicPr>
          <p:cNvPr id="19" name="Picture 18" descr="download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1200" y="4267200"/>
            <a:ext cx="1379438" cy="838200"/>
          </a:xfrm>
          <a:prstGeom prst="rect">
            <a:avLst/>
          </a:prstGeom>
        </p:spPr>
      </p:pic>
      <p:pic>
        <p:nvPicPr>
          <p:cNvPr id="21" name="Picture 20" descr="download (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3800" y="3810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 animBg="1"/>
      <p:bldP spid="9" grpId="0" animBg="1"/>
      <p:bldP spid="11" grpId="0" animBg="1"/>
      <p:bldP spid="14" grpId="0" animBg="1"/>
      <p:bldP spid="35" grpId="0" animBg="1"/>
      <p:bldP spid="41" grpId="0" animBg="1"/>
      <p:bldP spid="20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28600" y="228600"/>
            <a:ext cx="1905000" cy="685800"/>
          </a:xfrm>
          <a:prstGeom prst="cloudCallout">
            <a:avLst>
              <a:gd name="adj1" fmla="val -11651"/>
              <a:gd name="adj2" fmla="val 11923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মৌলিক পদার্থ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304800" y="3505200"/>
            <a:ext cx="2057400" cy="990600"/>
          </a:xfrm>
          <a:prstGeom prst="cloudCallout">
            <a:avLst>
              <a:gd name="adj1" fmla="val -16198"/>
              <a:gd name="adj2" fmla="val 13143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aseline="30000" dirty="0" smtClean="0"/>
              <a:t>যৌগিক পদার্থ</a:t>
            </a:r>
            <a:endParaRPr lang="en-US" sz="28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228600"/>
            <a:ext cx="4572000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পদার্থের প্রকারভেদ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336471" y="1371600"/>
            <a:ext cx="778329" cy="761999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O</a:t>
            </a:r>
            <a:endParaRPr lang="en-US" sz="6600" b="1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5486400" y="1371600"/>
            <a:ext cx="838200" cy="762000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O</a:t>
            </a:r>
            <a:endParaRPr lang="en-US" sz="6600" b="1" dirty="0"/>
          </a:p>
        </p:txBody>
      </p:sp>
      <p:sp>
        <p:nvSpPr>
          <p:cNvPr id="14" name="Oval 13"/>
          <p:cNvSpPr/>
          <p:nvPr/>
        </p:nvSpPr>
        <p:spPr>
          <a:xfrm>
            <a:off x="304800" y="5334000"/>
            <a:ext cx="1295400" cy="7620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endParaRPr lang="en-US" sz="3200" b="1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3581400" y="5334000"/>
            <a:ext cx="838200" cy="762000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2H</a:t>
            </a:r>
            <a:endParaRPr lang="en-US" sz="2800" b="1" dirty="0"/>
          </a:p>
        </p:txBody>
      </p:sp>
      <p:sp>
        <p:nvSpPr>
          <p:cNvPr id="35" name="Oval 34"/>
          <p:cNvSpPr/>
          <p:nvPr/>
        </p:nvSpPr>
        <p:spPr>
          <a:xfrm>
            <a:off x="381000" y="1371600"/>
            <a:ext cx="778329" cy="76199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39" name="Plus 38"/>
          <p:cNvSpPr/>
          <p:nvPr/>
        </p:nvSpPr>
        <p:spPr>
          <a:xfrm>
            <a:off x="4343400" y="1295400"/>
            <a:ext cx="838200" cy="838200"/>
          </a:xfrm>
          <a:prstGeom prst="mathPl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lus 39"/>
          <p:cNvSpPr/>
          <p:nvPr/>
        </p:nvSpPr>
        <p:spPr>
          <a:xfrm>
            <a:off x="4648200" y="5334000"/>
            <a:ext cx="838200" cy="838200"/>
          </a:xfrm>
          <a:prstGeom prst="mathPl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791200" y="5334000"/>
            <a:ext cx="838200" cy="762000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O</a:t>
            </a:r>
            <a:endParaRPr lang="en-US" sz="6600" dirty="0"/>
          </a:p>
        </p:txBody>
      </p:sp>
      <p:sp>
        <p:nvSpPr>
          <p:cNvPr id="42" name="Right Arrow 41"/>
          <p:cNvSpPr/>
          <p:nvPr/>
        </p:nvSpPr>
        <p:spPr>
          <a:xfrm>
            <a:off x="1676400" y="1371600"/>
            <a:ext cx="1371600" cy="679391"/>
          </a:xfrm>
          <a:prstGeom prst="rightArrow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বিশ্লেষন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1905000" y="5416609"/>
            <a:ext cx="1371600" cy="679391"/>
          </a:xfrm>
          <a:prstGeom prst="rightArrow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বিশ্লেষন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9" grpId="0" animBg="1"/>
      <p:bldP spid="11" grpId="0" animBg="1"/>
      <p:bldP spid="14" grpId="0" animBg="1"/>
      <p:bldP spid="18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91000" y="228601"/>
            <a:ext cx="1905000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প্রতীক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4038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	</a:t>
            </a:r>
            <a:endParaRPr lang="en-US" sz="28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28600" y="990600"/>
          <a:ext cx="8534400" cy="27787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মৌল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ইংরেজি</a:t>
                      </a:r>
                      <a:r>
                        <a:rPr lang="bn-BD" baseline="0" dirty="0" smtClean="0"/>
                        <a:t> 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প্রতীক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 smtClean="0"/>
                        <a:t>হাইড্রোজেন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pc="6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US" sz="2400" spc="600" dirty="0" smtClean="0"/>
                        <a:t>ydrogen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 smtClean="0"/>
                        <a:t>অক্সিজেন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pc="6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2800" spc="600" dirty="0" smtClean="0"/>
                        <a:t>xy</a:t>
                      </a:r>
                      <a:r>
                        <a:rPr lang="en-US" sz="2400" spc="600" dirty="0" smtClean="0"/>
                        <a:t>gen</a:t>
                      </a:r>
                      <a:endParaRPr lang="en-US" sz="2400" spc="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bn-B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 smtClean="0"/>
                        <a:t>ক্লোরিন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600" dirty="0" err="1" smtClean="0">
                          <a:solidFill>
                            <a:srgbClr val="FF0000"/>
                          </a:solidFill>
                        </a:rPr>
                        <a:t>Cl</a:t>
                      </a:r>
                      <a:r>
                        <a:rPr lang="en-US" sz="2400" spc="600" dirty="0" err="1" smtClean="0"/>
                        <a:t>orine</a:t>
                      </a:r>
                      <a:endParaRPr lang="en-US" sz="2400" spc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Cl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 smtClean="0"/>
                        <a:t>সোডিয়াম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600" dirty="0" err="1" smtClean="0">
                          <a:solidFill>
                            <a:srgbClr val="FF0000"/>
                          </a:solidFill>
                        </a:rPr>
                        <a:t>Na</a:t>
                      </a:r>
                      <a:r>
                        <a:rPr lang="en-US" sz="2400" spc="600" dirty="0" err="1" smtClean="0"/>
                        <a:t>trium</a:t>
                      </a:r>
                      <a:endParaRPr lang="en-US" sz="2400" spc="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 smtClean="0"/>
                        <a:t>কপার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600" dirty="0" smtClean="0">
                          <a:solidFill>
                            <a:srgbClr val="FF0000"/>
                          </a:solidFill>
                        </a:rPr>
                        <a:t>Cu</a:t>
                      </a:r>
                      <a:r>
                        <a:rPr lang="en-US" sz="2400" spc="600" dirty="0" smtClean="0">
                          <a:solidFill>
                            <a:schemeClr val="tx1"/>
                          </a:solidFill>
                        </a:rPr>
                        <a:t>prum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Cu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" y="4800600"/>
            <a:ext cx="8610600" cy="9541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</a:rPr>
              <a:t>প্রতীক: </a:t>
            </a:r>
            <a:r>
              <a:rPr lang="bn-BD" sz="2400" dirty="0" smtClean="0"/>
              <a:t>মৌলের ইংরেজি বা  ল্যাটিন নামের সংক্ষিপ্ত রুপকে প্রতীক বলে।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62400" y="228601"/>
            <a:ext cx="2133600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পরমাণু ও অণু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336471" y="1371600"/>
            <a:ext cx="778329" cy="761999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O</a:t>
            </a:r>
            <a:endParaRPr lang="en-US" sz="6600" b="1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5486400" y="1371600"/>
            <a:ext cx="838200" cy="762000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O</a:t>
            </a:r>
            <a:endParaRPr lang="en-US" sz="6600" b="1" dirty="0"/>
          </a:p>
        </p:txBody>
      </p:sp>
      <p:sp>
        <p:nvSpPr>
          <p:cNvPr id="35" name="Oval 34"/>
          <p:cNvSpPr/>
          <p:nvPr/>
        </p:nvSpPr>
        <p:spPr>
          <a:xfrm>
            <a:off x="381000" y="1371600"/>
            <a:ext cx="778329" cy="76199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39" name="Plus 38"/>
          <p:cNvSpPr/>
          <p:nvPr/>
        </p:nvSpPr>
        <p:spPr>
          <a:xfrm>
            <a:off x="4343400" y="1295400"/>
            <a:ext cx="838200" cy="838200"/>
          </a:xfrm>
          <a:prstGeom prst="mathPl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1676400" y="1371600"/>
            <a:ext cx="1371600" cy="679391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বিশ্লেষন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429000" y="2362200"/>
            <a:ext cx="2743200" cy="1295400"/>
            <a:chOff x="3429000" y="2362200"/>
            <a:chExt cx="2743200" cy="1295400"/>
          </a:xfrm>
        </p:grpSpPr>
        <p:sp>
          <p:nvSpPr>
            <p:cNvPr id="21" name="Up Arrow 20"/>
            <p:cNvSpPr/>
            <p:nvPr/>
          </p:nvSpPr>
          <p:spPr>
            <a:xfrm>
              <a:off x="3429000" y="2362200"/>
              <a:ext cx="685800" cy="1295400"/>
            </a:xfrm>
            <a:prstGeom prst="upArrow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wordArtVert" rtlCol="0" anchor="ctr"/>
            <a:lstStyle/>
            <a:p>
              <a:pPr algn="ctr"/>
              <a:r>
                <a:rPr lang="bn-BD" b="1" dirty="0" smtClean="0">
                  <a:latin typeface="NikoshBAN" pitchFamily="2" charset="0"/>
                  <a:cs typeface="NikoshBAN" pitchFamily="2" charset="0"/>
                </a:rPr>
                <a:t>পরমাণু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Up Arrow 21"/>
            <p:cNvSpPr/>
            <p:nvPr/>
          </p:nvSpPr>
          <p:spPr>
            <a:xfrm>
              <a:off x="5486400" y="2362200"/>
              <a:ext cx="685800" cy="1295400"/>
            </a:xfrm>
            <a:prstGeom prst="upArrow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wordArtVert" rtlCol="0" anchor="ctr"/>
            <a:lstStyle/>
            <a:p>
              <a:pPr algn="ctr"/>
              <a:r>
                <a:rPr lang="bn-BD" b="1" dirty="0" smtClean="0">
                  <a:latin typeface="NikoshBAN" pitchFamily="2" charset="0"/>
                  <a:cs typeface="NikoshBAN" pitchFamily="2" charset="0"/>
                </a:rPr>
                <a:t>পরমাণু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5" name="Oval 24"/>
          <p:cNvSpPr/>
          <p:nvPr/>
        </p:nvSpPr>
        <p:spPr>
          <a:xfrm>
            <a:off x="3886200" y="3810000"/>
            <a:ext cx="1524000" cy="1447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পরমাণু</a:t>
            </a:r>
            <a:endParaRPr lang="en-US" sz="2000" dirty="0"/>
          </a:p>
        </p:txBody>
      </p:sp>
      <p:sp>
        <p:nvSpPr>
          <p:cNvPr id="27" name="Rectangular Callout 26"/>
          <p:cNvSpPr/>
          <p:nvPr/>
        </p:nvSpPr>
        <p:spPr>
          <a:xfrm>
            <a:off x="1219200" y="3962400"/>
            <a:ext cx="1905000" cy="762000"/>
          </a:xfrm>
          <a:prstGeom prst="wedgeRectCallout">
            <a:avLst>
              <a:gd name="adj1" fmla="val 91167"/>
              <a:gd name="adj2" fmla="val 5618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মৌলিক পদার্থের ক্ষুদ্রতম কণা</a:t>
            </a:r>
            <a:endParaRPr lang="en-US" dirty="0"/>
          </a:p>
        </p:txBody>
      </p:sp>
      <p:sp>
        <p:nvSpPr>
          <p:cNvPr id="28" name="Rectangular Callout 27"/>
          <p:cNvSpPr/>
          <p:nvPr/>
        </p:nvSpPr>
        <p:spPr>
          <a:xfrm>
            <a:off x="6400800" y="3962400"/>
            <a:ext cx="2362200" cy="762000"/>
          </a:xfrm>
          <a:prstGeom prst="wedgeRectCallout">
            <a:avLst>
              <a:gd name="adj1" fmla="val -93254"/>
              <a:gd name="adj2" fmla="val 5407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নিদিৃর্ষ্ট মৌলের গুণাগুণ বজায় থাকবে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  <p:bldP spid="35" grpId="0" animBg="1"/>
      <p:bldP spid="39" grpId="0" animBg="1"/>
      <p:bldP spid="42" grpId="0" animBg="1"/>
      <p:bldP spid="25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62400" y="228601"/>
            <a:ext cx="2133600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 অণু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5486400" y="1371600"/>
            <a:ext cx="838200" cy="762000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O</a:t>
            </a:r>
            <a:endParaRPr lang="en-US" sz="6600" b="1" dirty="0"/>
          </a:p>
        </p:txBody>
      </p:sp>
      <p:sp>
        <p:nvSpPr>
          <p:cNvPr id="14" name="Oval 13"/>
          <p:cNvSpPr/>
          <p:nvPr/>
        </p:nvSpPr>
        <p:spPr>
          <a:xfrm>
            <a:off x="0" y="1447800"/>
            <a:ext cx="1295400" cy="7620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endParaRPr lang="en-US" sz="3200" b="1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3200400" y="1371600"/>
            <a:ext cx="838200" cy="762000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2H</a:t>
            </a:r>
            <a:endParaRPr lang="en-US" sz="2800" b="1" dirty="0"/>
          </a:p>
        </p:txBody>
      </p:sp>
      <p:sp>
        <p:nvSpPr>
          <p:cNvPr id="39" name="Plus 38"/>
          <p:cNvSpPr/>
          <p:nvPr/>
        </p:nvSpPr>
        <p:spPr>
          <a:xfrm>
            <a:off x="4343400" y="1295400"/>
            <a:ext cx="838200" cy="838200"/>
          </a:xfrm>
          <a:prstGeom prst="mathPl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1676400" y="1371600"/>
            <a:ext cx="1371600" cy="679391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বিশ্লেষন</a:t>
            </a:r>
            <a:endParaRPr lang="en-US" dirty="0"/>
          </a:p>
        </p:txBody>
      </p:sp>
      <p:grpSp>
        <p:nvGrpSpPr>
          <p:cNvPr id="2" name="Group 22"/>
          <p:cNvGrpSpPr/>
          <p:nvPr/>
        </p:nvGrpSpPr>
        <p:grpSpPr>
          <a:xfrm>
            <a:off x="3429000" y="2362200"/>
            <a:ext cx="2743200" cy="1295400"/>
            <a:chOff x="3429000" y="2362200"/>
            <a:chExt cx="2743200" cy="1295400"/>
          </a:xfrm>
        </p:grpSpPr>
        <p:sp>
          <p:nvSpPr>
            <p:cNvPr id="21" name="Up Arrow 20"/>
            <p:cNvSpPr/>
            <p:nvPr/>
          </p:nvSpPr>
          <p:spPr>
            <a:xfrm>
              <a:off x="3429000" y="2362200"/>
              <a:ext cx="685800" cy="1295400"/>
            </a:xfrm>
            <a:prstGeom prst="upArrow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wordArtVert" rtlCol="0" anchor="ctr"/>
            <a:lstStyle/>
            <a:p>
              <a:pPr algn="ctr"/>
              <a:r>
                <a:rPr lang="bn-BD" b="1" dirty="0" smtClean="0">
                  <a:latin typeface="NikoshBAN" pitchFamily="2" charset="0"/>
                  <a:cs typeface="NikoshBAN" pitchFamily="2" charset="0"/>
                </a:rPr>
                <a:t>পরমাণু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Up Arrow 21"/>
            <p:cNvSpPr/>
            <p:nvPr/>
          </p:nvSpPr>
          <p:spPr>
            <a:xfrm>
              <a:off x="5486400" y="2362200"/>
              <a:ext cx="685800" cy="1295400"/>
            </a:xfrm>
            <a:prstGeom prst="upArrow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wordArtVert" rtlCol="0" anchor="ctr"/>
            <a:lstStyle/>
            <a:p>
              <a:pPr algn="ctr"/>
              <a:r>
                <a:rPr lang="bn-BD" b="1" dirty="0" smtClean="0">
                  <a:latin typeface="NikoshBAN" pitchFamily="2" charset="0"/>
                  <a:cs typeface="NikoshBAN" pitchFamily="2" charset="0"/>
                </a:rPr>
                <a:t>পরমাণু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5" name="Oval 24"/>
          <p:cNvSpPr/>
          <p:nvPr/>
        </p:nvSpPr>
        <p:spPr>
          <a:xfrm>
            <a:off x="3886200" y="4114800"/>
            <a:ext cx="1524000" cy="1447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অণু</a:t>
            </a:r>
            <a:endParaRPr lang="en-US" sz="2000" dirty="0"/>
          </a:p>
        </p:txBody>
      </p:sp>
      <p:sp>
        <p:nvSpPr>
          <p:cNvPr id="27" name="Rectangular Callout 26"/>
          <p:cNvSpPr/>
          <p:nvPr/>
        </p:nvSpPr>
        <p:spPr>
          <a:xfrm>
            <a:off x="152400" y="3962400"/>
            <a:ext cx="2971800" cy="762000"/>
          </a:xfrm>
          <a:prstGeom prst="wedgeRectCallout">
            <a:avLst>
              <a:gd name="adj1" fmla="val 76565"/>
              <a:gd name="adj2" fmla="val 5008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দু্‌ই বা দুইয়ের অধিক সংখ্যক পরমানু পরস্পর যুক্ত থাকে</a:t>
            </a:r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>
            <a:off x="5410200" y="3962400"/>
            <a:ext cx="1676400" cy="6096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মৌলিক অণু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315200" y="3886200"/>
            <a:ext cx="778329" cy="761999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37" name="Right Arrow 36"/>
          <p:cNvSpPr/>
          <p:nvPr/>
        </p:nvSpPr>
        <p:spPr>
          <a:xfrm>
            <a:off x="5486400" y="4876800"/>
            <a:ext cx="1676400" cy="6096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যৌগিক অণু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391400" y="4800600"/>
            <a:ext cx="1295400" cy="762000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endParaRPr lang="en-US" sz="3200" b="1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305800" y="3962400"/>
            <a:ext cx="778329" cy="76199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H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20" name="Oval 19"/>
          <p:cNvSpPr/>
          <p:nvPr/>
        </p:nvSpPr>
        <p:spPr>
          <a:xfrm>
            <a:off x="7391400" y="5638800"/>
            <a:ext cx="1295400" cy="7620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</a:t>
            </a:r>
            <a:r>
              <a:rPr lang="en-US" sz="3200" b="1" baseline="-25000" dirty="0" smtClean="0"/>
              <a:t>2</a:t>
            </a:r>
            <a:endParaRPr lang="en-US" sz="32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8" grpId="0" animBg="1"/>
      <p:bldP spid="39" grpId="0" animBg="1"/>
      <p:bldP spid="42" grpId="0" animBg="1"/>
      <p:bldP spid="25" grpId="0" animBg="1"/>
      <p:bldP spid="27" grpId="0" animBg="1"/>
      <p:bldP spid="34" grpId="0" animBg="1"/>
      <p:bldP spid="36" grpId="0" animBg="1"/>
      <p:bldP spid="37" grpId="0" animBg="1"/>
      <p:bldP spid="43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457</Words>
  <Application>Microsoft Office PowerPoint</Application>
  <PresentationFormat>On-screen Show (4:3)</PresentationFormat>
  <Paragraphs>134</Paragraphs>
  <Slides>15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Slide 1</vt:lpstr>
      <vt:lpstr>চলো একটি ভিডিও দেখি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RTC</cp:lastModifiedBy>
  <cp:revision>70</cp:revision>
  <dcterms:created xsi:type="dcterms:W3CDTF">2020-04-23T02:49:31Z</dcterms:created>
  <dcterms:modified xsi:type="dcterms:W3CDTF">2020-07-28T05:32:09Z</dcterms:modified>
</cp:coreProperties>
</file>