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168" name="Picture 15" descr="HD-PanelTitle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635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/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69" name="Picture 16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/>
          </p:spPr>
        </p:pic>
        <p:pic>
          <p:nvPicPr>
            <p:cNvPr id="2097170" name="Picture 19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/>
          </p:spPr>
        </p:pic>
      </p:grpSp>
      <p:sp>
        <p:nvSpPr>
          <p:cNvPr id="1048636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7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p>
            <a:endParaRPr dirty="0"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0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91" name="TextBox 13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92" name="TextBox 14"/>
          <p:cNvSpPr txBox="1"/>
          <p:nvPr/>
        </p:nvSpPr>
        <p:spPr>
          <a:xfrm>
            <a:off x="10600267" y="282787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7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1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05" name="TextBox 11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6" name="TextBox 12"/>
          <p:cNvSpPr txBox="1"/>
          <p:nvPr/>
        </p:nvSpPr>
        <p:spPr>
          <a:xfrm>
            <a:off x="10600267" y="25992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3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6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647F38-B617-4D2F-AE0A-013F0C4D2C5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97799C9-84D9-46D2-A11E-BCF8A720529D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4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7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8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FA754-D5C3-4E66-96A6-867B257F58DC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84065D-F351-4B03-BD91-D8A6B8D4B362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5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1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dirty="0" lang="en-US"/>
              <a:t>7/27/2020</a:t>
            </a:fld>
            <a:endParaRPr dirty="0"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dirty="0"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1367" y="107742"/>
            <a:ext cx="11269266" cy="6750258"/>
          </a:xfrm>
          <a:prstGeom prst="rect"/>
        </p:spPr>
      </p:pic>
      <p:sp>
        <p:nvSpPr>
          <p:cNvPr id="1048585" name="Wave 1"/>
          <p:cNvSpPr/>
          <p:nvPr/>
        </p:nvSpPr>
        <p:spPr>
          <a:xfrm rot="10153211" flipV="1">
            <a:off x="2144804" y="1650929"/>
            <a:ext cx="7902391" cy="2013327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6000" lang="en-US">
                <a:solidFill>
                  <a:srgbClr val="0000FF"/>
                </a:solidFill>
              </a:rPr>
              <a:t>WELCOME </a:t>
            </a:r>
            <a:endParaRPr b="1" sz="6000"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allout: Down Arrow 2"/>
          <p:cNvSpPr/>
          <p:nvPr/>
        </p:nvSpPr>
        <p:spPr>
          <a:xfrm>
            <a:off x="0" y="111608"/>
            <a:ext cx="4215493" cy="2531354"/>
          </a:xfrm>
          <a:prstGeom prst="downArrowCallout">
            <a:avLst>
              <a:gd name="adj1" fmla="val 50000"/>
              <a:gd name="adj2" fmla="val 41626"/>
              <a:gd name="adj3" fmla="val 28152"/>
              <a:gd name="adj4" fmla="val 972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6000" lang="en-US"/>
              <a:t>মধ্যমস্তিষ্ক </a:t>
            </a:r>
          </a:p>
        </p:txBody>
      </p:sp>
      <p:sp>
        <p:nvSpPr>
          <p:cNvPr id="1048619" name="Rectangle: Rounded Corners 3"/>
          <p:cNvSpPr/>
          <p:nvPr/>
        </p:nvSpPr>
        <p:spPr>
          <a:xfrm>
            <a:off x="-404430" y="2882790"/>
            <a:ext cx="6958822" cy="363064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3200" lang="en-US"/>
              <a:t>এটি পশ্চাৎমস্তিষ্কের অগ্রভাগে অবস্থিত।অগ্র ও মধ্যমস্তিষ্ককে এটি সংযুক্ত করে।   </a:t>
            </a:r>
          </a:p>
        </p:txBody>
      </p:sp>
      <p:sp>
        <p:nvSpPr>
          <p:cNvPr id="1048620" name="Flowchart: Alternate Process 1"/>
          <p:cNvSpPr/>
          <p:nvPr/>
        </p:nvSpPr>
        <p:spPr>
          <a:xfrm>
            <a:off x="4716681" y="-364005"/>
            <a:ext cx="7231241" cy="3482579"/>
          </a:xfrm>
          <a:prstGeom prst="flowChartAlternateProcess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4800" lang="en-US">
                <a:solidFill>
                  <a:srgbClr val="FF0000"/>
                </a:solidFill>
              </a:rPr>
              <a:t>কাজ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algn="ctr" indent="-571500" marL="571500">
              <a:buFont typeface="Arial" panose="020B0604020202020204" pitchFamily="34" charset="0"/>
              <a:buChar char="•"/>
            </a:pPr>
            <a:r>
              <a:rPr sz="4000" lang="en-US">
                <a:solidFill>
                  <a:srgbClr val="92D050"/>
                </a:solidFill>
              </a:rPr>
              <a:t>বিভিন্ন পেশির কাজের সমন্বয় সাধন ও ভারসাম্য রক্ষা করে।</a:t>
            </a:r>
          </a:p>
          <a:p>
            <a:pPr algn="ctr" indent="-571500" marL="571500">
              <a:buFont typeface="Arial" panose="020B0604020202020204" pitchFamily="34" charset="0"/>
              <a:buChar char="•"/>
            </a:pPr>
            <a:r>
              <a:rPr sz="4000" lang="en-US">
                <a:solidFill>
                  <a:srgbClr val="92D050"/>
                </a:solidFill>
              </a:rPr>
              <a:t>দর্শন ও শ্রবণের ক্ষেত্রে গুরুত্বপূর্ণ ভূমিকা রাখে।</a:t>
            </a:r>
          </a:p>
        </p:txBody>
      </p:sp>
      <p:pic>
        <p:nvPicPr>
          <p:cNvPr id="209716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53204" y="3122617"/>
            <a:ext cx="5894718" cy="3630648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Arrow: Right 1"/>
          <p:cNvSpPr/>
          <p:nvPr/>
        </p:nvSpPr>
        <p:spPr>
          <a:xfrm rot="10800000" flipH="1" flipV="1">
            <a:off x="0" y="-571500"/>
            <a:ext cx="6768703" cy="2696766"/>
          </a:xfrm>
          <a:prstGeom prst="rightArrow">
            <a:avLst>
              <a:gd name="adj1" fmla="val 50000"/>
              <a:gd name="adj2" fmla="val 979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5400" lang="en-US">
                <a:solidFill>
                  <a:srgbClr val="FF0000"/>
                </a:solidFill>
              </a:rPr>
              <a:t>পশ্চাৎমস্তিষ্ক </a:t>
            </a:r>
          </a:p>
          <a:p>
            <a:pPr algn="ctr"/>
            <a:r>
              <a:rPr sz="5400" lang="en-US">
                <a:solidFill>
                  <a:srgbClr val="FF0000"/>
                </a:solidFill>
              </a:rPr>
              <a:t>Hindbrain</a:t>
            </a:r>
          </a:p>
        </p:txBody>
      </p:sp>
      <p:sp>
        <p:nvSpPr>
          <p:cNvPr id="1048622" name="Rectangle 2"/>
          <p:cNvSpPr/>
          <p:nvPr/>
        </p:nvSpPr>
        <p:spPr>
          <a:xfrm rot="10800000" flipV="1">
            <a:off x="5577481" y="0"/>
            <a:ext cx="6453783" cy="1964532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3600" lang="en-US">
                <a:solidFill>
                  <a:schemeClr val="accent5"/>
                </a:solidFill>
              </a:rPr>
              <a:t>৩টি অংশ নিয়ে গঠিত।  এগুলো হল </a:t>
            </a:r>
            <a:r>
              <a:rPr sz="3600" lang="en-US">
                <a:solidFill>
                  <a:srgbClr val="FF0000"/>
                </a:solidFill>
              </a:rPr>
              <a:t>সেরিবেলাম,পনস,মেডুলা অবলাংগাটা।</a:t>
            </a:r>
            <a:endParaRPr sz="3600" lang="en-US">
              <a:solidFill>
                <a:schemeClr val="accent5"/>
              </a:solidFill>
            </a:endParaRPr>
          </a:p>
        </p:txBody>
      </p:sp>
      <p:sp>
        <p:nvSpPr>
          <p:cNvPr id="1048623" name="Rectangle: Rounded Corners 3"/>
          <p:cNvSpPr/>
          <p:nvPr/>
        </p:nvSpPr>
        <p:spPr>
          <a:xfrm>
            <a:off x="526851" y="2125267"/>
            <a:ext cx="10403086" cy="4679155"/>
          </a:xfrm>
          <a:prstGeom prst="round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4000" lang="en-US">
                <a:solidFill>
                  <a:schemeClr val="accent2">
                    <a:lumMod val="75000"/>
                  </a:schemeClr>
                </a:solidFill>
              </a:rPr>
              <a:t>সেরিবেলামঃ</a:t>
            </a:r>
          </a:p>
          <a:p>
            <a:pPr algn="ctr"/>
            <a:r>
              <a:rPr sz="4000" lang="en-US">
                <a:solidFill>
                  <a:schemeClr val="tx1"/>
                </a:solidFill>
              </a:rPr>
              <a:t>পনসের পৃষ্ঠভাগে অবস্থিত।ডান ও বাম খন্ডে বিভক্ত। বাহিরের দিকে ধূসর পদার্থের আবরণ ও ভিতরের দিকে শ্বেতপদার্থ থাকে।</a:t>
            </a:r>
          </a:p>
          <a:p>
            <a:pPr algn="ctr"/>
            <a:r>
              <a:rPr sz="4000" lang="en-US">
                <a:solidFill>
                  <a:srgbClr val="FF0000"/>
                </a:solidFill>
              </a:rPr>
              <a:t>কাজঃ</a:t>
            </a:r>
          </a:p>
          <a:p>
            <a:pPr algn="ctr"/>
            <a:r>
              <a:rPr sz="4000" lang="en-US">
                <a:solidFill>
                  <a:schemeClr val="tx1"/>
                </a:solidFill>
              </a:rPr>
              <a:t>পেশির টান নিয়ন্ত্রণ, চলনে সমন্বয় সাধন,দেহের ভারসাম্য রক্ষা,দৌড়ানো ও লাপানোর কাজে জড়িত পেশিগুলো নিয়ন্ত্রন করে।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peech Bubble: Oval 1"/>
          <p:cNvSpPr/>
          <p:nvPr/>
        </p:nvSpPr>
        <p:spPr>
          <a:xfrm rot="10800000" flipV="1">
            <a:off x="202406" y="-160736"/>
            <a:ext cx="5893594" cy="1785940"/>
          </a:xfrm>
          <a:prstGeom prst="wedgeEllipseCallou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sz="6000" lang="en-US">
                <a:solidFill>
                  <a:srgbClr val="FFFF00"/>
                </a:solidFill>
              </a:rPr>
              <a:t>পনস</a:t>
            </a:r>
          </a:p>
        </p:txBody>
      </p:sp>
      <p:sp>
        <p:nvSpPr>
          <p:cNvPr id="1048625" name="Rectangle 2"/>
          <p:cNvSpPr/>
          <p:nvPr/>
        </p:nvSpPr>
        <p:spPr>
          <a:xfrm rot="10800000" flipV="1">
            <a:off x="493982" y="1854846"/>
            <a:ext cx="5602018" cy="4020888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3200" lang="en-US">
                <a:solidFill>
                  <a:schemeClr val="accent6"/>
                </a:solidFill>
              </a:rPr>
              <a:t>মধ্যমস্তিষ্ক </a:t>
            </a:r>
            <a:r>
              <a:rPr sz="3200" lang="en-US"/>
              <a:t> ও </a:t>
            </a:r>
            <a:r>
              <a:rPr sz="3200" lang="en-US">
                <a:solidFill>
                  <a:schemeClr val="accent2"/>
                </a:solidFill>
              </a:rPr>
              <a:t>মেডুলা অবলাংগাটার  </a:t>
            </a:r>
            <a:r>
              <a:rPr sz="3200" lang="en-US"/>
              <a:t> মাঝে অবস্থিত ও এটি একগুচ্ছ স্নায়ু নিয়ে গঠিত।  </a:t>
            </a:r>
          </a:p>
        </p:txBody>
      </p:sp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375047"/>
            <a:ext cx="6096000" cy="5822158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peech Bubble: Oval 1"/>
          <p:cNvSpPr/>
          <p:nvPr/>
        </p:nvSpPr>
        <p:spPr>
          <a:xfrm rot="10800000" flipV="1">
            <a:off x="-2" y="0"/>
            <a:ext cx="10036970" cy="1393031"/>
          </a:xfrm>
          <a:prstGeom prst="wedgeEllipseCallou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6000" lang="en-US">
                <a:solidFill>
                  <a:srgbClr val="FF0000"/>
                </a:solidFill>
              </a:rPr>
              <a:t>মেডুলা অবলাংগাটা</a:t>
            </a:r>
          </a:p>
        </p:txBody>
      </p:sp>
      <p:sp>
        <p:nvSpPr>
          <p:cNvPr id="1048627" name="Rectangle: Rounded Corners 2"/>
          <p:cNvSpPr/>
          <p:nvPr/>
        </p:nvSpPr>
        <p:spPr>
          <a:xfrm>
            <a:off x="389928" y="1607344"/>
            <a:ext cx="11412143" cy="5089922"/>
          </a:xfrm>
          <a:prstGeom prst="roundRect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4000" lang="en-US"/>
              <a:t>মস্তিষ্কের পিছনের অংশ।এর সামনে </a:t>
            </a:r>
            <a:r>
              <a:rPr sz="4000" lang="en-US">
                <a:solidFill>
                  <a:srgbClr val="00B050"/>
                </a:solidFill>
              </a:rPr>
              <a:t>পনস</a:t>
            </a:r>
            <a:r>
              <a:rPr sz="4000" lang="en-US"/>
              <a:t>, পিছনে </a:t>
            </a:r>
            <a:r>
              <a:rPr sz="4000" lang="en-US">
                <a:solidFill>
                  <a:srgbClr val="FF0000"/>
                </a:solidFill>
              </a:rPr>
              <a:t>সুষুম্নাকান্ডের</a:t>
            </a:r>
            <a:r>
              <a:rPr sz="4000" lang="en-US"/>
              <a:t>  উপরিভাগের সাথে যুক্ত।</a:t>
            </a:r>
          </a:p>
          <a:p>
            <a:pPr algn="ctr"/>
            <a:r>
              <a:rPr sz="4000" lang="en-US"/>
              <a:t>মস্তিষ্ক  থাকে উৎপন্ন ১২ জোড়া করোটি স্নায়ুর, ৮জোড়াই মেডুলা অবলাংগাটা থেকে সৃষ্ট। </a:t>
            </a:r>
          </a:p>
          <a:p>
            <a:pPr algn="ctr"/>
            <a:r>
              <a:rPr sz="4000" lang="en-US">
                <a:solidFill>
                  <a:srgbClr val="FF0000"/>
                </a:solidFill>
              </a:rPr>
              <a:t>কাজঃ</a:t>
            </a:r>
          </a:p>
          <a:p>
            <a:pPr algn="ctr"/>
            <a:r>
              <a:rPr sz="4000" lang="en-US"/>
              <a:t>  খাদ্য গলাধঃকরণ, ফুসফুস,হৃৎপিন্ড,গলবিল এর কিছু কাজ নিয়ন্ত্রণ করে।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1603" y="474443"/>
            <a:ext cx="11168793" cy="5909113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sz="6000" lang="en-US"/>
              <a:t>দলীয় কাজ </a:t>
            </a: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ctr"/>
            <a:r>
              <a:rPr sz="4800" lang="en-US">
                <a:solidFill>
                  <a:srgbClr val="C00000"/>
                </a:solidFill>
              </a:rPr>
              <a:t>সেরিব্রাম ও সেরিবেলাম বিশ্লেষণ কর। </a:t>
            </a:r>
          </a:p>
        </p:txBody>
      </p:sp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50658" y="3457964"/>
            <a:ext cx="5893594" cy="2599542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sz="6000" lang="en-US">
                <a:solidFill>
                  <a:schemeClr val="accent2">
                    <a:lumMod val="50000"/>
                  </a:schemeClr>
                </a:solidFill>
              </a:rPr>
              <a:t>মূল্যায়ন </a:t>
            </a:r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5000" lnSpcReduction="10000"/>
          </a:bodyPr>
          <a:p>
            <a:pPr algn="ctr" indent="-742950" marL="742950">
              <a:buFont typeface="+mj-lt"/>
              <a:buAutoNum type="arabicPeriod"/>
            </a:pPr>
            <a:r>
              <a:rPr sz="4000" lang="en-US">
                <a:solidFill>
                  <a:srgbClr val="00B0F0"/>
                </a:solidFill>
              </a:rPr>
              <a:t>অগ্রমস্তিষ্কের  পর্দার নাম কি?</a:t>
            </a:r>
          </a:p>
          <a:p>
            <a:pPr algn="ctr" indent="-742950" marL="742950">
              <a:buFont typeface="+mj-lt"/>
              <a:buAutoNum type="arabicPeriod"/>
            </a:pPr>
            <a:r>
              <a:rPr sz="4000" lang="en-US">
                <a:solidFill>
                  <a:srgbClr val="00B0F0"/>
                </a:solidFill>
              </a:rPr>
              <a:t>মধ্যমস্তিষ্কের অবস্থান বল।</a:t>
            </a:r>
          </a:p>
          <a:p>
            <a:pPr algn="ctr" indent="-742950" marL="742950">
              <a:buFont typeface="+mj-lt"/>
              <a:buAutoNum type="arabicPeriod"/>
            </a:pPr>
            <a:r>
              <a:rPr sz="4000" lang="en-US">
                <a:solidFill>
                  <a:srgbClr val="00B0F0"/>
                </a:solidFill>
              </a:rPr>
              <a:t>পশ্চাৎমস্তিষ্কের অংশ কয়টি ও কি কি।</a:t>
            </a:r>
          </a:p>
          <a:p>
            <a:pPr algn="ctr" indent="0" marL="0">
              <a:buNone/>
            </a:pPr>
            <a:r>
              <a:rPr sz="4000" lang="en-US">
                <a:solidFill>
                  <a:srgbClr val="FF0000"/>
                </a:solidFill>
              </a:rPr>
              <a:t>বহুনির্বাচনি</a:t>
            </a:r>
          </a:p>
          <a:p>
            <a:pPr algn="ctr"/>
            <a:r>
              <a:rPr sz="4000" lang="en-US">
                <a:solidFill>
                  <a:srgbClr val="FF0000"/>
                </a:solidFill>
              </a:rPr>
              <a:t>মস্তিষ্ক থেকে উৎপন্ন করোটিক স্নায়ু কয় জোড়া?</a:t>
            </a:r>
          </a:p>
          <a:p>
            <a:pPr algn="ctr" indent="0" marL="0">
              <a:buNone/>
            </a:pPr>
            <a:r>
              <a:rPr sz="4000" lang="en-US">
                <a:solidFill>
                  <a:srgbClr val="FF0000"/>
                </a:solidFill>
              </a:rPr>
              <a:t>ক.৮জোড়া খ.১২ জোড়া</a:t>
            </a:r>
          </a:p>
          <a:p>
            <a:pPr algn="ctr" indent="0" marL="0">
              <a:buNone/>
            </a:pPr>
            <a:r>
              <a:rPr sz="4000" lang="en-US">
                <a:solidFill>
                  <a:srgbClr val="FF0000"/>
                </a:solidFill>
              </a:rPr>
              <a:t>গ.১০জোড়া ঘ.৬ জোড়া   </a:t>
            </a:r>
            <a:r>
              <a:rPr sz="4000" lang="en-US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sz="6000" lang="en-US" u="sng"/>
              <a:t>বাড়ির কাজ</a:t>
            </a:r>
          </a:p>
        </p:txBody>
      </p:sp>
      <p:sp>
        <p:nvSpPr>
          <p:cNvPr id="104863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ctr"/>
            <a:r>
              <a:rPr sz="4000" lang="en-US">
                <a:solidFill>
                  <a:srgbClr val="FF0000"/>
                </a:solidFill>
              </a:rPr>
              <a:t>পোষ্টার পেপারে মস্তিষ্কের চিহ্নিত চিত্র অংকন করে, প্রত্যেক অংশের কাজ বর্ণনা কর।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0766" y="312539"/>
            <a:ext cx="11447859" cy="6232921"/>
          </a:xfrm>
          <a:prstGeom prst="rect"/>
        </p:spPr>
      </p:pic>
      <p:sp>
        <p:nvSpPr>
          <p:cNvPr id="1048634" name="TextBox 3"/>
          <p:cNvSpPr txBox="1"/>
          <p:nvPr/>
        </p:nvSpPr>
        <p:spPr>
          <a:xfrm>
            <a:off x="3416498" y="2921167"/>
            <a:ext cx="5048846" cy="1399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sz="8800" lang="en-US">
                <a:solidFill>
                  <a:srgbClr val="FFFF00"/>
                </a:solidFill>
              </a:rPr>
              <a:t>ধন্যবাদ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625078" y="0"/>
            <a:ext cx="10515600" cy="1325563"/>
          </a:xfrm>
        </p:spPr>
        <p:txBody>
          <a:bodyPr>
            <a:normAutofit/>
          </a:bodyPr>
          <a:p>
            <a:pPr algn="ctr"/>
            <a:r>
              <a:rPr b="1" sz="6000" lang="en-US"/>
              <a:t>পরিচিতি 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sz="half" idx="1"/>
          </p:nvPr>
        </p:nvSpPr>
        <p:spPr>
          <a:xfrm>
            <a:off x="1164573" y="1773935"/>
            <a:ext cx="4718304" cy="3310128"/>
          </a:xfrm>
        </p:spPr>
        <p:txBody>
          <a:bodyPr>
            <a:normAutofit fontScale="95000" lnSpcReduction="20000"/>
          </a:bodyPr>
          <a:p>
            <a:pPr algn="ctr" indent="0" marL="0">
              <a:buNone/>
            </a:pPr>
            <a:r>
              <a:rPr sz="4000" i="1" lang="en-US">
                <a:solidFill>
                  <a:srgbClr val="FF0000"/>
                </a:solidFill>
              </a:rPr>
              <a:t>শিক্ষক পরিচিতি  </a:t>
            </a:r>
          </a:p>
          <a:p>
            <a:pPr algn="ctr"/>
            <a:r>
              <a:rPr sz="4000" i="1" lang="en-US"/>
              <a:t>জান্নাতুল ফেরদৌস</a:t>
            </a:r>
          </a:p>
          <a:p>
            <a:pPr algn="ctr"/>
            <a:r>
              <a:rPr sz="4000" i="1" lang="en-US"/>
              <a:t>সহকারী শিক্ষক বিজ্ঞান</a:t>
            </a:r>
          </a:p>
          <a:p>
            <a:pPr algn="ctr"/>
            <a:r>
              <a:rPr sz="4000" i="1" lang="en-US"/>
              <a:t>ফেনী আলিয়া কামিল মাদ্রাসা           </a:t>
            </a:r>
          </a:p>
        </p:txBody>
      </p:sp>
      <p:sp>
        <p:nvSpPr>
          <p:cNvPr id="104859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93861"/>
            <a:ext cx="5181600" cy="4351338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sz="4000" lang="en-US">
                <a:solidFill>
                  <a:schemeClr val="accent1"/>
                </a:solidFill>
              </a:rPr>
              <a:t>পাঠ পরিচিতি </a:t>
            </a:r>
          </a:p>
          <a:p>
            <a:pPr algn="ctr"/>
            <a:r>
              <a:rPr sz="4000" lang="en-US"/>
              <a:t>শ্রেণিঃ ৯ম-১০ম</a:t>
            </a:r>
          </a:p>
          <a:p>
            <a:pPr algn="ctr"/>
            <a:r>
              <a:rPr sz="4000" lang="en-US"/>
              <a:t>বিষয়ঃ জীব বিজ্ঞান </a:t>
            </a:r>
          </a:p>
          <a:p>
            <a:pPr algn="ctr"/>
            <a:r>
              <a:rPr sz="4000" lang="en-US"/>
              <a:t>অধ্যায়ঃ   ১০ম</a:t>
            </a:r>
          </a:p>
          <a:p>
            <a:pPr algn="ctr" indent="0" marL="0">
              <a:buNone/>
            </a:pPr>
            <a:r>
              <a:rPr sz="4000" lang="en-US"/>
              <a:t>(সমন্বয়)</a:t>
            </a:r>
          </a:p>
        </p:txBody>
      </p:sp>
      <p:sp>
        <p:nvSpPr>
          <p:cNvPr id="1048595" name="Rectangle 5"/>
          <p:cNvSpPr/>
          <p:nvPr/>
        </p:nvSpPr>
        <p:spPr>
          <a:xfrm>
            <a:off x="6172200" y="1690687"/>
            <a:ext cx="203597" cy="4613671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6" name="Rectangle 6"/>
          <p:cNvSpPr/>
          <p:nvPr/>
        </p:nvSpPr>
        <p:spPr>
          <a:xfrm flipH="1">
            <a:off x="5882878" y="3997522"/>
            <a:ext cx="136922" cy="2732485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7" name="Rectangle 8"/>
          <p:cNvSpPr/>
          <p:nvPr/>
        </p:nvSpPr>
        <p:spPr>
          <a:xfrm>
            <a:off x="6528196" y="1125142"/>
            <a:ext cx="203598" cy="3000374"/>
          </a:xfrm>
          <a:prstGeom prst="rect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1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7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9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5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7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3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5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build="p"/>
      <p:bldP spid="10485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sz="6000" lang="en-US">
                <a:solidFill>
                  <a:srgbClr val="FF0000"/>
                </a:solidFill>
              </a:rPr>
              <a:t>শিখনফল</a:t>
            </a:r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ctr"/>
            <a:r>
              <a:rPr sz="3200" lang="en-US"/>
              <a:t>এই পাঠ শেষে শিক্ষার্থীরা…. </a:t>
            </a:r>
          </a:p>
          <a:p>
            <a:pPr algn="ctr" indent="-514350" marL="514350">
              <a:buFont typeface="+mj-lt"/>
              <a:buAutoNum type="arabicPeriod"/>
            </a:pPr>
            <a:r>
              <a:rPr sz="3200" lang="en-US"/>
              <a:t>মস্তিষ্ক কি তা বলতে পারবে ;</a:t>
            </a:r>
          </a:p>
          <a:p>
            <a:pPr algn="ctr" indent="-514350" marL="514350">
              <a:buFont typeface="+mj-lt"/>
              <a:buAutoNum type="arabicPeriod"/>
            </a:pPr>
            <a:r>
              <a:rPr sz="3200" lang="en-US"/>
              <a:t>মস্তিষ্কের অংশগুলোর নাম ও গঠন ব্যাখ্যা করতে পারবে;</a:t>
            </a:r>
          </a:p>
          <a:p>
            <a:pPr algn="ctr" indent="-514350" marL="514350">
              <a:buFont typeface="+mj-lt"/>
              <a:buAutoNum type="arabicPeriod"/>
            </a:pPr>
            <a:r>
              <a:rPr sz="3200" lang="en-US"/>
              <a:t>মস্তিষ্কের চিহ্নিত চিত্র অংকন করতে পারবে;</a:t>
            </a:r>
          </a:p>
          <a:p>
            <a:pPr algn="ctr" indent="-514350" marL="514350">
              <a:buFont typeface="+mj-lt"/>
              <a:buAutoNum type="arabicPeriod"/>
            </a:pPr>
            <a:r>
              <a:rPr sz="3200" lang="en-US"/>
              <a:t>মস্তিষ্কের অংশগুলোর কাজ বিশ্লেষণ করতে পারবে। ।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3"/>
          <p:cNvSpPr txBox="1"/>
          <p:nvPr/>
        </p:nvSpPr>
        <p:spPr>
          <a:xfrm>
            <a:off x="1082278" y="357841"/>
            <a:ext cx="11362134" cy="707886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4000" lang="en-US">
                <a:solidFill>
                  <a:srgbClr val="FF0000"/>
                </a:solidFill>
              </a:rPr>
              <a:t>মানবদেহকে নিয়ন্ত্রণকারী অংগের নাম কি?</a:t>
            </a:r>
          </a:p>
        </p:txBody>
      </p:sp>
      <p:sp>
        <p:nvSpPr>
          <p:cNvPr id="1048606" name="Rectangle 4"/>
          <p:cNvSpPr/>
          <p:nvPr/>
        </p:nvSpPr>
        <p:spPr>
          <a:xfrm rot="10800000" flipV="1">
            <a:off x="1912144" y="1025783"/>
            <a:ext cx="9197578" cy="853678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6000" lang="en-US">
                <a:solidFill>
                  <a:schemeClr val="accent6"/>
                </a:solidFill>
              </a:rPr>
              <a:t>নিচের ছবি লক্ষ্য কর </a:t>
            </a:r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46253" y="1893096"/>
            <a:ext cx="6529982" cy="4647007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আজকের পাঠ  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ctr"/>
            <a:r>
              <a:rPr sz="4000" lang="en-US">
                <a:solidFill>
                  <a:srgbClr val="FF0000"/>
                </a:solidFill>
              </a:rPr>
              <a:t>মস্তিষ্কের গঠণ ও কাজ।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3"/>
          <p:cNvSpPr txBox="1"/>
          <p:nvPr/>
        </p:nvSpPr>
        <p:spPr>
          <a:xfrm rot="10800000" flipV="1">
            <a:off x="161721" y="127673"/>
            <a:ext cx="7232060" cy="1077218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3200" lang="en-US"/>
              <a:t>কেন্দ্রীয় স্নায়ুতন্ত্রের ২টি অংশ হল মস্তিষ্ক ও মেরুরজ্জু বা সুষুম্নাকাণ্ড।    </a:t>
            </a:r>
          </a:p>
        </p:txBody>
      </p:sp>
      <p:sp>
        <p:nvSpPr>
          <p:cNvPr id="1048610" name="Flowchart: Terminator 5"/>
          <p:cNvSpPr/>
          <p:nvPr/>
        </p:nvSpPr>
        <p:spPr>
          <a:xfrm>
            <a:off x="161722" y="1204891"/>
            <a:ext cx="5732859" cy="785811"/>
          </a:xfrm>
          <a:prstGeom prst="flowChartTerminator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4800" lang="en-US">
                <a:solidFill>
                  <a:srgbClr val="FF0000"/>
                </a:solidFill>
              </a:rPr>
              <a:t>মস্তিষ্ক </a:t>
            </a:r>
          </a:p>
        </p:txBody>
      </p:sp>
      <p:sp>
        <p:nvSpPr>
          <p:cNvPr id="1048611" name="Rectangle: Rounded Corners 6"/>
          <p:cNvSpPr/>
          <p:nvPr/>
        </p:nvSpPr>
        <p:spPr>
          <a:xfrm rot="10800000" flipV="1">
            <a:off x="0" y="1990702"/>
            <a:ext cx="6486423" cy="4936078"/>
          </a:xfrm>
          <a:prstGeom prst="round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3600" lang="en-US"/>
              <a:t>সুষুম্নাকান্ডের শীর্ষে অবস্থিত কেন্দ্রীয় স্নায়ুতন্ত্রের স্ফীত অংশ যা করোটির মধ্যে সুরক্ষিত থাকে তাই হল </a:t>
            </a:r>
            <a:r>
              <a:rPr sz="3600" lang="en-US">
                <a:solidFill>
                  <a:srgbClr val="FF0000"/>
                </a:solidFill>
              </a:rPr>
              <a:t>মস্তিষ্ক। </a:t>
            </a:r>
            <a:r>
              <a:rPr sz="3600" lang="en-US">
                <a:solidFill>
                  <a:schemeClr val="tx1"/>
                </a:solidFill>
              </a:rPr>
              <a:t>একে সমগ্র স্নায়ুতন্ত্রের পরিচালক ও বলা হয়।প্রধান অ</a:t>
            </a:r>
            <a:r>
              <a:rPr sz="3600" lang="en-US">
                <a:solidFill>
                  <a:schemeClr val="tx1"/>
                </a:solidFill>
              </a:rPr>
              <a:t>ং</a:t>
            </a:r>
            <a:r>
              <a:rPr sz="3600" lang="en-US">
                <a:solidFill>
                  <a:schemeClr val="tx1"/>
                </a:solidFill>
              </a:rPr>
              <a:t>শ ৩টি।</a:t>
            </a:r>
            <a:endParaRPr altLang="en-US" lang="zh-CN"/>
          </a:p>
          <a:p>
            <a:pPr algn="ctr" indent="-342900" marL="342900">
              <a:buFont typeface="+mj-lt"/>
              <a:buAutoNum type="arabicPeriod"/>
            </a:pPr>
            <a:r>
              <a:rPr sz="3600" lang="en-US">
                <a:solidFill>
                  <a:srgbClr val="00B050"/>
                </a:solidFill>
              </a:rPr>
              <a:t>অগ্রমস্তিষ্ক</a:t>
            </a:r>
          </a:p>
          <a:p>
            <a:pPr algn="ctr" indent="-342900" marL="342900">
              <a:buFont typeface="+mj-lt"/>
              <a:buAutoNum type="arabicPeriod"/>
            </a:pPr>
            <a:r>
              <a:rPr sz="3600" lang="en-US">
                <a:solidFill>
                  <a:srgbClr val="00B050"/>
                </a:solidFill>
              </a:rPr>
              <a:t>মধ্যমস্তিষ্ক</a:t>
            </a:r>
          </a:p>
          <a:p>
            <a:pPr algn="ctr" indent="-342900" marL="342900">
              <a:buFont typeface="+mj-lt"/>
              <a:buAutoNum type="arabicPeriod"/>
            </a:pPr>
            <a:r>
              <a:rPr sz="3600" lang="en-US">
                <a:solidFill>
                  <a:srgbClr val="00B050"/>
                </a:solidFill>
              </a:rPr>
              <a:t>পশ্চাৎমস্তিষ্ক</a:t>
            </a:r>
            <a:endParaRPr sz="3600" lang="en-US"/>
          </a:p>
        </p:txBody>
      </p:sp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93781" y="260556"/>
            <a:ext cx="4357688" cy="2884906"/>
          </a:xfrm>
          <a:prstGeom prst="rect"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93781" y="3712538"/>
            <a:ext cx="4000500" cy="301779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3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25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6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Arrow: Right 1"/>
          <p:cNvSpPr/>
          <p:nvPr/>
        </p:nvSpPr>
        <p:spPr>
          <a:xfrm rot="10800000" flipH="1" flipV="1">
            <a:off x="153267" y="-645786"/>
            <a:ext cx="7656704" cy="3694219"/>
          </a:xfrm>
          <a:prstGeom prst="rightArrow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6000" lang="en-US">
                <a:solidFill>
                  <a:srgbClr val="FF0000"/>
                </a:solidFill>
              </a:rPr>
              <a:t>অগ্রমস্তিষ্ক/গুরুমস্তিষ্ক /Forebrain</a:t>
            </a:r>
          </a:p>
        </p:txBody>
      </p:sp>
      <p:sp>
        <p:nvSpPr>
          <p:cNvPr id="1048613" name="Flowchart: Alternate Process 2"/>
          <p:cNvSpPr/>
          <p:nvPr/>
        </p:nvSpPr>
        <p:spPr>
          <a:xfrm rot="10800000" flipV="1">
            <a:off x="-453032" y="2517362"/>
            <a:ext cx="8901436" cy="3736019"/>
          </a:xfrm>
          <a:prstGeom prst="flowChartAlternateProcess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 indent="-285750" marL="285750">
              <a:buFont typeface="Arial" panose="020B0604020202020204" pitchFamily="34" charset="0"/>
              <a:buChar char="•"/>
            </a:pPr>
            <a:r>
              <a:rPr sz="3200" lang="en-US"/>
              <a:t>মস্তিষ্কের সবচেয়ে বড় অংশ হল </a:t>
            </a:r>
            <a:r>
              <a:rPr sz="3200" lang="en-US">
                <a:solidFill>
                  <a:srgbClr val="FF0000"/>
                </a:solidFill>
              </a:rPr>
              <a:t>সেরিব্রাম।</a:t>
            </a:r>
            <a:r>
              <a:rPr sz="3200" lang="en-US">
                <a:solidFill>
                  <a:schemeClr val="tx1"/>
                </a:solidFill>
              </a:rPr>
              <a:t>এটি ২টি অংশে বিভক্ত।</a:t>
            </a:r>
            <a:r>
              <a:rPr sz="3200" lang="en-US"/>
              <a:t>  ২টি অংশের মাঝখানে বিভেদক খাঁজ থাকায় এ বিভক্তির সৃষ্টি। অংশ ২টি মাঝে খাজ থাকলেও এরা একগুচ্ছ নিউরণ দ্বারা সংযুক্ত , একে </a:t>
            </a:r>
            <a:r>
              <a:rPr sz="3200" lang="en-US">
                <a:solidFill>
                  <a:schemeClr val="accent2"/>
                </a:solidFill>
              </a:rPr>
              <a:t>কর্পাস কলোসাম </a:t>
            </a:r>
            <a:r>
              <a:rPr sz="3200" lang="en-US">
                <a:solidFill>
                  <a:schemeClr val="tx1"/>
                </a:solidFill>
              </a:rPr>
              <a:t>বলে।</a:t>
            </a:r>
          </a:p>
          <a:p>
            <a:pPr algn="ctr" indent="-285750" marL="285750">
              <a:buFont typeface="Arial" panose="020B0604020202020204" pitchFamily="34" charset="0"/>
              <a:buChar char="•"/>
            </a:pPr>
            <a:r>
              <a:rPr sz="3200" lang="en-US">
                <a:solidFill>
                  <a:schemeClr val="tx1"/>
                </a:solidFill>
              </a:rPr>
              <a:t>অংশগুলোকে সেরিব্রাল হেমিস্ফিয়ার বলে।ডান ও বাম সেরিব্রাল হেমিস্ফিয়ার যথাক্রমে দান ও বাম অংশকে নিয়ন্ত্রণ করে।     </a:t>
            </a:r>
            <a:endParaRPr sz="3200" lang="en-US"/>
          </a:p>
        </p:txBody>
      </p:sp>
      <p:pic>
        <p:nvPicPr>
          <p:cNvPr id="209715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88590" y="0"/>
            <a:ext cx="4337833" cy="264850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448404" y="3048433"/>
            <a:ext cx="3482246" cy="370183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: Rounded Corners 1"/>
          <p:cNvSpPr/>
          <p:nvPr/>
        </p:nvSpPr>
        <p:spPr>
          <a:xfrm>
            <a:off x="0" y="71438"/>
            <a:ext cx="7804547" cy="442912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 indent="-285750" marL="285750">
              <a:buFont typeface="Arial" panose="020B0604020202020204" pitchFamily="34" charset="0"/>
              <a:buChar char="•"/>
            </a:pPr>
            <a:r>
              <a:rPr sz="3200" lang="en-US"/>
              <a:t>অগ্রমস্তিষ্কের উপরিভাগ ঢেউখেলানো ও </a:t>
            </a:r>
            <a:r>
              <a:rPr sz="3200" lang="en-US">
                <a:solidFill>
                  <a:srgbClr val="FF0000"/>
                </a:solidFill>
              </a:rPr>
              <a:t>মেনিনজেস </a:t>
            </a:r>
            <a:r>
              <a:rPr sz="3200" lang="en-US">
                <a:solidFill>
                  <a:schemeClr val="tx1"/>
                </a:solidFill>
              </a:rPr>
              <a:t>পর্দা দ্বারা আবৃত। </a:t>
            </a:r>
          </a:p>
          <a:p>
            <a:pPr algn="ctr" indent="-285750" marL="285750">
              <a:buFont typeface="Arial" panose="020B0604020202020204" pitchFamily="34" charset="0"/>
              <a:buChar char="•"/>
            </a:pPr>
            <a:r>
              <a:rPr sz="3200" lang="en-US">
                <a:solidFill>
                  <a:schemeClr val="tx1"/>
                </a:solidFill>
              </a:rPr>
              <a:t>সেরিব্রামের বাহিরের স্তর হল </a:t>
            </a:r>
            <a:r>
              <a:rPr sz="3200"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কট্রেক্স।</a:t>
            </a:r>
            <a:r>
              <a:rPr sz="3200" lang="en-US">
                <a:solidFill>
                  <a:schemeClr val="tx1"/>
                </a:solidFill>
              </a:rPr>
              <a:t>যা অসংখ্য নিউরণের কোষদেহ দিয়ে গঠিত, এগুলোর রং ধূসর বলে একে </a:t>
            </a:r>
            <a:r>
              <a:rPr sz="3200" lang="en-US">
                <a:solidFill>
                  <a:srgbClr val="FF0000"/>
                </a:solidFill>
              </a:rPr>
              <a:t>গ্রে ম্যাটার </a:t>
            </a:r>
            <a:r>
              <a:rPr sz="3200" lang="en-US">
                <a:solidFill>
                  <a:schemeClr val="tx1"/>
                </a:solidFill>
              </a:rPr>
              <a:t>বলে।</a:t>
            </a:r>
          </a:p>
          <a:p>
            <a:pPr algn="ctr" indent="-457200" marL="457200">
              <a:buFont typeface="Arial" panose="020B0604020202020204" pitchFamily="34" charset="0"/>
              <a:buChar char="•"/>
            </a:pPr>
            <a:r>
              <a:rPr sz="3200" lang="en-US">
                <a:solidFill>
                  <a:schemeClr val="tx1"/>
                </a:solidFill>
              </a:rPr>
              <a:t>সেরিব্রামের ভিতরের স্তর এক্সন দিয়ে গঠিত ।        </a:t>
            </a:r>
          </a:p>
          <a:p>
            <a:pPr algn="ctr"/>
            <a:r>
              <a:rPr sz="3200" lang="en-US">
                <a:solidFill>
                  <a:schemeClr val="tx1"/>
                </a:solidFill>
              </a:rPr>
              <a:t>যা সাদা বর্ণের মায়োলিন আবরণে আবৃত বলে একে </a:t>
            </a:r>
            <a:r>
              <a:rPr sz="3200" lang="en-US">
                <a:solidFill>
                  <a:srgbClr val="FF0000"/>
                </a:solidFill>
              </a:rPr>
              <a:t>হোয়াইট ম্যাটার বলে। </a:t>
            </a:r>
            <a:endParaRPr sz="3200" lang="en-US">
              <a:solidFill>
                <a:schemeClr val="tx1"/>
              </a:solidFill>
            </a:endParaRPr>
          </a:p>
        </p:txBody>
      </p:sp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1777" y="4500561"/>
            <a:ext cx="5686652" cy="2286001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15" name="Rectangle 4"/>
          <p:cNvSpPr/>
          <p:nvPr/>
        </p:nvSpPr>
        <p:spPr>
          <a:xfrm>
            <a:off x="7804547" y="322658"/>
            <a:ext cx="3946922" cy="392668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4000" lang="en-US">
                <a:solidFill>
                  <a:srgbClr val="FF0000"/>
                </a:solidFill>
              </a:rPr>
              <a:t>কাজঃ</a:t>
            </a:r>
          </a:p>
          <a:p>
            <a:pPr algn="ctr" indent="-457200" marL="457200">
              <a:buFont typeface="Arial" panose="020B0604020202020204" pitchFamily="34" charset="0"/>
              <a:buChar char="•"/>
            </a:pPr>
            <a:r>
              <a:rPr sz="2800" lang="en-US">
                <a:solidFill>
                  <a:schemeClr val="accent6"/>
                </a:solidFill>
              </a:rPr>
              <a:t>স্নায়ুতাড়না গ্রহণ ও প্রেরণের উচ্চতর কেন্দ্র।</a:t>
            </a:r>
          </a:p>
          <a:p>
            <a:pPr algn="ctr" indent="-457200" marL="457200">
              <a:buFont typeface="Arial" panose="020B0604020202020204" pitchFamily="34" charset="0"/>
              <a:buChar char="•"/>
            </a:pPr>
            <a:r>
              <a:rPr sz="2800" lang="en-US">
                <a:solidFill>
                  <a:schemeClr val="accent6"/>
                </a:solidFill>
              </a:rPr>
              <a:t>  দেহ সঞ্চালন তথা প্রত্যেক কাজ ও অঅনুভূতির কেন্দ্র।</a:t>
            </a:r>
          </a:p>
          <a:p>
            <a:pPr algn="ctr" indent="-457200" marL="457200">
              <a:buFont typeface="Arial" panose="020B0604020202020204" pitchFamily="34" charset="0"/>
              <a:buChar char="•"/>
            </a:pPr>
            <a:r>
              <a:rPr sz="2800" lang="en-US">
                <a:solidFill>
                  <a:schemeClr val="accent6"/>
                </a:solidFill>
              </a:rPr>
              <a:t>চিন্তা চেতনা,বুদ্ধি জ্ঞান  স্মৃতি বাকশক্তি ঐচ্ছিক পেশিকে নিয়ন্ত্রণ করে।।  </a:t>
            </a:r>
          </a:p>
        </p:txBody>
      </p:sp>
      <p:pic>
        <p:nvPicPr>
          <p:cNvPr id="209716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915153" y="4439842"/>
            <a:ext cx="4836315" cy="241815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peech Bubble: Rectangle 1"/>
          <p:cNvSpPr/>
          <p:nvPr/>
        </p:nvSpPr>
        <p:spPr>
          <a:xfrm>
            <a:off x="500063" y="375048"/>
            <a:ext cx="10983515" cy="946546"/>
          </a:xfrm>
          <a:prstGeom prst="wedgeRectCallout">
            <a:avLst>
              <a:gd name="adj1" fmla="val 24089"/>
              <a:gd name="adj2" fmla="val 132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6000" lang="en-US">
                <a:solidFill>
                  <a:srgbClr val="FF0000"/>
                </a:solidFill>
              </a:rPr>
              <a:t>একক কাজ</a:t>
            </a:r>
          </a:p>
        </p:txBody>
      </p:sp>
      <p:sp>
        <p:nvSpPr>
          <p:cNvPr id="1048617" name="Rectangle: Rounded Corners 2"/>
          <p:cNvSpPr/>
          <p:nvPr/>
        </p:nvSpPr>
        <p:spPr>
          <a:xfrm rot="10800000" flipV="1">
            <a:off x="1666279" y="2671762"/>
            <a:ext cx="9210080" cy="1418035"/>
          </a:xfrm>
          <a:prstGeom prst="round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 indent="-285750" marL="285750">
              <a:buFont typeface="Arial" panose="020B0604020202020204" pitchFamily="34" charset="0"/>
              <a:buChar char="•"/>
            </a:pPr>
            <a:r>
              <a:rPr sz="4000" lang="en-US"/>
              <a:t>মস্তিষ্ক কি? অগ্রমস্তিষ্কের ২টি কাজ লিখ।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nasrin9586@gmail.com</dc:creator>
  <cp:lastModifiedBy>nasrin9586@gmail.com</cp:lastModifiedBy>
  <dcterms:created xsi:type="dcterms:W3CDTF">2020-07-20T15:57:20Z</dcterms:created>
  <dcterms:modified xsi:type="dcterms:W3CDTF">2020-07-27T16:10:33Z</dcterms:modified>
</cp:coreProperties>
</file>