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8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5C2C-24AB-4A50-9153-3F37528EAED8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98AF-03C6-4E0F-AB47-44E6418818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5C2C-24AB-4A50-9153-3F37528EAED8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98AF-03C6-4E0F-AB47-44E6418818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5C2C-24AB-4A50-9153-3F37528EAED8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98AF-03C6-4E0F-AB47-44E6418818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5C2C-24AB-4A50-9153-3F37528EAED8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98AF-03C6-4E0F-AB47-44E6418818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5C2C-24AB-4A50-9153-3F37528EAED8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98AF-03C6-4E0F-AB47-44E6418818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5C2C-24AB-4A50-9153-3F37528EAED8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98AF-03C6-4E0F-AB47-44E6418818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5C2C-24AB-4A50-9153-3F37528EAED8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98AF-03C6-4E0F-AB47-44E6418818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5C2C-24AB-4A50-9153-3F37528EAED8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98AF-03C6-4E0F-AB47-44E6418818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5C2C-24AB-4A50-9153-3F37528EAED8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98AF-03C6-4E0F-AB47-44E6418818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5C2C-24AB-4A50-9153-3F37528EAED8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98AF-03C6-4E0F-AB47-44E6418818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5C2C-24AB-4A50-9153-3F37528EAED8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498AF-03C6-4E0F-AB47-44E6418818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45C2C-24AB-4A50-9153-3F37528EAED8}" type="datetimeFigureOut">
              <a:rPr lang="en-US" smtClean="0"/>
              <a:pPr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498AF-03C6-4E0F-AB47-44E6418818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0999"/>
            <a:ext cx="7162800" cy="1066801"/>
          </a:xfrm>
        </p:spPr>
        <p:txBody>
          <a:bodyPr>
            <a:normAutofit/>
          </a:bodyPr>
          <a:lstStyle/>
          <a:p>
            <a:r>
              <a:rPr lang="en-US" sz="5300" b="1" dirty="0" err="1" smtClean="0">
                <a:solidFill>
                  <a:schemeClr val="tx2"/>
                </a:solidFill>
              </a:rPr>
              <a:t>মাল্টি</a:t>
            </a:r>
            <a:r>
              <a:rPr lang="en-US" sz="5300" b="1" dirty="0" smtClean="0">
                <a:solidFill>
                  <a:schemeClr val="tx2"/>
                </a:solidFill>
              </a:rPr>
              <a:t> </a:t>
            </a:r>
            <a:r>
              <a:rPr lang="en-US" sz="5300" b="1" dirty="0" err="1" smtClean="0">
                <a:solidFill>
                  <a:schemeClr val="tx2"/>
                </a:solidFill>
              </a:rPr>
              <a:t>মিডিয়া</a:t>
            </a:r>
            <a:r>
              <a:rPr lang="en-US" sz="5300" b="1" dirty="0" smtClean="0">
                <a:solidFill>
                  <a:schemeClr val="tx2"/>
                </a:solidFill>
              </a:rPr>
              <a:t> </a:t>
            </a:r>
            <a:r>
              <a:rPr lang="en-US" sz="5300" b="1" dirty="0" err="1" smtClean="0">
                <a:solidFill>
                  <a:schemeClr val="tx2"/>
                </a:solidFill>
              </a:rPr>
              <a:t>ক্লাসে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410200"/>
            <a:ext cx="8382000" cy="914400"/>
          </a:xfrm>
        </p:spPr>
        <p:txBody>
          <a:bodyPr>
            <a:noAutofit/>
          </a:bodyPr>
          <a:lstStyle/>
          <a:p>
            <a:r>
              <a:rPr lang="en-US" sz="4800" b="1" dirty="0" err="1" smtClean="0">
                <a:solidFill>
                  <a:srgbClr val="00B0F0"/>
                </a:solidFill>
              </a:rPr>
              <a:t>সবাইকে</a:t>
            </a:r>
            <a:r>
              <a:rPr lang="en-US" sz="4800" b="1" dirty="0" smtClean="0">
                <a:solidFill>
                  <a:srgbClr val="00B0F0"/>
                </a:solidFill>
              </a:rPr>
              <a:t> </a:t>
            </a:r>
            <a:r>
              <a:rPr lang="en-US" sz="4800" b="1" dirty="0" err="1" smtClean="0">
                <a:solidFill>
                  <a:srgbClr val="00B0F0"/>
                </a:solidFill>
              </a:rPr>
              <a:t>স্বাগতম</a:t>
            </a:r>
            <a:endParaRPr lang="en-US" sz="4800" b="1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7600" y="1752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 descr="সাদা গোলপ ফুল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447799"/>
            <a:ext cx="6982918" cy="36576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76200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solidFill>
                  <a:srgbClr val="00B0F0"/>
                </a:solidFill>
              </a:rPr>
              <a:t>একক</a:t>
            </a:r>
            <a:r>
              <a:rPr lang="en-US" sz="7200" b="1" dirty="0" smtClean="0">
                <a:solidFill>
                  <a:srgbClr val="00B0F0"/>
                </a:solidFill>
              </a:rPr>
              <a:t> </a:t>
            </a:r>
            <a:r>
              <a:rPr lang="en-US" sz="7200" b="1" dirty="0" err="1" smtClean="0">
                <a:solidFill>
                  <a:srgbClr val="00B0F0"/>
                </a:solidFill>
              </a:rPr>
              <a:t>কাজ</a:t>
            </a:r>
            <a:r>
              <a:rPr lang="en-US" sz="7200" b="1" dirty="0" smtClean="0">
                <a:solidFill>
                  <a:srgbClr val="00B0F0"/>
                </a:solidFill>
              </a:rPr>
              <a:t> </a:t>
            </a:r>
            <a:endParaRPr lang="en-US" sz="7200" b="1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676400"/>
            <a:ext cx="861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১। </a:t>
            </a:r>
            <a:r>
              <a:rPr lang="en-US" sz="4800" b="1" dirty="0" err="1" smtClean="0">
                <a:solidFill>
                  <a:srgbClr val="C00000"/>
                </a:solidFill>
              </a:rPr>
              <a:t>কত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সালে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কত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তরিখে</a:t>
            </a:r>
            <a:r>
              <a:rPr lang="en-US" sz="4800" b="1" dirty="0" smtClean="0">
                <a:solidFill>
                  <a:srgbClr val="C00000"/>
                </a:solidFill>
              </a:rPr>
              <a:t> ৬ </a:t>
            </a:r>
            <a:r>
              <a:rPr lang="en-US" sz="4800" b="1" dirty="0" err="1" smtClean="0">
                <a:solidFill>
                  <a:srgbClr val="C00000"/>
                </a:solidFill>
              </a:rPr>
              <a:t>দফা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দাবি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পেশ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করা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হয়</a:t>
            </a:r>
            <a:r>
              <a:rPr lang="en-US" sz="4800" b="1" dirty="0" smtClean="0">
                <a:solidFill>
                  <a:srgbClr val="C00000"/>
                </a:solidFill>
              </a:rPr>
              <a:t> ? </a:t>
            </a:r>
          </a:p>
          <a:p>
            <a:r>
              <a:rPr lang="en-US" sz="4800" b="1" dirty="0" smtClean="0"/>
              <a:t>২। </a:t>
            </a:r>
            <a:r>
              <a:rPr lang="en-US" sz="4800" b="1" dirty="0" err="1" smtClean="0"/>
              <a:t>কোথায়</a:t>
            </a:r>
            <a:r>
              <a:rPr lang="en-US" sz="4800" b="1" dirty="0" smtClean="0"/>
              <a:t> ৬ </a:t>
            </a:r>
            <a:r>
              <a:rPr lang="en-US" sz="4800" b="1" dirty="0" err="1" smtClean="0"/>
              <a:t>দফা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দাবি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পেশ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করা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হয়</a:t>
            </a:r>
            <a:r>
              <a:rPr lang="en-US" sz="4800" b="1" dirty="0" smtClean="0"/>
              <a:t> ? </a:t>
            </a:r>
          </a:p>
          <a:p>
            <a:r>
              <a:rPr lang="en-US" sz="4800" b="1" dirty="0" smtClean="0">
                <a:solidFill>
                  <a:schemeClr val="accent2"/>
                </a:solidFill>
              </a:rPr>
              <a:t>৩। </a:t>
            </a:r>
            <a:r>
              <a:rPr lang="en-US" sz="4800" b="1" dirty="0" err="1" smtClean="0">
                <a:solidFill>
                  <a:schemeClr val="accent2"/>
                </a:solidFill>
              </a:rPr>
              <a:t>কে</a:t>
            </a:r>
            <a:r>
              <a:rPr lang="en-US" sz="4800" b="1" dirty="0" smtClean="0">
                <a:solidFill>
                  <a:schemeClr val="accent2"/>
                </a:solidFill>
              </a:rPr>
              <a:t> ৬ </a:t>
            </a:r>
            <a:r>
              <a:rPr lang="en-US" sz="4800" b="1" dirty="0" err="1" smtClean="0">
                <a:solidFill>
                  <a:schemeClr val="accent2"/>
                </a:solidFill>
              </a:rPr>
              <a:t>দফা</a:t>
            </a:r>
            <a:r>
              <a:rPr lang="en-US" sz="4800" b="1" dirty="0" smtClean="0">
                <a:solidFill>
                  <a:schemeClr val="accent2"/>
                </a:solidFill>
              </a:rPr>
              <a:t> </a:t>
            </a:r>
            <a:r>
              <a:rPr lang="en-US" sz="4800" b="1" dirty="0" err="1" smtClean="0">
                <a:solidFill>
                  <a:schemeClr val="accent2"/>
                </a:solidFill>
              </a:rPr>
              <a:t>দাবি</a:t>
            </a:r>
            <a:r>
              <a:rPr lang="en-US" sz="4800" b="1" dirty="0" smtClean="0">
                <a:solidFill>
                  <a:schemeClr val="accent2"/>
                </a:solidFill>
              </a:rPr>
              <a:t> </a:t>
            </a:r>
            <a:r>
              <a:rPr lang="en-US" sz="4800" b="1" dirty="0" err="1" smtClean="0">
                <a:solidFill>
                  <a:schemeClr val="accent2"/>
                </a:solidFill>
              </a:rPr>
              <a:t>পেশ</a:t>
            </a:r>
            <a:r>
              <a:rPr lang="en-US" sz="4800" b="1" dirty="0" smtClean="0">
                <a:solidFill>
                  <a:schemeClr val="accent2"/>
                </a:solidFill>
              </a:rPr>
              <a:t> </a:t>
            </a:r>
            <a:r>
              <a:rPr lang="en-US" sz="4800" b="1" dirty="0" err="1" smtClean="0">
                <a:solidFill>
                  <a:schemeClr val="accent2"/>
                </a:solidFill>
              </a:rPr>
              <a:t>করেন</a:t>
            </a:r>
            <a:r>
              <a:rPr lang="en-US" sz="4800" b="1" dirty="0" smtClean="0">
                <a:solidFill>
                  <a:schemeClr val="accent2"/>
                </a:solidFill>
              </a:rPr>
              <a:t> ?</a:t>
            </a:r>
            <a:endParaRPr lang="en-US" sz="4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143000"/>
            <a:ext cx="7620000" cy="36317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B0F0"/>
                </a:solidFill>
              </a:rPr>
              <a:t>৬ </a:t>
            </a:r>
            <a:r>
              <a:rPr lang="en-US" sz="11500" b="1" dirty="0" err="1" smtClean="0">
                <a:solidFill>
                  <a:srgbClr val="00B0F0"/>
                </a:solidFill>
              </a:rPr>
              <a:t>দফা</a:t>
            </a:r>
            <a:r>
              <a:rPr lang="en-US" sz="11500" b="1" dirty="0" smtClean="0">
                <a:solidFill>
                  <a:srgbClr val="00B0F0"/>
                </a:solidFill>
              </a:rPr>
              <a:t> </a:t>
            </a:r>
            <a:r>
              <a:rPr lang="en-US" sz="11500" b="1" dirty="0" err="1" smtClean="0">
                <a:solidFill>
                  <a:srgbClr val="00B0F0"/>
                </a:solidFill>
              </a:rPr>
              <a:t>কর্ম</a:t>
            </a:r>
            <a:r>
              <a:rPr lang="en-US" sz="11500" b="1" dirty="0" smtClean="0">
                <a:solidFill>
                  <a:srgbClr val="00B0F0"/>
                </a:solidFill>
              </a:rPr>
              <a:t> </a:t>
            </a:r>
            <a:r>
              <a:rPr lang="en-US" sz="11500" b="1" dirty="0" err="1" smtClean="0">
                <a:solidFill>
                  <a:srgbClr val="00B0F0"/>
                </a:solidFill>
              </a:rPr>
              <a:t>সুচি</a:t>
            </a:r>
            <a:r>
              <a:rPr lang="en-US" sz="11500" b="1" dirty="0" smtClean="0">
                <a:solidFill>
                  <a:srgbClr val="00B0F0"/>
                </a:solidFill>
              </a:rPr>
              <a:t> </a:t>
            </a:r>
            <a:r>
              <a:rPr lang="en-US" sz="11500" b="1" dirty="0" err="1" smtClean="0">
                <a:solidFill>
                  <a:srgbClr val="00B0F0"/>
                </a:solidFill>
              </a:rPr>
              <a:t>সমুহ</a:t>
            </a:r>
            <a:r>
              <a:rPr lang="en-US" sz="11500" b="1" dirty="0" smtClean="0">
                <a:solidFill>
                  <a:srgbClr val="00B0F0"/>
                </a:solidFill>
              </a:rPr>
              <a:t>  </a:t>
            </a:r>
            <a:endParaRPr lang="en-US" sz="115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381000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B0F0"/>
                </a:solidFill>
              </a:rPr>
              <a:t>৬ </a:t>
            </a:r>
            <a:r>
              <a:rPr lang="en-US" sz="4000" b="1" dirty="0" err="1" smtClean="0">
                <a:solidFill>
                  <a:srgbClr val="00B0F0"/>
                </a:solidFill>
              </a:rPr>
              <a:t>দফা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কর্ম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সুচি</a:t>
            </a:r>
            <a:r>
              <a:rPr lang="en-US" sz="4000" b="1" dirty="0" smtClean="0">
                <a:solidFill>
                  <a:srgbClr val="00B0F0"/>
                </a:solidFill>
              </a:rPr>
              <a:t>  (১/২)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219200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১।১৯৪০ </a:t>
            </a:r>
            <a:r>
              <a:rPr lang="en-US" sz="2800" dirty="0" err="1" smtClean="0"/>
              <a:t>সাণের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ঐতিহাসিক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লাহোর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প্রস্তাবের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বিত্তিতে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শাসনতন্ত্র</a:t>
            </a:r>
            <a:r>
              <a:rPr lang="en-US" sz="2800" dirty="0" smtClean="0"/>
              <a:t> </a:t>
            </a:r>
            <a:r>
              <a:rPr lang="en-US" sz="2800" dirty="0" err="1" smtClean="0"/>
              <a:t>রচনা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পাকিস্তানকে</a:t>
            </a:r>
            <a:r>
              <a:rPr lang="en-US" sz="2800" dirty="0" smtClean="0"/>
              <a:t>  </a:t>
            </a:r>
            <a:r>
              <a:rPr lang="en-US" sz="2800" dirty="0" err="1" smtClean="0"/>
              <a:t>একটি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সত্যিকার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যুক্তরাষ্ট্র</a:t>
            </a:r>
            <a:r>
              <a:rPr lang="en-US" sz="2800" dirty="0" smtClean="0"/>
              <a:t> </a:t>
            </a:r>
            <a:r>
              <a:rPr lang="en-US" sz="2800" dirty="0" err="1" smtClean="0"/>
              <a:t>রুপে</a:t>
            </a:r>
            <a:r>
              <a:rPr lang="en-US" sz="2800" dirty="0" smtClean="0"/>
              <a:t>  </a:t>
            </a:r>
            <a:r>
              <a:rPr lang="en-US" sz="2800" dirty="0" err="1" smtClean="0"/>
              <a:t>গড়তে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হবে</a:t>
            </a:r>
            <a:r>
              <a:rPr lang="en-US" sz="2800" dirty="0" smtClean="0"/>
              <a:t> । </a:t>
            </a:r>
            <a:r>
              <a:rPr lang="en-US" sz="2800" dirty="0" err="1" smtClean="0"/>
              <a:t>তাতে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সংসদীয়</a:t>
            </a:r>
            <a:r>
              <a:rPr lang="en-US" sz="2800" dirty="0" smtClean="0"/>
              <a:t> </a:t>
            </a:r>
            <a:r>
              <a:rPr lang="en-US" sz="2800" dirty="0" err="1" smtClean="0"/>
              <a:t>পদ্ধতির</a:t>
            </a:r>
            <a:r>
              <a:rPr lang="en-US" sz="2800" dirty="0" smtClean="0"/>
              <a:t> </a:t>
            </a:r>
            <a:r>
              <a:rPr lang="en-US" sz="2800" dirty="0" err="1" smtClean="0"/>
              <a:t>সরকার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থাকবে</a:t>
            </a:r>
            <a:r>
              <a:rPr lang="en-US" sz="2800" dirty="0" smtClean="0"/>
              <a:t> । </a:t>
            </a:r>
            <a:r>
              <a:rPr lang="en-US" sz="2800" dirty="0" err="1" smtClean="0"/>
              <a:t>সকল</a:t>
            </a:r>
            <a:r>
              <a:rPr lang="en-US" sz="2800" dirty="0" smtClean="0"/>
              <a:t> </a:t>
            </a:r>
            <a:r>
              <a:rPr lang="en-US" sz="2800" dirty="0" err="1" smtClean="0"/>
              <a:t>নির্বাচন</a:t>
            </a:r>
            <a:r>
              <a:rPr lang="en-US" sz="2800" dirty="0" smtClean="0"/>
              <a:t> </a:t>
            </a:r>
            <a:r>
              <a:rPr lang="en-US" sz="2800" dirty="0" err="1" smtClean="0"/>
              <a:t>সর্বজনীন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প্রাপ্ত</a:t>
            </a:r>
            <a:r>
              <a:rPr lang="en-US" sz="2800" dirty="0" smtClean="0"/>
              <a:t> </a:t>
            </a:r>
            <a:r>
              <a:rPr lang="en-US" sz="2800" dirty="0" err="1" smtClean="0"/>
              <a:t>সয়স্কের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ভোটে</a:t>
            </a:r>
            <a:r>
              <a:rPr lang="en-US" sz="2800" dirty="0" smtClean="0"/>
              <a:t> </a:t>
            </a:r>
            <a:r>
              <a:rPr lang="en-US" sz="2800" dirty="0" err="1" smtClean="0"/>
              <a:t>অনুষ্ঠিত</a:t>
            </a:r>
            <a:r>
              <a:rPr lang="en-US" sz="2800" dirty="0" smtClean="0"/>
              <a:t> </a:t>
            </a:r>
            <a:r>
              <a:rPr lang="en-US" sz="2800" dirty="0" err="1" smtClean="0"/>
              <a:t>হবে</a:t>
            </a:r>
            <a:r>
              <a:rPr lang="en-US" sz="2800" dirty="0" smtClean="0"/>
              <a:t> । </a:t>
            </a:r>
            <a:r>
              <a:rPr lang="en-US" sz="2800" dirty="0" err="1" smtClean="0"/>
              <a:t>আইন</a:t>
            </a:r>
            <a:r>
              <a:rPr lang="en-US" sz="2800" dirty="0" smtClean="0"/>
              <a:t> </a:t>
            </a:r>
            <a:r>
              <a:rPr lang="en-US" sz="2800" dirty="0" err="1" smtClean="0"/>
              <a:t>সভাসমুহের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সার্বভেৌমত্ব</a:t>
            </a:r>
            <a:r>
              <a:rPr lang="en-US" sz="2800" dirty="0" smtClean="0"/>
              <a:t> </a:t>
            </a:r>
            <a:r>
              <a:rPr lang="en-US" sz="2800" dirty="0" err="1" smtClean="0"/>
              <a:t>থাকবে</a:t>
            </a:r>
            <a:r>
              <a:rPr lang="en-US" sz="2800" dirty="0" smtClean="0"/>
              <a:t> । 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২। </a:t>
            </a:r>
            <a:r>
              <a:rPr lang="en-US" sz="2800" dirty="0" err="1" smtClean="0">
                <a:solidFill>
                  <a:srgbClr val="C00000"/>
                </a:solidFill>
              </a:rPr>
              <a:t>ফেডারেশন</a:t>
            </a:r>
            <a:r>
              <a:rPr lang="en-US" sz="2800" dirty="0" smtClean="0">
                <a:solidFill>
                  <a:srgbClr val="C00000"/>
                </a:solidFill>
              </a:rPr>
              <a:t> (</a:t>
            </a:r>
            <a:r>
              <a:rPr lang="en-US" sz="2800" dirty="0" err="1" smtClean="0">
                <a:solidFill>
                  <a:srgbClr val="C00000"/>
                </a:solidFill>
              </a:rPr>
              <a:t>কেন্দ্রীয়</a:t>
            </a:r>
            <a:r>
              <a:rPr lang="en-US" sz="2800" dirty="0" smtClean="0">
                <a:solidFill>
                  <a:srgbClr val="C00000"/>
                </a:solidFill>
              </a:rPr>
              <a:t>) </a:t>
            </a:r>
            <a:r>
              <a:rPr lang="en-US" sz="2800" dirty="0" err="1" smtClean="0">
                <a:solidFill>
                  <a:srgbClr val="C00000"/>
                </a:solidFill>
              </a:rPr>
              <a:t>সরকারের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এখতিয়ারে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কেবলমাত্র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দেশরক্ষা</a:t>
            </a:r>
            <a:r>
              <a:rPr lang="en-US" sz="2800" dirty="0" smtClean="0">
                <a:solidFill>
                  <a:srgbClr val="C00000"/>
                </a:solidFill>
              </a:rPr>
              <a:t> ও </a:t>
            </a:r>
            <a:r>
              <a:rPr lang="en-US" sz="2800" dirty="0" err="1" smtClean="0">
                <a:solidFill>
                  <a:srgbClr val="C00000"/>
                </a:solidFill>
              </a:rPr>
              <a:t>পররাষ্ট্যীয়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বিষয়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দুটি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থাকবে</a:t>
            </a:r>
            <a:r>
              <a:rPr lang="en-US" sz="2800" dirty="0" smtClean="0">
                <a:solidFill>
                  <a:srgbClr val="C00000"/>
                </a:solidFill>
              </a:rPr>
              <a:t> । </a:t>
            </a:r>
          </a:p>
          <a:p>
            <a:r>
              <a:rPr lang="en-US" sz="2800" dirty="0" smtClean="0">
                <a:solidFill>
                  <a:srgbClr val="00B0F0"/>
                </a:solidFill>
              </a:rPr>
              <a:t>৩। </a:t>
            </a:r>
            <a:r>
              <a:rPr lang="en-US" sz="2800" dirty="0" err="1" smtClean="0">
                <a:solidFill>
                  <a:srgbClr val="00B0F0"/>
                </a:solidFill>
              </a:rPr>
              <a:t>পূর্ব</a:t>
            </a:r>
            <a:r>
              <a:rPr lang="en-US" sz="2800" dirty="0" smtClean="0">
                <a:solidFill>
                  <a:srgbClr val="00B0F0"/>
                </a:solidFill>
              </a:rPr>
              <a:t> ও </a:t>
            </a:r>
            <a:r>
              <a:rPr lang="en-US" sz="2800" dirty="0" err="1" smtClean="0">
                <a:solidFill>
                  <a:srgbClr val="00B0F0"/>
                </a:solidFill>
              </a:rPr>
              <a:t>পশ্চিম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পাকিস্থানের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জন্য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দুটি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সম্পুর্ণ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পৃথক</a:t>
            </a:r>
            <a:r>
              <a:rPr lang="en-US" sz="2800" dirty="0" smtClean="0">
                <a:solidFill>
                  <a:srgbClr val="00B0F0"/>
                </a:solidFill>
              </a:rPr>
              <a:t>  </a:t>
            </a:r>
            <a:r>
              <a:rPr lang="en-US" sz="2800" dirty="0" err="1" smtClean="0">
                <a:solidFill>
                  <a:srgbClr val="00B0F0"/>
                </a:solidFill>
              </a:rPr>
              <a:t>অথচ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সহজে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বিনিময়যোগ্য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মুদ্রা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প্রচলন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করতে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হবে</a:t>
            </a:r>
            <a:r>
              <a:rPr lang="en-US" sz="2800" dirty="0" smtClean="0">
                <a:solidFill>
                  <a:srgbClr val="00B0F0"/>
                </a:solidFill>
              </a:rPr>
              <a:t> । </a:t>
            </a:r>
            <a:r>
              <a:rPr lang="en-US" sz="2800" dirty="0" err="1" smtClean="0">
                <a:solidFill>
                  <a:srgbClr val="00B0F0"/>
                </a:solidFill>
              </a:rPr>
              <a:t>এইব্যবস্থা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অনুসারে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মুদ্রা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কেন্্রের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প্রাদিশিক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সরকারের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হাতে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থাকবে</a:t>
            </a:r>
            <a:r>
              <a:rPr lang="en-US" sz="2800" dirty="0" smtClean="0">
                <a:solidFill>
                  <a:srgbClr val="00B0F0"/>
                </a:solidFill>
              </a:rPr>
              <a:t> । </a:t>
            </a:r>
            <a:r>
              <a:rPr lang="en-US" sz="2800" dirty="0" err="1" smtClean="0">
                <a:solidFill>
                  <a:srgbClr val="00B0F0"/>
                </a:solidFill>
              </a:rPr>
              <a:t>দুই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অঞ্চলের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জন্য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দুটি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স্বতন্ত্র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কেন্দ্রীয়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ব্যাংক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থাকবে</a:t>
            </a:r>
            <a:r>
              <a:rPr lang="en-US" sz="2800" dirty="0" smtClean="0">
                <a:solidFill>
                  <a:srgbClr val="00B0F0"/>
                </a:solidFill>
              </a:rPr>
              <a:t> । 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143000"/>
            <a:ext cx="8915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F0"/>
                </a:solidFill>
              </a:rPr>
              <a:t>৪। </a:t>
            </a:r>
            <a:r>
              <a:rPr lang="en-US" sz="2800" dirty="0" err="1" smtClean="0">
                <a:solidFill>
                  <a:srgbClr val="00B0F0"/>
                </a:solidFill>
              </a:rPr>
              <a:t>সকল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প্রকার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কর</a:t>
            </a:r>
            <a:r>
              <a:rPr lang="en-US" sz="2800" dirty="0" smtClean="0">
                <a:solidFill>
                  <a:srgbClr val="00B0F0"/>
                </a:solidFill>
              </a:rPr>
              <a:t> ও </a:t>
            </a:r>
            <a:r>
              <a:rPr lang="en-US" sz="2800" dirty="0" err="1" smtClean="0">
                <a:solidFill>
                  <a:srgbClr val="00B0F0"/>
                </a:solidFill>
              </a:rPr>
              <a:t>খাজনা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ধার্য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এবঙ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আদায়ের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ক্ষমতা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আঞ্চলিক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সরকারের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হাতে</a:t>
            </a:r>
            <a:r>
              <a:rPr lang="en-US" sz="2800" dirty="0" smtClean="0">
                <a:solidFill>
                  <a:srgbClr val="00B0F0"/>
                </a:solidFill>
              </a:rPr>
              <a:t>  </a:t>
            </a:r>
            <a:r>
              <a:rPr lang="en-US" sz="2800" dirty="0" err="1" smtClean="0">
                <a:solidFill>
                  <a:srgbClr val="00B0F0"/>
                </a:solidFill>
              </a:rPr>
              <a:t>থাকবে</a:t>
            </a:r>
            <a:r>
              <a:rPr lang="en-US" sz="2800" dirty="0" smtClean="0">
                <a:solidFill>
                  <a:srgbClr val="00B0F0"/>
                </a:solidFill>
              </a:rPr>
              <a:t>  । </a:t>
            </a:r>
            <a:r>
              <a:rPr lang="en-US" sz="2800" dirty="0" err="1" smtClean="0">
                <a:solidFill>
                  <a:srgbClr val="00B0F0"/>
                </a:solidFill>
              </a:rPr>
              <a:t>আঞ্চলিক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সরকারের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আদায়কৃত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খাজনার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নির্ধারিত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অংশ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আদায়ের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সঙ্গে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সঙ্গে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ফেডারেল</a:t>
            </a:r>
            <a:r>
              <a:rPr lang="en-US" sz="2800" dirty="0" smtClean="0">
                <a:solidFill>
                  <a:srgbClr val="00B0F0"/>
                </a:solidFill>
              </a:rPr>
              <a:t>    </a:t>
            </a:r>
            <a:r>
              <a:rPr lang="en-US" sz="2800" dirty="0" err="1" smtClean="0">
                <a:solidFill>
                  <a:srgbClr val="00B0F0"/>
                </a:solidFill>
              </a:rPr>
              <a:t>তহবিলে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জমা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হয়ে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যাবে</a:t>
            </a:r>
            <a:r>
              <a:rPr lang="en-US" sz="2800" dirty="0" smtClean="0">
                <a:solidFill>
                  <a:srgbClr val="00B0F0"/>
                </a:solidFill>
              </a:rPr>
              <a:t> ।  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৫। </a:t>
            </a:r>
            <a:r>
              <a:rPr lang="en-US" sz="2800" dirty="0" err="1" smtClean="0">
                <a:solidFill>
                  <a:srgbClr val="C00000"/>
                </a:solidFill>
              </a:rPr>
              <a:t>দু্ই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অঞ্চলের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বৈদেশেক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মুদ্রা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আয়ের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পৃথক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পৃথক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হিসাব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রাখতে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হবে</a:t>
            </a:r>
            <a:r>
              <a:rPr lang="en-US" sz="2800" dirty="0" smtClean="0">
                <a:solidFill>
                  <a:srgbClr val="C00000"/>
                </a:solidFill>
              </a:rPr>
              <a:t> । </a:t>
            </a:r>
            <a:r>
              <a:rPr lang="en-US" sz="2800" dirty="0" err="1" smtClean="0">
                <a:solidFill>
                  <a:srgbClr val="C00000"/>
                </a:solidFill>
              </a:rPr>
              <a:t>এবং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দুই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অঞ্চলের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অর্জিত</a:t>
            </a:r>
            <a:r>
              <a:rPr lang="en-US" sz="2800" dirty="0" smtClean="0">
                <a:solidFill>
                  <a:srgbClr val="C00000"/>
                </a:solidFill>
              </a:rPr>
              <a:t>  </a:t>
            </a:r>
            <a:r>
              <a:rPr lang="en-US" sz="2800" dirty="0" err="1" smtClean="0">
                <a:solidFill>
                  <a:srgbClr val="C00000"/>
                </a:solidFill>
              </a:rPr>
              <a:t>বৈদিশিক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মুদ্রা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যার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যার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এখতিয়ারে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থাকবে</a:t>
            </a:r>
            <a:r>
              <a:rPr lang="en-US" sz="2800" dirty="0" smtClean="0">
                <a:solidFill>
                  <a:srgbClr val="C00000"/>
                </a:solidFill>
              </a:rPr>
              <a:t>  </a:t>
            </a:r>
            <a:r>
              <a:rPr lang="en-US" sz="2800" dirty="0" err="1" smtClean="0">
                <a:solidFill>
                  <a:srgbClr val="C00000"/>
                </a:solidFill>
              </a:rPr>
              <a:t>এবং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কেন্দ্রীয়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সরকারের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জন্য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উভয়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অংশ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সমান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অথবা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নির্ধারিত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আনুপাতিক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হাবে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বৈদেশিক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মুদ্রা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প্রদান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করবে</a:t>
            </a:r>
            <a:r>
              <a:rPr lang="en-US" sz="2800" dirty="0" smtClean="0">
                <a:solidFill>
                  <a:srgbClr val="C00000"/>
                </a:solidFill>
              </a:rPr>
              <a:t> । </a:t>
            </a:r>
            <a:r>
              <a:rPr lang="en-US" sz="2800" dirty="0" err="1" smtClean="0">
                <a:solidFill>
                  <a:srgbClr val="C00000"/>
                </a:solidFill>
              </a:rPr>
              <a:t>আঞ্চলিক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সকারই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বিদেশের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সাথে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বাণিজ্য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চুক্তি</a:t>
            </a:r>
            <a:r>
              <a:rPr lang="en-US" sz="2800" dirty="0" smtClean="0">
                <a:solidFill>
                  <a:srgbClr val="C00000"/>
                </a:solidFill>
              </a:rPr>
              <a:t> ও </a:t>
            </a:r>
            <a:r>
              <a:rPr lang="en-US" sz="2800" dirty="0" err="1" smtClean="0">
                <a:solidFill>
                  <a:srgbClr val="C00000"/>
                </a:solidFill>
              </a:rPr>
              <a:t>আমদানি-রপ্তানি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করার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অধিকার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রাখবে</a:t>
            </a:r>
            <a:r>
              <a:rPr lang="en-US" sz="2800" dirty="0" smtClean="0">
                <a:solidFill>
                  <a:srgbClr val="C00000"/>
                </a:solidFill>
              </a:rPr>
              <a:t> ।  ।</a:t>
            </a:r>
          </a:p>
          <a:p>
            <a:r>
              <a:rPr lang="en-US" sz="2800" dirty="0" smtClean="0">
                <a:solidFill>
                  <a:srgbClr val="00B0F0"/>
                </a:solidFill>
              </a:rPr>
              <a:t>৬ </a:t>
            </a:r>
            <a:r>
              <a:rPr lang="en-US" sz="2800" dirty="0" err="1" smtClean="0">
                <a:solidFill>
                  <a:srgbClr val="00B0F0"/>
                </a:solidFill>
              </a:rPr>
              <a:t>পূর্ব-পাকিস্থানের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জন্য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আলাদা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একটি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আধা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সামরিক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বাহিণী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গঠন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করতে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হবে</a:t>
            </a:r>
            <a:r>
              <a:rPr lang="en-US" sz="2800" dirty="0" smtClean="0">
                <a:solidFill>
                  <a:srgbClr val="00B0F0"/>
                </a:solidFill>
              </a:rPr>
              <a:t> । 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381000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B0F0"/>
                </a:solidFill>
              </a:rPr>
              <a:t>৬ </a:t>
            </a:r>
            <a:r>
              <a:rPr lang="en-US" sz="4000" b="1" dirty="0" err="1" smtClean="0">
                <a:solidFill>
                  <a:srgbClr val="00B0F0"/>
                </a:solidFill>
              </a:rPr>
              <a:t>দফা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কর্ম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সুচি</a:t>
            </a:r>
            <a:r>
              <a:rPr lang="en-US" sz="4000" b="1" dirty="0" smtClean="0">
                <a:solidFill>
                  <a:srgbClr val="00B0F0"/>
                </a:solidFill>
              </a:rPr>
              <a:t>  (২/২)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00B0F0"/>
                </a:solidFill>
              </a:rPr>
              <a:t>জোড়ায়</a:t>
            </a:r>
            <a:r>
              <a:rPr lang="en-US" sz="5400" b="1" dirty="0" smtClean="0">
                <a:solidFill>
                  <a:srgbClr val="00B0F0"/>
                </a:solidFill>
              </a:rPr>
              <a:t> </a:t>
            </a:r>
            <a:r>
              <a:rPr lang="en-US" sz="5400" b="1" dirty="0" err="1" smtClean="0">
                <a:solidFill>
                  <a:srgbClr val="00B0F0"/>
                </a:solidFill>
              </a:rPr>
              <a:t>কাজ</a:t>
            </a:r>
            <a:r>
              <a:rPr lang="en-US" sz="5400" b="1" dirty="0" smtClean="0">
                <a:solidFill>
                  <a:srgbClr val="00B0F0"/>
                </a:solidFill>
              </a:rPr>
              <a:t> </a:t>
            </a:r>
            <a:endParaRPr lang="en-US" sz="5400" b="1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0292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৬ </a:t>
            </a:r>
            <a:r>
              <a:rPr lang="en-US" sz="4000" b="1" dirty="0" err="1" smtClean="0">
                <a:solidFill>
                  <a:srgbClr val="C00000"/>
                </a:solidFill>
              </a:rPr>
              <a:t>দফা</a:t>
            </a:r>
            <a:r>
              <a:rPr lang="en-US" sz="4000" b="1" dirty="0" smtClean="0">
                <a:solidFill>
                  <a:srgbClr val="C00000"/>
                </a:solidFill>
              </a:rPr>
              <a:t>  </a:t>
            </a:r>
            <a:r>
              <a:rPr lang="en-US" sz="4000" b="1" dirty="0" err="1" smtClean="0">
                <a:solidFill>
                  <a:srgbClr val="C00000"/>
                </a:solidFill>
              </a:rPr>
              <a:t>দাবির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যে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কোন</a:t>
            </a:r>
            <a:r>
              <a:rPr lang="en-US" sz="4000" b="1" dirty="0" smtClean="0">
                <a:solidFill>
                  <a:srgbClr val="C00000"/>
                </a:solidFill>
              </a:rPr>
              <a:t> ৩টি  </a:t>
            </a:r>
            <a:r>
              <a:rPr lang="en-US" sz="4000" b="1" dirty="0" err="1" smtClean="0">
                <a:solidFill>
                  <a:srgbClr val="C00000"/>
                </a:solidFill>
              </a:rPr>
              <a:t>কর্ম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সুচি</a:t>
            </a:r>
            <a:r>
              <a:rPr lang="en-US" sz="4000" b="1" dirty="0" smtClean="0">
                <a:solidFill>
                  <a:srgbClr val="C00000"/>
                </a:solidFill>
              </a:rPr>
              <a:t>  </a:t>
            </a:r>
            <a:r>
              <a:rPr lang="en-US" sz="4000" b="1" dirty="0" err="1" smtClean="0">
                <a:solidFill>
                  <a:srgbClr val="C00000"/>
                </a:solidFill>
              </a:rPr>
              <a:t>বর্ণনা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কর</a:t>
            </a:r>
            <a:r>
              <a:rPr lang="en-US" sz="4000" b="1" dirty="0" smtClean="0">
                <a:solidFill>
                  <a:srgbClr val="C00000"/>
                </a:solidFill>
              </a:rPr>
              <a:t>  ।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endParaRPr lang="en-US" sz="4000" dirty="0">
              <a:solidFill>
                <a:srgbClr val="C00000"/>
              </a:solidFill>
            </a:endParaRPr>
          </a:p>
        </p:txBody>
      </p:sp>
      <p:pic>
        <p:nvPicPr>
          <p:cNvPr id="4" name="Picture 3" descr="জোড়ায় কাজ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524000"/>
            <a:ext cx="5715000" cy="33755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জেনারেল আইয়ুব খান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1447800"/>
            <a:ext cx="4252238" cy="426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0" y="2286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accent2"/>
                </a:solidFill>
              </a:rPr>
              <a:t>নীচের</a:t>
            </a:r>
            <a:r>
              <a:rPr lang="en-US" sz="4400" b="1" dirty="0" smtClean="0">
                <a:solidFill>
                  <a:schemeClr val="accent2"/>
                </a:solidFill>
              </a:rPr>
              <a:t> </a:t>
            </a:r>
            <a:r>
              <a:rPr lang="en-US" sz="4400" b="1" dirty="0" err="1" smtClean="0">
                <a:solidFill>
                  <a:schemeClr val="accent2"/>
                </a:solidFill>
              </a:rPr>
              <a:t>ছবি</a:t>
            </a:r>
            <a:r>
              <a:rPr lang="en-US" sz="4400" b="1" dirty="0" smtClean="0">
                <a:solidFill>
                  <a:schemeClr val="accent2"/>
                </a:solidFill>
              </a:rPr>
              <a:t> </a:t>
            </a:r>
            <a:r>
              <a:rPr lang="en-US" sz="4400" b="1" dirty="0" err="1" smtClean="0">
                <a:solidFill>
                  <a:schemeClr val="accent2"/>
                </a:solidFill>
              </a:rPr>
              <a:t>লক্ষ</a:t>
            </a:r>
            <a:r>
              <a:rPr lang="en-US" sz="4400" b="1" dirty="0" smtClean="0">
                <a:solidFill>
                  <a:schemeClr val="accent2"/>
                </a:solidFill>
              </a:rPr>
              <a:t> </a:t>
            </a:r>
            <a:r>
              <a:rPr lang="en-US" sz="4400" b="1" dirty="0" err="1" smtClean="0">
                <a:solidFill>
                  <a:schemeClr val="accent2"/>
                </a:solidFill>
              </a:rPr>
              <a:t>করি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6" name="Picture 5" descr="জেনারেল আইয়ুব খন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447800"/>
            <a:ext cx="4264245" cy="426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7" name="TextBox 6"/>
          <p:cNvSpPr txBox="1"/>
          <p:nvPr/>
        </p:nvSpPr>
        <p:spPr>
          <a:xfrm>
            <a:off x="1066800" y="58674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00B0F0"/>
                </a:solidFill>
              </a:rPr>
              <a:t>জেনারেল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আইয়ুব</a:t>
            </a:r>
            <a:r>
              <a:rPr lang="en-US" sz="3600" dirty="0" smtClean="0">
                <a:solidFill>
                  <a:srgbClr val="00B0F0"/>
                </a:solidFill>
              </a:rPr>
              <a:t>  </a:t>
            </a:r>
            <a:r>
              <a:rPr lang="en-US" sz="3600" dirty="0" err="1" smtClean="0">
                <a:solidFill>
                  <a:srgbClr val="00B0F0"/>
                </a:solidFill>
              </a:rPr>
              <a:t>খান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endParaRPr lang="en-US" sz="36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 </a:t>
            </a:r>
            <a:r>
              <a:rPr lang="en-US" sz="4000" b="1" dirty="0" smtClean="0">
                <a:solidFill>
                  <a:srgbClr val="C00000"/>
                </a:solidFill>
              </a:rPr>
              <a:t>৬ </a:t>
            </a:r>
            <a:r>
              <a:rPr lang="en-US" sz="4000" b="1" dirty="0" err="1" smtClean="0">
                <a:solidFill>
                  <a:srgbClr val="C00000"/>
                </a:solidFill>
              </a:rPr>
              <a:t>দফা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দাবির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প্রতিক্রিয়া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990600"/>
            <a:ext cx="85344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F0"/>
                </a:solidFill>
              </a:rPr>
              <a:t>১। </a:t>
            </a:r>
            <a:r>
              <a:rPr lang="en-US" sz="2800" dirty="0" err="1" smtClean="0">
                <a:solidFill>
                  <a:srgbClr val="00B0F0"/>
                </a:solidFill>
              </a:rPr>
              <a:t>ছয়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দফা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দাবি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দেখে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শংঙ্কিত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হয়ে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যান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সামরিক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শাসক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জেনারেল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আয়ুব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খান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২। </a:t>
            </a:r>
            <a:r>
              <a:rPr lang="en-US" sz="2800" dirty="0" err="1" smtClean="0">
                <a:solidFill>
                  <a:schemeClr val="accent2"/>
                </a:solidFill>
              </a:rPr>
              <a:t>কারণ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স্বায়ত্তশাসন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পেয়ে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গেলে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পূর্ব-পাকিস্থানে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তাদের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শোসন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বন্ধ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হয়ে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যাবে</a:t>
            </a:r>
            <a:r>
              <a:rPr lang="en-US" sz="2800" dirty="0" smtClean="0">
                <a:solidFill>
                  <a:schemeClr val="accent2"/>
                </a:solidFill>
              </a:rPr>
              <a:t> । </a:t>
            </a:r>
          </a:p>
          <a:p>
            <a:r>
              <a:rPr lang="en-US" sz="2800" dirty="0" smtClean="0">
                <a:solidFill>
                  <a:srgbClr val="00B050"/>
                </a:solidFill>
              </a:rPr>
              <a:t>৩। </a:t>
            </a:r>
            <a:r>
              <a:rPr lang="en-US" sz="2800" dirty="0" err="1" smtClean="0">
                <a:solidFill>
                  <a:srgbClr val="00B050"/>
                </a:solidFill>
              </a:rPr>
              <a:t>তাছাড়া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এক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সময়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অঞ্চলটি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স্বাধীন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হয়ে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যাওয়ার</a:t>
            </a:r>
            <a:r>
              <a:rPr lang="en-US" sz="2800" dirty="0" smtClean="0">
                <a:solidFill>
                  <a:srgbClr val="00B050"/>
                </a:solidFill>
              </a:rPr>
              <a:t>  </a:t>
            </a:r>
            <a:r>
              <a:rPr lang="en-US" sz="2800" dirty="0" err="1" smtClean="0">
                <a:solidFill>
                  <a:srgbClr val="00B050"/>
                </a:solidFill>
              </a:rPr>
              <a:t>আশঙ্কাও</a:t>
            </a:r>
            <a:r>
              <a:rPr lang="en-US" sz="2800" dirty="0" smtClean="0">
                <a:solidFill>
                  <a:srgbClr val="00B050"/>
                </a:solidFill>
              </a:rPr>
              <a:t>  </a:t>
            </a:r>
            <a:r>
              <a:rPr lang="en-US" sz="2800" dirty="0" err="1" smtClean="0">
                <a:solidFill>
                  <a:srgbClr val="00B050"/>
                </a:solidFill>
              </a:rPr>
              <a:t>তারা</a:t>
            </a:r>
            <a:r>
              <a:rPr lang="en-US" sz="2800" dirty="0" smtClean="0">
                <a:solidFill>
                  <a:srgbClr val="00B050"/>
                </a:solidFill>
              </a:rPr>
              <a:t>  </a:t>
            </a:r>
            <a:r>
              <a:rPr lang="en-US" sz="2800" dirty="0" err="1" smtClean="0">
                <a:solidFill>
                  <a:srgbClr val="00B050"/>
                </a:solidFill>
              </a:rPr>
              <a:t>করত</a:t>
            </a:r>
            <a:r>
              <a:rPr lang="en-US" sz="2800" dirty="0" smtClean="0">
                <a:solidFill>
                  <a:srgbClr val="00B050"/>
                </a:solidFill>
              </a:rPr>
              <a:t>  ।  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৪। </a:t>
            </a:r>
            <a:r>
              <a:rPr lang="en-US" sz="2800" dirty="0" err="1" smtClean="0">
                <a:solidFill>
                  <a:srgbClr val="C00000"/>
                </a:solidFill>
              </a:rPr>
              <a:t>এর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ফলে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কমে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যাবে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তাদের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বৈদেশিক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মুদ্রার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ভাগ</a:t>
            </a:r>
            <a:r>
              <a:rPr lang="en-US" sz="2800" dirty="0" smtClean="0">
                <a:solidFill>
                  <a:srgbClr val="C00000"/>
                </a:solidFill>
              </a:rPr>
              <a:t> ।  </a:t>
            </a:r>
          </a:p>
          <a:p>
            <a:r>
              <a:rPr lang="en-US" sz="2800" dirty="0" smtClean="0">
                <a:solidFill>
                  <a:srgbClr val="00B0F0"/>
                </a:solidFill>
              </a:rPr>
              <a:t>৫। </a:t>
            </a:r>
            <a:r>
              <a:rPr lang="en-US" sz="2800" dirty="0" err="1" smtClean="0">
                <a:solidFill>
                  <a:srgbClr val="00B0F0"/>
                </a:solidFill>
              </a:rPr>
              <a:t>কারণ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পূর্ব-পাকিস্থানে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উৎপাদিত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পাট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বিক্রির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টাকার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ছিল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পাকিস্তানের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ৌবদেশিক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দুদ্রা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আয়ের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সবচেয়ে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বড়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উৎস</a:t>
            </a:r>
            <a:r>
              <a:rPr lang="en-US" sz="2800" dirty="0" smtClean="0">
                <a:solidFill>
                  <a:srgbClr val="00B0F0"/>
                </a:solidFill>
              </a:rPr>
              <a:t> । 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৬। </a:t>
            </a:r>
            <a:r>
              <a:rPr lang="en-US" sz="2800" dirty="0" err="1" smtClean="0">
                <a:solidFill>
                  <a:srgbClr val="C00000"/>
                </a:solidFill>
              </a:rPr>
              <a:t>কিন্তু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এই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টাকা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পূর্ব-পাকিস্তানের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উন্নতিতে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ব্যয়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না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করে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ব্যয়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করা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হতো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পশ্চিম-পাকিস্তানের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সামরিক</a:t>
            </a:r>
            <a:r>
              <a:rPr lang="en-US" sz="2800" dirty="0" smtClean="0">
                <a:solidFill>
                  <a:srgbClr val="C00000"/>
                </a:solidFill>
              </a:rPr>
              <a:t> ও </a:t>
            </a:r>
            <a:r>
              <a:rPr lang="en-US" sz="2800" dirty="0" err="1" smtClean="0">
                <a:solidFill>
                  <a:srgbClr val="C00000"/>
                </a:solidFill>
              </a:rPr>
              <a:t>বেসামরিক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ক্ষেত্রে</a:t>
            </a:r>
            <a:r>
              <a:rPr lang="en-US" sz="2800" dirty="0" smtClean="0">
                <a:solidFill>
                  <a:srgbClr val="C00000"/>
                </a:solidFill>
              </a:rPr>
              <a:t>  </a:t>
            </a:r>
            <a:r>
              <a:rPr lang="en-US" sz="2800" dirty="0" smtClean="0">
                <a:solidFill>
                  <a:srgbClr val="C00000"/>
                </a:solidFill>
              </a:rPr>
              <a:t>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0"/>
                            </p:stCondLst>
                            <p:childTnLst>
                              <p:par>
                                <p:cTn id="2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990600"/>
            <a:ext cx="89154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F0"/>
                </a:solidFill>
              </a:rPr>
              <a:t>৭। </a:t>
            </a:r>
            <a:r>
              <a:rPr lang="en-US" sz="2800" dirty="0" err="1" smtClean="0">
                <a:solidFill>
                  <a:srgbClr val="00B0F0"/>
                </a:solidFill>
              </a:rPr>
              <a:t>বড়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বড়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চাকরিতে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বাঙালিকে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খুব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কমই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সুযোগ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দেওয়া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হতো</a:t>
            </a:r>
            <a:r>
              <a:rPr lang="en-US" sz="2800" dirty="0" smtClean="0">
                <a:solidFill>
                  <a:srgbClr val="00B0F0"/>
                </a:solidFill>
              </a:rPr>
              <a:t>  ।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৮। </a:t>
            </a:r>
            <a:r>
              <a:rPr lang="en-US" sz="2800" dirty="0" err="1" smtClean="0">
                <a:solidFill>
                  <a:srgbClr val="C00000"/>
                </a:solidFill>
              </a:rPr>
              <a:t>কিন্তু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স্বায়ত্তশাসন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পেয়ে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গেলে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পশ্চিম-পাকিস্তনিদের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একচেটিয়া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সুবিধা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পাওয়া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সম্ভব</a:t>
            </a:r>
            <a:r>
              <a:rPr lang="en-US" sz="2800" dirty="0" smtClean="0">
                <a:solidFill>
                  <a:srgbClr val="C00000"/>
                </a:solidFill>
              </a:rPr>
              <a:t>  </a:t>
            </a:r>
            <a:r>
              <a:rPr lang="en-US" sz="2800" dirty="0" err="1" smtClean="0">
                <a:solidFill>
                  <a:srgbClr val="C00000"/>
                </a:solidFill>
              </a:rPr>
              <a:t>হবে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না</a:t>
            </a:r>
            <a:r>
              <a:rPr lang="en-US" sz="2800" dirty="0" smtClean="0">
                <a:solidFill>
                  <a:srgbClr val="C00000"/>
                </a:solidFill>
              </a:rPr>
              <a:t> ।  </a:t>
            </a:r>
            <a:r>
              <a:rPr lang="en-US" sz="2800" dirty="0" err="1" smtClean="0">
                <a:solidFill>
                  <a:srgbClr val="C00000"/>
                </a:solidFill>
              </a:rPr>
              <a:t>তাই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আবার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শুরু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হয়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ষড়যন্ত্র</a:t>
            </a:r>
            <a:r>
              <a:rPr lang="en-US" sz="2800" dirty="0" smtClean="0">
                <a:solidFill>
                  <a:srgbClr val="C00000"/>
                </a:solidFill>
              </a:rPr>
              <a:t> ।                                                       </a:t>
            </a:r>
          </a:p>
          <a:p>
            <a:r>
              <a:rPr lang="en-US" sz="2800" dirty="0" smtClean="0">
                <a:solidFill>
                  <a:srgbClr val="00B0F0"/>
                </a:solidFill>
              </a:rPr>
              <a:t>৯। </a:t>
            </a:r>
            <a:r>
              <a:rPr lang="en-US" sz="2800" dirty="0" err="1" smtClean="0">
                <a:solidFill>
                  <a:srgbClr val="00B0F0"/>
                </a:solidFill>
              </a:rPr>
              <a:t>এই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সময়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বঙ্গ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বন্ধু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শেখ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মুজিবের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বিরুদ্ধে</a:t>
            </a:r>
            <a:r>
              <a:rPr lang="en-US" sz="2800" dirty="0" smtClean="0">
                <a:solidFill>
                  <a:srgbClr val="00B0F0"/>
                </a:solidFill>
              </a:rPr>
              <a:t>  </a:t>
            </a:r>
            <a:r>
              <a:rPr lang="en-US" sz="2800" dirty="0" err="1" smtClean="0">
                <a:solidFill>
                  <a:srgbClr val="00B0F0"/>
                </a:solidFill>
              </a:rPr>
              <a:t>সরকার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প্রদেশের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নানা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জেলায়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মামলা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দিতে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থাকে</a:t>
            </a:r>
            <a:r>
              <a:rPr lang="en-US" sz="2800" dirty="0" smtClean="0">
                <a:solidFill>
                  <a:srgbClr val="00B0F0"/>
                </a:solidFill>
              </a:rPr>
              <a:t> ।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১০। </a:t>
            </a:r>
            <a:r>
              <a:rPr lang="en-US" sz="2800" dirty="0" err="1" smtClean="0">
                <a:solidFill>
                  <a:srgbClr val="FF0000"/>
                </a:solidFill>
              </a:rPr>
              <a:t>আওয়ামী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লীগের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নেতাকর্মীদের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গ্রেফতার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করা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হয়</a:t>
            </a:r>
            <a:r>
              <a:rPr lang="en-US" sz="2800" dirty="0" smtClean="0">
                <a:solidFill>
                  <a:srgbClr val="FF0000"/>
                </a:solidFill>
              </a:rPr>
              <a:t> । </a:t>
            </a:r>
            <a:r>
              <a:rPr lang="en-US" sz="2800" dirty="0" err="1" smtClean="0">
                <a:solidFill>
                  <a:srgbClr val="FF0000"/>
                </a:solidFill>
              </a:rPr>
              <a:t>এভাবে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চরম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হয়রানির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শিকার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হন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বঙ্গবন্ধু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শেখ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মুজিবুর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রহমান</a:t>
            </a:r>
            <a:r>
              <a:rPr lang="en-US" sz="2800" dirty="0" smtClean="0">
                <a:solidFill>
                  <a:srgbClr val="FF0000"/>
                </a:solidFill>
              </a:rPr>
              <a:t> , </a:t>
            </a:r>
            <a:r>
              <a:rPr lang="en-US" sz="2800" dirty="0" err="1" smtClean="0">
                <a:solidFill>
                  <a:srgbClr val="FF0000"/>
                </a:solidFill>
              </a:rPr>
              <a:t>তাজউদ্দিন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আহমদসহ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আওয়ামী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লীগের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নেতরা</a:t>
            </a:r>
            <a:r>
              <a:rPr lang="en-US" sz="2800" dirty="0" smtClean="0">
                <a:solidFill>
                  <a:srgbClr val="FF0000"/>
                </a:solidFill>
              </a:rPr>
              <a:t> । </a:t>
            </a:r>
          </a:p>
          <a:p>
            <a:r>
              <a:rPr lang="en-US" sz="2800" dirty="0" smtClean="0">
                <a:solidFill>
                  <a:srgbClr val="00B0F0"/>
                </a:solidFill>
              </a:rPr>
              <a:t>১১। </a:t>
            </a:r>
            <a:r>
              <a:rPr lang="en-US" sz="2800" dirty="0" err="1" smtClean="0">
                <a:solidFill>
                  <a:srgbClr val="00B0F0"/>
                </a:solidFill>
              </a:rPr>
              <a:t>কিন্তু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বিপুল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জনসমর্থন</a:t>
            </a:r>
            <a:r>
              <a:rPr lang="en-US" sz="2800" dirty="0" smtClean="0">
                <a:solidFill>
                  <a:srgbClr val="00B0F0"/>
                </a:solidFill>
              </a:rPr>
              <a:t> ও </a:t>
            </a:r>
            <a:r>
              <a:rPr lang="en-US" sz="2800" dirty="0" err="1" smtClean="0">
                <a:solidFill>
                  <a:srgbClr val="00B0F0"/>
                </a:solidFill>
              </a:rPr>
              <a:t>বঙ্গবন্ধু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শেখ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মুজিবসহ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অন্যান্য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রাজনৈতিক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নেতৃবৃন্দের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দৃঢ়তার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ফলে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কিছুতেই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আন্দেলন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দমানো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যায়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নি</a:t>
            </a:r>
            <a:r>
              <a:rPr lang="en-US" sz="2800" dirty="0" smtClean="0">
                <a:solidFill>
                  <a:srgbClr val="00B0F0"/>
                </a:solidFill>
              </a:rPr>
              <a:t>  ।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24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 </a:t>
            </a:r>
            <a:r>
              <a:rPr lang="en-US" sz="4000" b="1" dirty="0" smtClean="0">
                <a:solidFill>
                  <a:srgbClr val="C00000"/>
                </a:solidFill>
              </a:rPr>
              <a:t>৬ </a:t>
            </a:r>
            <a:r>
              <a:rPr lang="en-US" sz="4000" b="1" dirty="0" err="1" smtClean="0">
                <a:solidFill>
                  <a:srgbClr val="C00000"/>
                </a:solidFill>
              </a:rPr>
              <a:t>দফা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দাবির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প্রতিক্রিয়া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endParaRPr lang="en-US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16004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solidFill>
                  <a:srgbClr val="00B0F0"/>
                </a:solidFill>
              </a:rPr>
              <a:t>দলিয়</a:t>
            </a:r>
            <a:r>
              <a:rPr lang="en-US" sz="6600" b="1" dirty="0" smtClean="0">
                <a:solidFill>
                  <a:srgbClr val="00B0F0"/>
                </a:solidFill>
              </a:rPr>
              <a:t> </a:t>
            </a:r>
            <a:r>
              <a:rPr lang="en-US" sz="6600" b="1" dirty="0" err="1" smtClean="0">
                <a:solidFill>
                  <a:srgbClr val="00B0F0"/>
                </a:solidFill>
              </a:rPr>
              <a:t>কাজ</a:t>
            </a:r>
            <a:r>
              <a:rPr lang="en-US" sz="6600" b="1" dirty="0" smtClean="0">
                <a:solidFill>
                  <a:srgbClr val="00B0F0"/>
                </a:solidFill>
              </a:rPr>
              <a:t>  </a:t>
            </a:r>
            <a:r>
              <a:rPr lang="en-US" sz="6000" b="1" dirty="0" smtClean="0"/>
              <a:t> </a:t>
            </a:r>
            <a:endParaRPr lang="en-US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51054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</a:rPr>
              <a:t>৬ </a:t>
            </a:r>
            <a:r>
              <a:rPr lang="en-US" sz="4400" b="1" dirty="0" err="1" smtClean="0">
                <a:solidFill>
                  <a:srgbClr val="C00000"/>
                </a:solidFill>
              </a:rPr>
              <a:t>দফা</a:t>
            </a:r>
            <a:r>
              <a:rPr lang="en-US" sz="4400" b="1" dirty="0" smtClean="0">
                <a:solidFill>
                  <a:srgbClr val="C00000"/>
                </a:solidFill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</a:rPr>
              <a:t>দাবির</a:t>
            </a:r>
            <a:r>
              <a:rPr lang="en-US" sz="4400" b="1" dirty="0" smtClean="0">
                <a:solidFill>
                  <a:srgbClr val="C00000"/>
                </a:solidFill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</a:rPr>
              <a:t>প্রতিক্রিয়া</a:t>
            </a:r>
            <a:r>
              <a:rPr lang="en-US" sz="4400" b="1" dirty="0" smtClean="0">
                <a:solidFill>
                  <a:srgbClr val="C00000"/>
                </a:solidFill>
              </a:rPr>
              <a:t>  </a:t>
            </a:r>
            <a:r>
              <a:rPr lang="en-US" sz="4400" b="1" dirty="0" err="1" smtClean="0">
                <a:solidFill>
                  <a:srgbClr val="C00000"/>
                </a:solidFill>
              </a:rPr>
              <a:t>সংক্ষিপ্ত</a:t>
            </a:r>
            <a:r>
              <a:rPr lang="en-US" sz="4400" b="1" dirty="0" smtClean="0">
                <a:solidFill>
                  <a:srgbClr val="C00000"/>
                </a:solidFill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</a:rPr>
              <a:t>ভাবে</a:t>
            </a:r>
            <a:r>
              <a:rPr lang="en-US" sz="4400" b="1" dirty="0" smtClean="0">
                <a:solidFill>
                  <a:srgbClr val="C00000"/>
                </a:solidFill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</a:rPr>
              <a:t>আলোচনা</a:t>
            </a:r>
            <a:r>
              <a:rPr lang="en-US" sz="4400" b="1" dirty="0" smtClean="0">
                <a:solidFill>
                  <a:srgbClr val="C00000"/>
                </a:solidFill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</a:rPr>
              <a:t>কর</a:t>
            </a:r>
            <a:r>
              <a:rPr lang="en-US" sz="4400" b="1" dirty="0" smtClean="0">
                <a:solidFill>
                  <a:srgbClr val="C00000"/>
                </a:solidFill>
              </a:rPr>
              <a:t> । </a:t>
            </a:r>
            <a:endParaRPr lang="en-US" sz="4400" b="1" dirty="0">
              <a:solidFill>
                <a:srgbClr val="C00000"/>
              </a:solidFill>
            </a:endParaRPr>
          </a:p>
        </p:txBody>
      </p:sp>
      <p:pic>
        <p:nvPicPr>
          <p:cNvPr id="4" name="Picture 3" descr="দলিয় কাজ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600200"/>
            <a:ext cx="5359400" cy="32156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00B0F0"/>
                </a:solidFill>
              </a:rPr>
              <a:t>মুল্যায়ন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28800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১</a:t>
            </a:r>
            <a:r>
              <a:rPr lang="en-US" sz="2800" dirty="0" smtClean="0">
                <a:solidFill>
                  <a:schemeClr val="accent2"/>
                </a:solidFill>
              </a:rPr>
              <a:t>। ১৯৬৬ </a:t>
            </a:r>
            <a:r>
              <a:rPr lang="en-US" sz="2800" dirty="0" err="1" smtClean="0">
                <a:solidFill>
                  <a:schemeClr val="accent2"/>
                </a:solidFill>
              </a:rPr>
              <a:t>সালের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কত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তারিখে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বিরোধী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দলের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সম্মেলন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অনুষ্ঠিত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হয়</a:t>
            </a:r>
            <a:r>
              <a:rPr lang="en-US" sz="2800" dirty="0" smtClean="0">
                <a:solidFill>
                  <a:schemeClr val="accent2"/>
                </a:solidFill>
              </a:rPr>
              <a:t> ? </a:t>
            </a:r>
          </a:p>
          <a:p>
            <a:r>
              <a:rPr lang="en-US" sz="2800" dirty="0" smtClean="0">
                <a:solidFill>
                  <a:srgbClr val="00B0F0"/>
                </a:solidFill>
              </a:rPr>
              <a:t>         (ক) ৪ঠা </a:t>
            </a:r>
            <a:r>
              <a:rPr lang="en-US" sz="2800" dirty="0" err="1" smtClean="0">
                <a:solidFill>
                  <a:srgbClr val="00B0F0"/>
                </a:solidFill>
              </a:rPr>
              <a:t>ফেব্র্রুয়ারি</a:t>
            </a:r>
            <a:r>
              <a:rPr lang="en-US" sz="2800" dirty="0" smtClean="0">
                <a:solidFill>
                  <a:srgbClr val="00B0F0"/>
                </a:solidFill>
              </a:rPr>
              <a:t>              (খ) ৫ই </a:t>
            </a:r>
            <a:r>
              <a:rPr lang="en-US" sz="2800" dirty="0" err="1" smtClean="0">
                <a:solidFill>
                  <a:srgbClr val="00B0F0"/>
                </a:solidFill>
              </a:rPr>
              <a:t>ফেব্রুয়ারি</a:t>
            </a:r>
            <a:r>
              <a:rPr lang="en-US" sz="2800" dirty="0" smtClean="0">
                <a:solidFill>
                  <a:srgbClr val="00B0F0"/>
                </a:solidFill>
              </a:rPr>
              <a:t>                     </a:t>
            </a:r>
            <a:r>
              <a:rPr lang="en-US" sz="2800" dirty="0" smtClean="0">
                <a:solidFill>
                  <a:srgbClr val="00B0F0"/>
                </a:solidFill>
              </a:rPr>
              <a:t>   </a:t>
            </a:r>
            <a:endParaRPr lang="en-US" sz="2800" dirty="0" smtClean="0">
              <a:solidFill>
                <a:srgbClr val="00B0F0"/>
              </a:solidFill>
            </a:endParaRPr>
          </a:p>
          <a:p>
            <a:r>
              <a:rPr lang="en-US" sz="2800" dirty="0" smtClean="0">
                <a:solidFill>
                  <a:srgbClr val="00B0F0"/>
                </a:solidFill>
              </a:rPr>
              <a:t>         (গ) ৪ </a:t>
            </a:r>
            <a:r>
              <a:rPr lang="en-US" sz="2800" dirty="0" err="1" smtClean="0">
                <a:solidFill>
                  <a:srgbClr val="00B0F0"/>
                </a:solidFill>
              </a:rPr>
              <a:t>মার্চ</a:t>
            </a:r>
            <a:r>
              <a:rPr lang="en-US" sz="2800" dirty="0" smtClean="0">
                <a:solidFill>
                  <a:srgbClr val="00B0F0"/>
                </a:solidFill>
              </a:rPr>
              <a:t>                            (ঘ) ৫ই </a:t>
            </a:r>
            <a:r>
              <a:rPr lang="en-US" sz="2800" dirty="0" err="1" smtClean="0">
                <a:solidFill>
                  <a:srgbClr val="00B0F0"/>
                </a:solidFill>
              </a:rPr>
              <a:t>মার্চ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২। </a:t>
            </a:r>
            <a:r>
              <a:rPr lang="en-US" sz="2800" dirty="0" err="1" smtClean="0">
                <a:solidFill>
                  <a:srgbClr val="FF0000"/>
                </a:solidFill>
              </a:rPr>
              <a:t>ছয়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দফা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মূলত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কিসের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দাবি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ছিল</a:t>
            </a:r>
            <a:r>
              <a:rPr lang="en-US" sz="2800" dirty="0" smtClean="0">
                <a:solidFill>
                  <a:srgbClr val="FF0000"/>
                </a:solidFill>
              </a:rPr>
              <a:t> ?  </a:t>
            </a:r>
          </a:p>
          <a:p>
            <a:r>
              <a:rPr lang="en-US" sz="2800" dirty="0" smtClean="0">
                <a:solidFill>
                  <a:schemeClr val="accent5"/>
                </a:solidFill>
              </a:rPr>
              <a:t>          (ক) </a:t>
            </a:r>
            <a:r>
              <a:rPr lang="en-US" sz="2800" dirty="0" err="1" smtClean="0">
                <a:solidFill>
                  <a:schemeClr val="accent5"/>
                </a:solidFill>
              </a:rPr>
              <a:t>স্বায়ত্তশাসনের</a:t>
            </a:r>
            <a:r>
              <a:rPr lang="en-US" sz="2800" dirty="0" smtClean="0">
                <a:solidFill>
                  <a:schemeClr val="accent5"/>
                </a:solidFill>
              </a:rPr>
              <a:t>              (খ) </a:t>
            </a:r>
            <a:r>
              <a:rPr lang="en-US" sz="2800" dirty="0" err="1" smtClean="0">
                <a:solidFill>
                  <a:schemeClr val="accent5"/>
                </a:solidFill>
              </a:rPr>
              <a:t>চাকরির</a:t>
            </a:r>
            <a:r>
              <a:rPr lang="en-US" sz="2800" dirty="0" smtClean="0">
                <a:solidFill>
                  <a:schemeClr val="accent5"/>
                </a:solidFill>
              </a:rPr>
              <a:t>                                      </a:t>
            </a:r>
          </a:p>
          <a:p>
            <a:r>
              <a:rPr lang="en-US" sz="2800" dirty="0" smtClean="0">
                <a:solidFill>
                  <a:schemeClr val="accent5"/>
                </a:solidFill>
              </a:rPr>
              <a:t>         (গ)    </a:t>
            </a:r>
            <a:r>
              <a:rPr lang="en-US" sz="2800" dirty="0" err="1" smtClean="0">
                <a:solidFill>
                  <a:schemeClr val="accent5"/>
                </a:solidFill>
              </a:rPr>
              <a:t>স্বাধীনতার</a:t>
            </a:r>
            <a:r>
              <a:rPr lang="en-US" sz="2800" dirty="0" smtClean="0">
                <a:solidFill>
                  <a:schemeClr val="accent5"/>
                </a:solidFill>
              </a:rPr>
              <a:t>                     (ঘ) </a:t>
            </a:r>
            <a:r>
              <a:rPr lang="en-US" sz="2800" dirty="0" err="1" smtClean="0">
                <a:solidFill>
                  <a:schemeClr val="accent5"/>
                </a:solidFill>
              </a:rPr>
              <a:t>অধিক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অীধকার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লাভের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৩। </a:t>
            </a:r>
            <a:r>
              <a:rPr lang="en-US" sz="2800" dirty="0" err="1" smtClean="0">
                <a:solidFill>
                  <a:schemeClr val="accent2"/>
                </a:solidFill>
              </a:rPr>
              <a:t>ছয়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দফা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দাবি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দেখে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শঙ্কিত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হয়ে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যান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কে</a:t>
            </a:r>
            <a:r>
              <a:rPr lang="en-US" sz="2800" dirty="0" smtClean="0">
                <a:solidFill>
                  <a:schemeClr val="accent2"/>
                </a:solidFill>
              </a:rPr>
              <a:t> ?  </a:t>
            </a:r>
          </a:p>
          <a:p>
            <a:r>
              <a:rPr lang="en-US" sz="2800" dirty="0" smtClean="0">
                <a:solidFill>
                  <a:srgbClr val="00B050"/>
                </a:solidFill>
              </a:rPr>
              <a:t>          (ক) </a:t>
            </a:r>
            <a:r>
              <a:rPr lang="en-US" sz="2800" dirty="0" err="1" smtClean="0">
                <a:solidFill>
                  <a:srgbClr val="00B050"/>
                </a:solidFill>
              </a:rPr>
              <a:t>ইস্কন্দার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মির্জা</a:t>
            </a:r>
            <a:r>
              <a:rPr lang="en-US" sz="2800" dirty="0" smtClean="0">
                <a:solidFill>
                  <a:srgbClr val="00B050"/>
                </a:solidFill>
              </a:rPr>
              <a:t>                (খ) </a:t>
            </a:r>
            <a:r>
              <a:rPr lang="en-US" sz="2800" dirty="0" err="1" smtClean="0">
                <a:solidFill>
                  <a:srgbClr val="00B050"/>
                </a:solidFill>
              </a:rPr>
              <a:t>ইয়াহিয়া</a:t>
            </a:r>
            <a:endParaRPr lang="en-US" sz="2800" dirty="0" smtClean="0">
              <a:solidFill>
                <a:srgbClr val="00B050"/>
              </a:solidFill>
            </a:endParaRPr>
          </a:p>
          <a:p>
            <a:r>
              <a:rPr lang="en-US" sz="2800" dirty="0" smtClean="0">
                <a:solidFill>
                  <a:srgbClr val="00B050"/>
                </a:solidFill>
              </a:rPr>
              <a:t>          (গ) </a:t>
            </a:r>
            <a:r>
              <a:rPr lang="en-US" sz="2800" dirty="0" err="1" smtClean="0">
                <a:solidFill>
                  <a:srgbClr val="00B050"/>
                </a:solidFill>
              </a:rPr>
              <a:t>আইয়ুব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খান</a:t>
            </a:r>
            <a:r>
              <a:rPr lang="en-US" sz="2800" dirty="0" smtClean="0">
                <a:solidFill>
                  <a:srgbClr val="00B050"/>
                </a:solidFill>
              </a:rPr>
              <a:t>                    (ঘ) </a:t>
            </a:r>
            <a:r>
              <a:rPr lang="en-US" sz="2800" dirty="0" err="1" smtClean="0">
                <a:solidFill>
                  <a:srgbClr val="00B050"/>
                </a:solidFill>
              </a:rPr>
              <a:t>নুরুল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আমিন</a:t>
            </a:r>
            <a:r>
              <a:rPr lang="en-US" sz="2800" dirty="0" smtClean="0">
                <a:solidFill>
                  <a:srgbClr val="00B050"/>
                </a:solidFill>
              </a:rPr>
              <a:t>      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95800" y="2667000"/>
            <a:ext cx="2819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38200" y="3962400"/>
            <a:ext cx="2819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2000" y="5638800"/>
            <a:ext cx="2819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481329"/>
            <a:ext cx="5257800" cy="331927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bn-IN" dirty="0" smtClean="0"/>
              <a:t>নামঃ মোঃ গোলজার হোসেন</a:t>
            </a:r>
          </a:p>
          <a:p>
            <a:pPr>
              <a:buNone/>
            </a:pPr>
            <a:r>
              <a:rPr lang="bn-IN" dirty="0" smtClean="0"/>
              <a:t>পদবীঃ সহঃ প্রধান শিক্ষক</a:t>
            </a:r>
          </a:p>
          <a:p>
            <a:pPr>
              <a:buNone/>
            </a:pPr>
            <a:r>
              <a:rPr lang="bn-IN" dirty="0" smtClean="0"/>
              <a:t>কর্মস্থলঃ</a:t>
            </a:r>
          </a:p>
          <a:p>
            <a:pPr>
              <a:buNone/>
            </a:pPr>
            <a:r>
              <a:rPr lang="bn-IN" sz="2400" i="1" dirty="0" smtClean="0"/>
              <a:t>সড়াবাড়িয়া উচ্চ বিদ্যালয়</a:t>
            </a:r>
          </a:p>
          <a:p>
            <a:pPr>
              <a:buNone/>
            </a:pPr>
            <a:r>
              <a:rPr lang="bn-IN" sz="2400" i="1" dirty="0" smtClean="0"/>
              <a:t>বেরুয়ান, আটঘরিয়া, পাবনা</a:t>
            </a:r>
          </a:p>
          <a:p>
            <a:pPr>
              <a:buNone/>
            </a:pPr>
            <a:r>
              <a:rPr lang="bn-IN" sz="2400" i="1" dirty="0" smtClean="0"/>
              <a:t>মোবাইলঃ +৮৮০১৩১৭৩০২৮৮২</a:t>
            </a:r>
          </a:p>
          <a:p>
            <a:pPr>
              <a:buNone/>
            </a:pPr>
            <a:r>
              <a:rPr lang="bn-IN" sz="2400" i="1" dirty="0" smtClean="0"/>
              <a:t>ইমেইলঃ </a:t>
            </a:r>
            <a:r>
              <a:rPr lang="en-US" sz="2000" i="1" dirty="0" smtClean="0"/>
              <a:t>goljarhossain64@gmail.com</a:t>
            </a:r>
            <a:endParaRPr lang="bn-IN" sz="2000" i="1" dirty="0" smtClean="0"/>
          </a:p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bn-IN" sz="7200" b="1" dirty="0" smtClean="0">
                <a:solidFill>
                  <a:schemeClr val="accent2"/>
                </a:solidFill>
              </a:rPr>
              <a:t>শিক্ষক পরিচিতি</a:t>
            </a:r>
            <a:endParaRPr lang="en-US" sz="7200" b="1" dirty="0">
              <a:solidFill>
                <a:schemeClr val="accent2"/>
              </a:solidFill>
            </a:endParaRPr>
          </a:p>
        </p:txBody>
      </p:sp>
      <p:pic>
        <p:nvPicPr>
          <p:cNvPr id="9" name="Picture 8" descr="বাবা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1524000"/>
            <a:ext cx="2849836" cy="3276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00B0F0"/>
                </a:solidFill>
              </a:rPr>
              <a:t>মুল্যায়ন</a:t>
            </a:r>
            <a:endParaRPr lang="en-US" sz="5400" b="1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853380"/>
            <a:ext cx="89916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৪</a:t>
            </a:r>
            <a:r>
              <a:rPr lang="en-US" sz="3200" dirty="0" smtClean="0">
                <a:solidFill>
                  <a:srgbClr val="FF0000"/>
                </a:solidFill>
              </a:rPr>
              <a:t>। </a:t>
            </a:r>
            <a:r>
              <a:rPr lang="en-US" sz="3200" dirty="0" err="1" smtClean="0">
                <a:solidFill>
                  <a:srgbClr val="FF0000"/>
                </a:solidFill>
              </a:rPr>
              <a:t>বঙ্গ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বন্ধু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ছয়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দফা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ঘোষণা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করেন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কেন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?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(</a:t>
            </a:r>
            <a:r>
              <a:rPr lang="en-US" sz="2800" dirty="0" smtClean="0">
                <a:solidFill>
                  <a:srgbClr val="00B0F0"/>
                </a:solidFill>
              </a:rPr>
              <a:t>ক) </a:t>
            </a:r>
            <a:r>
              <a:rPr lang="en-US" sz="2800" dirty="0" err="1" smtClean="0">
                <a:solidFill>
                  <a:srgbClr val="00B0F0"/>
                </a:solidFill>
              </a:rPr>
              <a:t>স্বাধীনতার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জন্য</a:t>
            </a:r>
            <a:r>
              <a:rPr lang="en-US" sz="2800" dirty="0" smtClean="0">
                <a:solidFill>
                  <a:srgbClr val="00B0F0"/>
                </a:solidFill>
              </a:rPr>
              <a:t>             (খ) </a:t>
            </a:r>
            <a:r>
              <a:rPr lang="en-US" sz="2800" dirty="0" err="1" smtClean="0">
                <a:solidFill>
                  <a:srgbClr val="00B0F0"/>
                </a:solidFill>
              </a:rPr>
              <a:t>অধিকার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ফিরে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পাওয়ার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জন্য</a:t>
            </a:r>
            <a:r>
              <a:rPr lang="en-US" sz="2800" dirty="0" smtClean="0">
                <a:solidFill>
                  <a:srgbClr val="00B0F0"/>
                </a:solidFill>
              </a:rPr>
              <a:t>          (গ) </a:t>
            </a:r>
            <a:r>
              <a:rPr lang="en-US" sz="2800" dirty="0" err="1" smtClean="0">
                <a:solidFill>
                  <a:srgbClr val="00B0F0"/>
                </a:solidFill>
              </a:rPr>
              <a:t>চাকরি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লাভের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জন্য</a:t>
            </a:r>
            <a:r>
              <a:rPr lang="en-US" sz="2800" dirty="0" smtClean="0">
                <a:solidFill>
                  <a:srgbClr val="00B0F0"/>
                </a:solidFill>
              </a:rPr>
              <a:t>        (ঘ) </a:t>
            </a:r>
            <a:r>
              <a:rPr lang="en-US" sz="2800" dirty="0" err="1" smtClean="0">
                <a:solidFill>
                  <a:srgbClr val="00B0F0"/>
                </a:solidFill>
              </a:rPr>
              <a:t>প্রধানমন্ত্রীত্ব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লাভের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জন্য</a:t>
            </a:r>
            <a:r>
              <a:rPr lang="en-US" sz="2800" dirty="0" smtClean="0">
                <a:solidFill>
                  <a:srgbClr val="00B0F0"/>
                </a:solidFill>
              </a:rPr>
              <a:t>  </a:t>
            </a:r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800" dirty="0" smtClean="0">
                <a:solidFill>
                  <a:srgbClr val="C00000"/>
                </a:solidFill>
              </a:rPr>
              <a:t>৫</a:t>
            </a:r>
            <a:r>
              <a:rPr lang="en-US" sz="2800" dirty="0" smtClean="0">
                <a:solidFill>
                  <a:srgbClr val="C00000"/>
                </a:solidFill>
              </a:rPr>
              <a:t>। “</a:t>
            </a:r>
            <a:r>
              <a:rPr lang="en-US" sz="2800" dirty="0" err="1" smtClean="0">
                <a:solidFill>
                  <a:srgbClr val="C00000"/>
                </a:solidFill>
              </a:rPr>
              <a:t>পূর্ব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পাকিস্তানের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জন্য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আলদা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একটি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আধাসামরিক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বাহিনী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গঠন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করতে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হবে</a:t>
            </a:r>
            <a:r>
              <a:rPr lang="en-US" sz="2800" dirty="0" smtClean="0">
                <a:solidFill>
                  <a:srgbClr val="C00000"/>
                </a:solidFill>
              </a:rPr>
              <a:t> ।”—</a:t>
            </a:r>
            <a:r>
              <a:rPr lang="en-US" sz="2800" dirty="0" err="1" smtClean="0">
                <a:solidFill>
                  <a:srgbClr val="C00000"/>
                </a:solidFill>
              </a:rPr>
              <a:t>কোন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দফার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সাথে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এর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সাদৃর্স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রয়েছে</a:t>
            </a:r>
            <a:r>
              <a:rPr lang="en-US" sz="2800" dirty="0" smtClean="0">
                <a:solidFill>
                  <a:srgbClr val="C00000"/>
                </a:solidFill>
              </a:rPr>
              <a:t> ? </a:t>
            </a:r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800" dirty="0" smtClean="0">
                <a:solidFill>
                  <a:srgbClr val="00B0F0"/>
                </a:solidFill>
              </a:rPr>
              <a:t>(</a:t>
            </a:r>
            <a:r>
              <a:rPr lang="en-US" sz="2800" dirty="0" smtClean="0">
                <a:solidFill>
                  <a:srgbClr val="00B0F0"/>
                </a:solidFill>
              </a:rPr>
              <a:t>ক) ১৫ </a:t>
            </a:r>
            <a:r>
              <a:rPr lang="en-US" sz="2800" dirty="0" err="1" smtClean="0">
                <a:solidFill>
                  <a:srgbClr val="00B0F0"/>
                </a:solidFill>
              </a:rPr>
              <a:t>দফা</a:t>
            </a:r>
            <a:r>
              <a:rPr lang="en-US" sz="2800" dirty="0" smtClean="0">
                <a:solidFill>
                  <a:srgbClr val="00B0F0"/>
                </a:solidFill>
              </a:rPr>
              <a:t> (খ) ২১ </a:t>
            </a:r>
            <a:r>
              <a:rPr lang="en-US" sz="2800" dirty="0" err="1" smtClean="0">
                <a:solidFill>
                  <a:srgbClr val="00B0F0"/>
                </a:solidFill>
              </a:rPr>
              <a:t>দফা</a:t>
            </a:r>
            <a:r>
              <a:rPr lang="en-US" sz="2800" dirty="0" smtClean="0">
                <a:solidFill>
                  <a:srgbClr val="00B0F0"/>
                </a:solidFill>
              </a:rPr>
              <a:t> (গ)  ১১দফা (ঘ) ৬ </a:t>
            </a:r>
            <a:r>
              <a:rPr lang="en-US" sz="2800" dirty="0" err="1" smtClean="0">
                <a:solidFill>
                  <a:srgbClr val="00B0F0"/>
                </a:solidFill>
              </a:rPr>
              <a:t>দফা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800" dirty="0" smtClean="0">
                <a:solidFill>
                  <a:srgbClr val="C00000"/>
                </a:solidFill>
              </a:rPr>
              <a:t>৬</a:t>
            </a:r>
            <a:r>
              <a:rPr lang="en-US" sz="2800" dirty="0" smtClean="0">
                <a:solidFill>
                  <a:srgbClr val="C00000"/>
                </a:solidFill>
              </a:rPr>
              <a:t>। ১৯৬৬ </a:t>
            </a:r>
            <a:r>
              <a:rPr lang="en-US" sz="2800" dirty="0" err="1" smtClean="0">
                <a:solidFill>
                  <a:srgbClr val="C00000"/>
                </a:solidFill>
              </a:rPr>
              <a:t>সালে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লাহোরে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বঙ্গ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বন্ধু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ছয়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দফা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ঘোষণা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করেন</a:t>
            </a:r>
            <a:r>
              <a:rPr lang="en-US" sz="2800" dirty="0" smtClean="0">
                <a:solidFill>
                  <a:srgbClr val="C00000"/>
                </a:solidFill>
              </a:rPr>
              <a:t> । </a:t>
            </a:r>
            <a:r>
              <a:rPr lang="en-US" sz="2800" dirty="0" err="1" smtClean="0">
                <a:solidFill>
                  <a:srgbClr val="C00000"/>
                </a:solidFill>
              </a:rPr>
              <a:t>ছয়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দফা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কিসের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দাবি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হিসেবে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যেৌক্তিক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বলা</a:t>
            </a:r>
            <a:r>
              <a:rPr lang="en-US" sz="2800" dirty="0" smtClean="0">
                <a:solidFill>
                  <a:srgbClr val="C00000"/>
                </a:solidFill>
              </a:rPr>
              <a:t>  </a:t>
            </a:r>
            <a:r>
              <a:rPr lang="en-US" sz="2800" dirty="0" err="1" smtClean="0">
                <a:solidFill>
                  <a:srgbClr val="C00000"/>
                </a:solidFill>
              </a:rPr>
              <a:t>চলে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?            </a:t>
            </a:r>
          </a:p>
          <a:p>
            <a:r>
              <a:rPr lang="en-US" sz="2800" dirty="0" smtClean="0">
                <a:solidFill>
                  <a:srgbClr val="00B0F0"/>
                </a:solidFill>
              </a:rPr>
              <a:t>(</a:t>
            </a:r>
            <a:r>
              <a:rPr lang="en-US" sz="2800" dirty="0" smtClean="0">
                <a:solidFill>
                  <a:srgbClr val="00B0F0"/>
                </a:solidFill>
              </a:rPr>
              <a:t>ক) </a:t>
            </a:r>
            <a:r>
              <a:rPr lang="en-US" sz="2800" dirty="0" err="1" smtClean="0">
                <a:solidFill>
                  <a:srgbClr val="00B0F0"/>
                </a:solidFill>
              </a:rPr>
              <a:t>স্বাধীনতার</a:t>
            </a:r>
            <a:r>
              <a:rPr lang="en-US" sz="2800" dirty="0" smtClean="0">
                <a:solidFill>
                  <a:srgbClr val="00B0F0"/>
                </a:solidFill>
              </a:rPr>
              <a:t>                               (খ)</a:t>
            </a:r>
            <a:r>
              <a:rPr lang="en-US" sz="2800" dirty="0" err="1" smtClean="0">
                <a:solidFill>
                  <a:srgbClr val="00B0F0"/>
                </a:solidFill>
              </a:rPr>
              <a:t>গণতন্ত্র</a:t>
            </a:r>
            <a:r>
              <a:rPr lang="en-US" sz="2800" dirty="0" smtClean="0">
                <a:solidFill>
                  <a:srgbClr val="00B0F0"/>
                </a:solidFill>
              </a:rPr>
              <a:t>  </a:t>
            </a:r>
            <a:r>
              <a:rPr lang="en-US" sz="2800" dirty="0" err="1" smtClean="0">
                <a:solidFill>
                  <a:srgbClr val="00B0F0"/>
                </a:solidFill>
              </a:rPr>
              <a:t>বিলোপ</a:t>
            </a:r>
            <a:r>
              <a:rPr lang="en-US" sz="2800" dirty="0" smtClean="0">
                <a:solidFill>
                  <a:srgbClr val="00B0F0"/>
                </a:solidFill>
              </a:rPr>
              <a:t>                                                               (গ) </a:t>
            </a:r>
            <a:r>
              <a:rPr lang="en-US" sz="2800" dirty="0" err="1" smtClean="0">
                <a:solidFill>
                  <a:srgbClr val="00B0F0"/>
                </a:solidFill>
              </a:rPr>
              <a:t>সমাজতন্ত্র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প্রতিষ্ঠ</a:t>
            </a:r>
            <a:r>
              <a:rPr lang="en-US" sz="2800" dirty="0" smtClean="0">
                <a:solidFill>
                  <a:srgbClr val="00B0F0"/>
                </a:solidFill>
              </a:rPr>
              <a:t>                    (ঘ) </a:t>
            </a:r>
            <a:r>
              <a:rPr lang="en-US" sz="2800" dirty="0" err="1" smtClean="0">
                <a:solidFill>
                  <a:srgbClr val="00B0F0"/>
                </a:solidFill>
              </a:rPr>
              <a:t>স্বায়ত্ত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শাসন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লাভ</a:t>
            </a:r>
            <a:r>
              <a:rPr lang="en-US" sz="2800" dirty="0" smtClean="0">
                <a:solidFill>
                  <a:srgbClr val="00B0F0"/>
                </a:solidFill>
              </a:rPr>
              <a:t> 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038600" y="1600200"/>
            <a:ext cx="4800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62600" y="4191000"/>
            <a:ext cx="1752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00600" y="6248400"/>
            <a:ext cx="30480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52400"/>
            <a:ext cx="784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00B0F0"/>
                </a:solidFill>
              </a:rPr>
              <a:t>বাড়ির</a:t>
            </a:r>
            <a:r>
              <a:rPr lang="en-US" sz="6000" b="1" dirty="0" smtClean="0">
                <a:solidFill>
                  <a:srgbClr val="00B0F0"/>
                </a:solidFill>
              </a:rPr>
              <a:t> </a:t>
            </a:r>
            <a:r>
              <a:rPr lang="en-US" sz="6000" b="1" dirty="0" err="1" smtClean="0">
                <a:solidFill>
                  <a:srgbClr val="00B0F0"/>
                </a:solidFill>
              </a:rPr>
              <a:t>কাজ</a:t>
            </a:r>
            <a:r>
              <a:rPr lang="en-US" sz="6000" b="1" dirty="0" smtClean="0">
                <a:solidFill>
                  <a:srgbClr val="00B0F0"/>
                </a:solidFill>
              </a:rPr>
              <a:t> </a:t>
            </a:r>
            <a:endParaRPr lang="en-US" sz="6000" b="1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2672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tx2"/>
                </a:solidFill>
              </a:rPr>
              <a:t>৬ </a:t>
            </a:r>
            <a:r>
              <a:rPr lang="en-US" sz="4800" b="1" dirty="0" err="1" smtClean="0">
                <a:solidFill>
                  <a:schemeClr val="tx2"/>
                </a:solidFill>
              </a:rPr>
              <a:t>দফার</a:t>
            </a:r>
            <a:r>
              <a:rPr lang="en-US" sz="4800" b="1" dirty="0" smtClean="0">
                <a:solidFill>
                  <a:schemeClr val="tx2"/>
                </a:solidFill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</a:rPr>
              <a:t>কর্ম</a:t>
            </a:r>
            <a:r>
              <a:rPr lang="en-US" sz="4800" b="1" dirty="0" smtClean="0">
                <a:solidFill>
                  <a:schemeClr val="tx2"/>
                </a:solidFill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</a:rPr>
              <a:t>সূচী</a:t>
            </a:r>
            <a:r>
              <a:rPr lang="en-US" sz="4800" b="1" dirty="0" smtClean="0">
                <a:solidFill>
                  <a:schemeClr val="tx2"/>
                </a:solidFill>
              </a:rPr>
              <a:t> ও ৬ </a:t>
            </a:r>
            <a:r>
              <a:rPr lang="en-US" sz="4800" b="1" dirty="0" err="1" smtClean="0">
                <a:solidFill>
                  <a:schemeClr val="tx2"/>
                </a:solidFill>
              </a:rPr>
              <a:t>দফার</a:t>
            </a:r>
            <a:r>
              <a:rPr lang="en-US" sz="4800" b="1" dirty="0" smtClean="0">
                <a:solidFill>
                  <a:schemeClr val="tx2"/>
                </a:solidFill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</a:rPr>
              <a:t>প্রতিক্রিয়া</a:t>
            </a:r>
            <a:r>
              <a:rPr lang="en-US" sz="4800" b="1" dirty="0" smtClean="0">
                <a:solidFill>
                  <a:schemeClr val="tx2"/>
                </a:solidFill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</a:rPr>
              <a:t>গুলো</a:t>
            </a:r>
            <a:r>
              <a:rPr lang="en-US" sz="4800" b="1" dirty="0" smtClean="0">
                <a:solidFill>
                  <a:schemeClr val="tx2"/>
                </a:solidFill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</a:rPr>
              <a:t>সুন্দর</a:t>
            </a:r>
            <a:r>
              <a:rPr lang="en-US" sz="4800" b="1" dirty="0" smtClean="0">
                <a:solidFill>
                  <a:schemeClr val="tx2"/>
                </a:solidFill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</a:rPr>
              <a:t>ভাবে</a:t>
            </a:r>
            <a:r>
              <a:rPr lang="en-US" sz="4800" b="1" dirty="0" smtClean="0">
                <a:solidFill>
                  <a:schemeClr val="tx2"/>
                </a:solidFill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</a:rPr>
              <a:t>তালিকা</a:t>
            </a:r>
            <a:r>
              <a:rPr lang="en-US" sz="4800" b="1" dirty="0" smtClean="0">
                <a:solidFill>
                  <a:schemeClr val="tx2"/>
                </a:solidFill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</a:rPr>
              <a:t>করে</a:t>
            </a:r>
            <a:r>
              <a:rPr lang="en-US" sz="4800" b="1" dirty="0" smtClean="0">
                <a:solidFill>
                  <a:schemeClr val="tx2"/>
                </a:solidFill>
              </a:rPr>
              <a:t>  </a:t>
            </a:r>
            <a:r>
              <a:rPr lang="en-US" sz="4800" b="1" dirty="0" err="1" smtClean="0">
                <a:solidFill>
                  <a:schemeClr val="tx2"/>
                </a:solidFill>
              </a:rPr>
              <a:t>লিখে</a:t>
            </a:r>
            <a:r>
              <a:rPr lang="en-US" sz="4800" b="1" dirty="0" smtClean="0">
                <a:solidFill>
                  <a:schemeClr val="tx2"/>
                </a:solidFill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</a:rPr>
              <a:t>আনবে</a:t>
            </a:r>
            <a:r>
              <a:rPr lang="en-US" sz="4800" b="1" dirty="0" smtClean="0">
                <a:solidFill>
                  <a:schemeClr val="tx2"/>
                </a:solidFill>
              </a:rPr>
              <a:t>  ।</a:t>
            </a:r>
            <a:endParaRPr lang="en-US" sz="2400" b="1" dirty="0">
              <a:solidFill>
                <a:schemeClr val="tx2"/>
              </a:solidFill>
            </a:endParaRPr>
          </a:p>
        </p:txBody>
      </p:sp>
      <p:pic>
        <p:nvPicPr>
          <p:cNvPr id="4" name="Picture 3" descr="বাড়ি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295400"/>
            <a:ext cx="5791200" cy="27178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00200"/>
            <a:ext cx="91440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 err="1" smtClean="0">
                <a:solidFill>
                  <a:srgbClr val="00B0F0"/>
                </a:solidFill>
              </a:rPr>
              <a:t>ধন্যবাদ</a:t>
            </a:r>
            <a:endParaRPr lang="en-US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81329"/>
            <a:ext cx="5105400" cy="2404871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bn-IN" dirty="0" smtClean="0"/>
              <a:t>শ্রেণিঃ সপ্তম (৭ম)</a:t>
            </a:r>
          </a:p>
          <a:p>
            <a:pPr algn="ctr">
              <a:buNone/>
            </a:pPr>
            <a:r>
              <a:rPr lang="bn-IN" sz="2400" dirty="0" smtClean="0"/>
              <a:t>বিষয়ঃ বাংলাদেশ ও বিশ্বপরিচয়</a:t>
            </a:r>
          </a:p>
          <a:p>
            <a:pPr algn="ctr">
              <a:buNone/>
            </a:pPr>
            <a:r>
              <a:rPr lang="bn-IN" sz="2400" dirty="0" smtClean="0"/>
              <a:t>অধ্যায়ঃ বাংলাদেশের স্বাধীনতা সংগ্রাম</a:t>
            </a:r>
            <a:endParaRPr lang="bn-IN" dirty="0" smtClean="0"/>
          </a:p>
          <a:p>
            <a:pPr algn="ctr">
              <a:buNone/>
            </a:pPr>
            <a:r>
              <a:rPr lang="bn-IN" sz="2400" dirty="0" smtClean="0"/>
              <a:t>পাঠ</a:t>
            </a:r>
            <a:r>
              <a:rPr lang="en-US" sz="2400" dirty="0" err="1" smtClean="0"/>
              <a:t>্যাং</a:t>
            </a:r>
            <a:r>
              <a:rPr lang="bn-IN" sz="2400" dirty="0" smtClean="0"/>
              <a:t>শঃ</a:t>
            </a:r>
            <a:r>
              <a:rPr lang="en-US" sz="2400" dirty="0" err="1" smtClean="0"/>
              <a:t>ছয়</a:t>
            </a:r>
            <a:r>
              <a:rPr lang="en-US" sz="2400" dirty="0" smtClean="0"/>
              <a:t> </a:t>
            </a:r>
            <a:r>
              <a:rPr lang="en-US" sz="2400" dirty="0" err="1" smtClean="0"/>
              <a:t>দফা</a:t>
            </a:r>
            <a:r>
              <a:rPr lang="en-US" sz="2400" dirty="0" smtClean="0"/>
              <a:t> </a:t>
            </a:r>
            <a:r>
              <a:rPr lang="en-US" sz="2400" dirty="0" err="1" smtClean="0"/>
              <a:t>আন্দোলন</a:t>
            </a:r>
            <a:r>
              <a:rPr lang="en-US" sz="2400" dirty="0" smtClean="0"/>
              <a:t>  </a:t>
            </a:r>
          </a:p>
          <a:p>
            <a:pPr algn="ctr">
              <a:buNone/>
            </a:pPr>
            <a:r>
              <a:rPr lang="en-US" b="1" dirty="0" smtClean="0"/>
              <a:t>পাঠ-৩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Autofit/>
          </a:bodyPr>
          <a:lstStyle/>
          <a:p>
            <a:r>
              <a:rPr lang="bn-IN" sz="8800" b="1" dirty="0" smtClean="0">
                <a:solidFill>
                  <a:schemeClr val="accent2"/>
                </a:solidFill>
              </a:rPr>
              <a:t>পাঠ</a:t>
            </a:r>
            <a:r>
              <a:rPr lang="bn-IN" sz="6600" b="1" dirty="0" smtClean="0">
                <a:solidFill>
                  <a:schemeClr val="accent2"/>
                </a:solidFill>
              </a:rPr>
              <a:t> </a:t>
            </a:r>
            <a:r>
              <a:rPr lang="bn-IN" sz="8000" b="1" dirty="0" smtClean="0">
                <a:solidFill>
                  <a:schemeClr val="accent2"/>
                </a:solidFill>
              </a:rPr>
              <a:t>পরিচিতি</a:t>
            </a:r>
            <a:endParaRPr lang="en-US" sz="5400" b="1" dirty="0">
              <a:solidFill>
                <a:schemeClr val="accent2"/>
              </a:solidFill>
            </a:endParaRPr>
          </a:p>
        </p:txBody>
      </p:sp>
      <p:pic>
        <p:nvPicPr>
          <p:cNvPr id="4" name="Picture 3" descr="বাবা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1524000"/>
            <a:ext cx="328982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4572000"/>
            <a:ext cx="5105400" cy="6858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bn-I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সময়ঃ</a:t>
            </a:r>
            <a:r>
              <a:rPr kumimoji="0" lang="bn-IN" sz="27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৪০ মিনিট</a:t>
            </a:r>
            <a:endParaRPr kumimoji="0" lang="bn-IN" sz="27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00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401762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</a:rPr>
              <a:t>নীচের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ছবি</a:t>
            </a:r>
            <a:r>
              <a:rPr lang="en-US" b="1" dirty="0" smtClean="0">
                <a:solidFill>
                  <a:srgbClr val="00B0F0"/>
                </a:solidFill>
              </a:rPr>
              <a:t>  </a:t>
            </a:r>
            <a:r>
              <a:rPr lang="en-US" b="1" dirty="0" err="1" smtClean="0">
                <a:solidFill>
                  <a:srgbClr val="00B0F0"/>
                </a:solidFill>
              </a:rPr>
              <a:t>লক্ষ্য</a:t>
            </a:r>
            <a:r>
              <a:rPr lang="en-US" b="1" dirty="0" smtClean="0">
                <a:solidFill>
                  <a:srgbClr val="00B0F0"/>
                </a:solidFill>
              </a:rPr>
              <a:t>  </a:t>
            </a:r>
            <a:r>
              <a:rPr lang="en-US" b="1" dirty="0" err="1" smtClean="0">
                <a:solidFill>
                  <a:srgbClr val="00B0F0"/>
                </a:solidFill>
              </a:rPr>
              <a:t>করি</a:t>
            </a:r>
            <a:endParaRPr lang="en-US" dirty="0"/>
          </a:p>
        </p:txBody>
      </p:sp>
      <p:pic>
        <p:nvPicPr>
          <p:cNvPr id="4" name="Content Placeholder 3" descr="৬ দফা ভিত্তিক স্বায়ত্ত শাষন দিতে হবে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447800"/>
            <a:ext cx="8496205" cy="521526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৬ দফা ভিত্তিক স্বায়ত্ত শাসন দিতে হবে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344352"/>
            <a:ext cx="8382000" cy="506579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85800" y="228600"/>
            <a:ext cx="7620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accent2"/>
                </a:solidFill>
              </a:rPr>
              <a:t>নীচের</a:t>
            </a:r>
            <a:r>
              <a:rPr lang="en-US" sz="4400" b="1" dirty="0" smtClean="0">
                <a:solidFill>
                  <a:schemeClr val="accent2"/>
                </a:solidFill>
              </a:rPr>
              <a:t> </a:t>
            </a:r>
            <a:r>
              <a:rPr lang="en-US" sz="4400" b="1" dirty="0" err="1" smtClean="0">
                <a:solidFill>
                  <a:schemeClr val="accent2"/>
                </a:solidFill>
              </a:rPr>
              <a:t>ছবি</a:t>
            </a:r>
            <a:r>
              <a:rPr lang="en-US" sz="4400" b="1" dirty="0" smtClean="0">
                <a:solidFill>
                  <a:schemeClr val="accent2"/>
                </a:solidFill>
              </a:rPr>
              <a:t>  </a:t>
            </a:r>
            <a:r>
              <a:rPr lang="en-US" sz="4400" b="1" dirty="0" err="1" smtClean="0">
                <a:solidFill>
                  <a:schemeClr val="accent2"/>
                </a:solidFill>
              </a:rPr>
              <a:t>লক্ষ্য</a:t>
            </a:r>
            <a:r>
              <a:rPr lang="en-US" sz="4400" b="1" dirty="0" smtClean="0">
                <a:solidFill>
                  <a:schemeClr val="accent2"/>
                </a:solidFill>
              </a:rPr>
              <a:t> </a:t>
            </a:r>
            <a:r>
              <a:rPr lang="en-US" sz="4400" b="1" dirty="0" err="1" smtClean="0">
                <a:solidFill>
                  <a:schemeClr val="accent2"/>
                </a:solidFill>
              </a:rPr>
              <a:t>করি</a:t>
            </a:r>
            <a:r>
              <a:rPr lang="en-US" sz="4400" b="1" dirty="0" smtClean="0">
                <a:solidFill>
                  <a:schemeClr val="accent2"/>
                </a:solidFill>
              </a:rPr>
              <a:t>  </a:t>
            </a:r>
            <a:endParaRPr lang="en-US" sz="4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e1fdefd29c7d0fd1b36fc5498c619d-5e628b521b4b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95400"/>
            <a:ext cx="8436429" cy="4724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00B0F0"/>
                </a:solidFill>
              </a:rPr>
              <a:t>নীচের</a:t>
            </a:r>
            <a:r>
              <a:rPr lang="en-US" sz="5400" b="1" dirty="0" smtClean="0">
                <a:solidFill>
                  <a:srgbClr val="00B0F0"/>
                </a:solidFill>
              </a:rPr>
              <a:t> </a:t>
            </a:r>
            <a:r>
              <a:rPr lang="en-US" sz="5400" b="1" dirty="0" err="1" smtClean="0">
                <a:solidFill>
                  <a:srgbClr val="00B0F0"/>
                </a:solidFill>
              </a:rPr>
              <a:t>ছবি</a:t>
            </a:r>
            <a:r>
              <a:rPr lang="en-US" sz="5400" b="1" dirty="0" smtClean="0">
                <a:solidFill>
                  <a:srgbClr val="00B0F0"/>
                </a:solidFill>
              </a:rPr>
              <a:t>  </a:t>
            </a:r>
            <a:r>
              <a:rPr lang="en-US" sz="5400" b="1" dirty="0" err="1" smtClean="0">
                <a:solidFill>
                  <a:srgbClr val="00B0F0"/>
                </a:solidFill>
              </a:rPr>
              <a:t>লক্ষ্য</a:t>
            </a:r>
            <a:r>
              <a:rPr lang="en-US" sz="5400" b="1" dirty="0" smtClean="0">
                <a:solidFill>
                  <a:srgbClr val="00B0F0"/>
                </a:solidFill>
              </a:rPr>
              <a:t> </a:t>
            </a:r>
            <a:r>
              <a:rPr lang="en-US" sz="5400" b="1" dirty="0" err="1" smtClean="0">
                <a:solidFill>
                  <a:srgbClr val="00B0F0"/>
                </a:solidFill>
              </a:rPr>
              <a:t>করি</a:t>
            </a:r>
            <a:r>
              <a:rPr lang="en-US" sz="5400" b="1" dirty="0" smtClean="0">
                <a:solidFill>
                  <a:srgbClr val="00B0F0"/>
                </a:solidFill>
              </a:rPr>
              <a:t>  </a:t>
            </a:r>
            <a:endParaRPr lang="en-US" sz="5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7848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chemeClr val="accent2"/>
                </a:solidFill>
              </a:rPr>
              <a:t>আমাদের</a:t>
            </a:r>
            <a:r>
              <a:rPr lang="en-US" sz="5400" b="1" dirty="0" smtClean="0">
                <a:solidFill>
                  <a:schemeClr val="accent2"/>
                </a:solidFill>
              </a:rPr>
              <a:t> </a:t>
            </a:r>
            <a:r>
              <a:rPr lang="en-US" sz="5400" b="1" dirty="0" err="1" smtClean="0">
                <a:solidFill>
                  <a:schemeClr val="accent2"/>
                </a:solidFill>
              </a:rPr>
              <a:t>আজকের</a:t>
            </a:r>
            <a:r>
              <a:rPr lang="en-US" sz="5400" b="1" dirty="0" smtClean="0">
                <a:solidFill>
                  <a:schemeClr val="accent2"/>
                </a:solidFill>
              </a:rPr>
              <a:t> </a:t>
            </a:r>
            <a:r>
              <a:rPr lang="en-US" sz="5400" b="1" dirty="0" err="1" smtClean="0">
                <a:solidFill>
                  <a:schemeClr val="accent2"/>
                </a:solidFill>
              </a:rPr>
              <a:t>পাঠ</a:t>
            </a:r>
            <a:r>
              <a:rPr lang="en-US" b="1" dirty="0" smtClean="0"/>
              <a:t> </a:t>
            </a:r>
          </a:p>
          <a:p>
            <a:pPr algn="ctr"/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828800"/>
            <a:ext cx="7772400" cy="36317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500" b="1" dirty="0" err="1" smtClean="0">
                <a:solidFill>
                  <a:srgbClr val="00B0F0"/>
                </a:solidFill>
              </a:rPr>
              <a:t>ছয়</a:t>
            </a:r>
            <a:r>
              <a:rPr lang="en-US" sz="11500" b="1" dirty="0" smtClean="0">
                <a:solidFill>
                  <a:srgbClr val="00B0F0"/>
                </a:solidFill>
              </a:rPr>
              <a:t> </a:t>
            </a:r>
            <a:r>
              <a:rPr lang="en-US" sz="11500" b="1" dirty="0" err="1" smtClean="0">
                <a:solidFill>
                  <a:srgbClr val="00B0F0"/>
                </a:solidFill>
              </a:rPr>
              <a:t>দফা</a:t>
            </a:r>
            <a:r>
              <a:rPr lang="en-US" sz="11500" b="1" dirty="0" smtClean="0">
                <a:solidFill>
                  <a:srgbClr val="00B0F0"/>
                </a:solidFill>
              </a:rPr>
              <a:t> </a:t>
            </a:r>
            <a:r>
              <a:rPr lang="en-US" sz="11500" b="1" dirty="0" err="1" smtClean="0">
                <a:solidFill>
                  <a:srgbClr val="00B0F0"/>
                </a:solidFill>
              </a:rPr>
              <a:t>আন্দোলন</a:t>
            </a:r>
            <a:r>
              <a:rPr lang="en-US" sz="11500" b="1" dirty="0" smtClean="0">
                <a:solidFill>
                  <a:srgbClr val="00B0F0"/>
                </a:solidFill>
              </a:rPr>
              <a:t> </a:t>
            </a:r>
            <a:endParaRPr lang="en-US" sz="115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0200" y="457200"/>
            <a:ext cx="571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solidFill>
                  <a:srgbClr val="C00000"/>
                </a:solidFill>
              </a:rPr>
              <a:t>শিক্ষন</a:t>
            </a:r>
            <a:r>
              <a:rPr lang="en-US" sz="7200" b="1" dirty="0" smtClean="0">
                <a:solidFill>
                  <a:srgbClr val="C00000"/>
                </a:solidFill>
              </a:rPr>
              <a:t> </a:t>
            </a:r>
            <a:r>
              <a:rPr lang="en-US" sz="7200" b="1" dirty="0" err="1" smtClean="0">
                <a:solidFill>
                  <a:srgbClr val="C00000"/>
                </a:solidFill>
              </a:rPr>
              <a:t>ফল</a:t>
            </a:r>
            <a:r>
              <a:rPr lang="en-US" sz="7200" b="1" dirty="0" smtClean="0">
                <a:solidFill>
                  <a:srgbClr val="C00000"/>
                </a:solidFill>
              </a:rPr>
              <a:t> </a:t>
            </a:r>
            <a:endParaRPr lang="en-US" sz="72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1752600"/>
            <a:ext cx="8686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7030A0"/>
                </a:solidFill>
              </a:rPr>
              <a:t>১</a:t>
            </a:r>
            <a:r>
              <a:rPr lang="en-US" sz="4400" dirty="0" smtClean="0">
                <a:solidFill>
                  <a:srgbClr val="7030A0"/>
                </a:solidFill>
              </a:rPr>
              <a:t>। ৬ </a:t>
            </a:r>
            <a:r>
              <a:rPr lang="en-US" sz="4400" dirty="0" err="1" smtClean="0">
                <a:solidFill>
                  <a:srgbClr val="7030A0"/>
                </a:solidFill>
              </a:rPr>
              <a:t>দফা</a:t>
            </a:r>
            <a:r>
              <a:rPr lang="en-US" sz="4400" dirty="0" smtClean="0">
                <a:solidFill>
                  <a:srgbClr val="7030A0"/>
                </a:solidFill>
              </a:rPr>
              <a:t>  </a:t>
            </a:r>
            <a:r>
              <a:rPr lang="en-US" sz="4400" dirty="0" err="1" smtClean="0">
                <a:solidFill>
                  <a:srgbClr val="7030A0"/>
                </a:solidFill>
              </a:rPr>
              <a:t>দাবি</a:t>
            </a:r>
            <a:r>
              <a:rPr lang="en-US" sz="4400" dirty="0" smtClean="0">
                <a:solidFill>
                  <a:srgbClr val="7030A0"/>
                </a:solidFill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</a:rPr>
              <a:t>কে</a:t>
            </a:r>
            <a:r>
              <a:rPr lang="en-US" sz="4400" dirty="0" smtClean="0">
                <a:solidFill>
                  <a:srgbClr val="7030A0"/>
                </a:solidFill>
              </a:rPr>
              <a:t> </a:t>
            </a:r>
            <a:r>
              <a:rPr lang="en-US" sz="4400" dirty="0" smtClean="0">
                <a:solidFill>
                  <a:srgbClr val="7030A0"/>
                </a:solidFill>
              </a:rPr>
              <a:t>, </a:t>
            </a:r>
            <a:r>
              <a:rPr lang="en-US" sz="4400" dirty="0" err="1" smtClean="0">
                <a:solidFill>
                  <a:srgbClr val="7030A0"/>
                </a:solidFill>
              </a:rPr>
              <a:t>কত</a:t>
            </a:r>
            <a:r>
              <a:rPr lang="en-US" sz="4400" dirty="0" smtClean="0">
                <a:solidFill>
                  <a:srgbClr val="7030A0"/>
                </a:solidFill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</a:rPr>
              <a:t>সালে</a:t>
            </a:r>
            <a:r>
              <a:rPr lang="en-US" sz="4400" dirty="0" smtClean="0">
                <a:solidFill>
                  <a:srgbClr val="7030A0"/>
                </a:solidFill>
              </a:rPr>
              <a:t>  </a:t>
            </a:r>
            <a:r>
              <a:rPr lang="en-US" sz="4400" dirty="0" err="1" smtClean="0">
                <a:solidFill>
                  <a:srgbClr val="7030A0"/>
                </a:solidFill>
              </a:rPr>
              <a:t>কোথায়</a:t>
            </a:r>
            <a:r>
              <a:rPr lang="en-US" sz="4400" dirty="0" smtClean="0">
                <a:solidFill>
                  <a:srgbClr val="7030A0"/>
                </a:solidFill>
              </a:rPr>
              <a:t>   উ </a:t>
            </a:r>
            <a:r>
              <a:rPr lang="en-US" sz="4400" dirty="0" err="1" smtClean="0">
                <a:solidFill>
                  <a:srgbClr val="7030A0"/>
                </a:solidFill>
              </a:rPr>
              <a:t>ত্থাপন</a:t>
            </a:r>
            <a:r>
              <a:rPr lang="en-US" sz="4400" dirty="0" smtClean="0">
                <a:solidFill>
                  <a:srgbClr val="7030A0"/>
                </a:solidFill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</a:rPr>
              <a:t>করেন</a:t>
            </a:r>
            <a:r>
              <a:rPr lang="en-US" sz="4400" dirty="0" smtClean="0">
                <a:solidFill>
                  <a:srgbClr val="7030A0"/>
                </a:solidFill>
              </a:rPr>
              <a:t>  </a:t>
            </a:r>
            <a:r>
              <a:rPr lang="en-US" sz="4400" dirty="0" err="1" smtClean="0">
                <a:solidFill>
                  <a:srgbClr val="7030A0"/>
                </a:solidFill>
              </a:rPr>
              <a:t>শিক্ষার্থীরা</a:t>
            </a:r>
            <a:r>
              <a:rPr lang="en-US" sz="4400" dirty="0" smtClean="0">
                <a:solidFill>
                  <a:srgbClr val="7030A0"/>
                </a:solidFill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</a:rPr>
              <a:t>তা</a:t>
            </a:r>
            <a:r>
              <a:rPr lang="en-US" sz="4400" dirty="0" smtClean="0">
                <a:solidFill>
                  <a:srgbClr val="7030A0"/>
                </a:solidFill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</a:rPr>
              <a:t>জানতে</a:t>
            </a:r>
            <a:r>
              <a:rPr lang="en-US" sz="4400" dirty="0" smtClean="0">
                <a:solidFill>
                  <a:srgbClr val="7030A0"/>
                </a:solidFill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</a:rPr>
              <a:t>পারবে</a:t>
            </a:r>
            <a:r>
              <a:rPr lang="en-US" sz="4400" dirty="0" smtClean="0">
                <a:solidFill>
                  <a:srgbClr val="7030A0"/>
                </a:solidFill>
              </a:rPr>
              <a:t>  </a:t>
            </a:r>
            <a:r>
              <a:rPr lang="en-US" sz="4400" dirty="0" smtClean="0">
                <a:solidFill>
                  <a:srgbClr val="7030A0"/>
                </a:solidFill>
              </a:rPr>
              <a:t>।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২</a:t>
            </a:r>
            <a:r>
              <a:rPr lang="en-US" sz="4400" dirty="0" smtClean="0">
                <a:solidFill>
                  <a:srgbClr val="FF0000"/>
                </a:solidFill>
              </a:rPr>
              <a:t>।  ৬ </a:t>
            </a:r>
            <a:r>
              <a:rPr lang="en-US" sz="4400" dirty="0" err="1" smtClean="0">
                <a:solidFill>
                  <a:srgbClr val="FF0000"/>
                </a:solidFill>
              </a:rPr>
              <a:t>দফার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দাবি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সমুহ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জানতে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পারবে</a:t>
            </a:r>
            <a:r>
              <a:rPr lang="en-US" sz="4400" dirty="0" smtClean="0">
                <a:solidFill>
                  <a:srgbClr val="FF0000"/>
                </a:solidFill>
              </a:rPr>
              <a:t>  । </a:t>
            </a:r>
          </a:p>
          <a:p>
            <a:r>
              <a:rPr lang="en-US" sz="4400" dirty="0" smtClean="0">
                <a:solidFill>
                  <a:srgbClr val="0070C0"/>
                </a:solidFill>
              </a:rPr>
              <a:t>৩। ৬ </a:t>
            </a:r>
            <a:r>
              <a:rPr lang="en-US" sz="4400" dirty="0" err="1" smtClean="0">
                <a:solidFill>
                  <a:srgbClr val="0070C0"/>
                </a:solidFill>
              </a:rPr>
              <a:t>দফার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প্রতিক্রিয়া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জানতে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পারবে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smtClean="0">
                <a:solidFill>
                  <a:srgbClr val="7030A0"/>
                </a:solidFill>
              </a:rPr>
              <a:t>।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endParaRPr lang="en-US" sz="4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accent6">
                    <a:lumMod val="75000"/>
                  </a:schemeClr>
                </a:solidFill>
              </a:rPr>
              <a:t>উপস্থাপন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৬ দফা দাবি  বঙ্গ বন্ধ পেশ করেন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838200"/>
            <a:ext cx="5638800" cy="32312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10" name="TextBox 9"/>
          <p:cNvSpPr txBox="1"/>
          <p:nvPr/>
        </p:nvSpPr>
        <p:spPr>
          <a:xfrm>
            <a:off x="228600" y="4267200"/>
            <a:ext cx="86868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১১৬৬ </a:t>
            </a:r>
            <a:r>
              <a:rPr lang="en-US" sz="2400" b="1" dirty="0" err="1" smtClean="0">
                <a:solidFill>
                  <a:schemeClr val="accent1"/>
                </a:solidFill>
              </a:rPr>
              <a:t>সালের</a:t>
            </a:r>
            <a:r>
              <a:rPr lang="en-US" sz="2400" b="1" dirty="0" smtClean="0">
                <a:solidFill>
                  <a:schemeClr val="accent1"/>
                </a:solidFill>
              </a:rPr>
              <a:t> ৫ই </a:t>
            </a:r>
            <a:r>
              <a:rPr lang="en-US" sz="2400" b="1" dirty="0" err="1" smtClean="0">
                <a:solidFill>
                  <a:schemeClr val="accent1"/>
                </a:solidFill>
              </a:rPr>
              <a:t>ফেব্রুয়রী</a:t>
            </a:r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</a:rPr>
              <a:t>লাহোরে</a:t>
            </a:r>
            <a:r>
              <a:rPr lang="en-US" sz="2400" b="1" dirty="0" smtClean="0">
                <a:solidFill>
                  <a:schemeClr val="accent1"/>
                </a:solidFill>
              </a:rPr>
              <a:t>  </a:t>
            </a:r>
            <a:r>
              <a:rPr lang="en-US" sz="2400" b="1" dirty="0" err="1" smtClean="0">
                <a:solidFill>
                  <a:schemeClr val="accent1"/>
                </a:solidFill>
              </a:rPr>
              <a:t>বিরোধী</a:t>
            </a:r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</a:rPr>
              <a:t>দলের</a:t>
            </a:r>
            <a:r>
              <a:rPr lang="en-US" sz="2400" b="1" dirty="0" smtClean="0">
                <a:solidFill>
                  <a:schemeClr val="accent1"/>
                </a:solidFill>
              </a:rPr>
              <a:t>  </a:t>
            </a:r>
            <a:r>
              <a:rPr lang="en-US" sz="2400" b="1" dirty="0" err="1" smtClean="0">
                <a:solidFill>
                  <a:schemeClr val="accent1"/>
                </a:solidFill>
              </a:rPr>
              <a:t>এক</a:t>
            </a:r>
            <a:r>
              <a:rPr lang="en-US" sz="2400" b="1" dirty="0" smtClean="0">
                <a:solidFill>
                  <a:schemeClr val="accent1"/>
                </a:solidFill>
              </a:rPr>
              <a:t>  </a:t>
            </a:r>
            <a:r>
              <a:rPr lang="en-US" sz="2400" b="1" dirty="0" err="1" smtClean="0">
                <a:solidFill>
                  <a:schemeClr val="accent1"/>
                </a:solidFill>
              </a:rPr>
              <a:t>সম্মেলন</a:t>
            </a:r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</a:rPr>
              <a:t>অনুষ্ঠিত</a:t>
            </a:r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</a:rPr>
              <a:t>হয়</a:t>
            </a:r>
            <a:r>
              <a:rPr lang="en-US" sz="2400" b="1" dirty="0" smtClean="0">
                <a:solidFill>
                  <a:schemeClr val="accent1"/>
                </a:solidFill>
              </a:rPr>
              <a:t> । </a:t>
            </a:r>
            <a:r>
              <a:rPr lang="en-US" sz="2400" b="1" dirty="0" err="1" smtClean="0">
                <a:solidFill>
                  <a:schemeClr val="accent1"/>
                </a:solidFill>
              </a:rPr>
              <a:t>এখানে</a:t>
            </a:r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</a:rPr>
              <a:t>বঙ্গ</a:t>
            </a:r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</a:rPr>
              <a:t>বন্ধু</a:t>
            </a:r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</a:rPr>
              <a:t>শেখ</a:t>
            </a:r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</a:rPr>
              <a:t>মুজিবুর</a:t>
            </a:r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</a:rPr>
              <a:t>রহমান</a:t>
            </a:r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</a:rPr>
              <a:t>পূর্ব</a:t>
            </a:r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</a:rPr>
              <a:t>পাকিস্থানে</a:t>
            </a:r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</a:rPr>
              <a:t>বাঙ্গালির</a:t>
            </a:r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</a:rPr>
              <a:t>সব</a:t>
            </a:r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</a:rPr>
              <a:t>ধরনের</a:t>
            </a:r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</a:rPr>
              <a:t>অধিকার</a:t>
            </a:r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</a:rPr>
              <a:t>ফিরে</a:t>
            </a:r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</a:rPr>
              <a:t>পাওয়ার</a:t>
            </a:r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</a:rPr>
              <a:t>জন্য</a:t>
            </a:r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</a:rPr>
              <a:t>ছয়</a:t>
            </a:r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</a:rPr>
              <a:t>দফা</a:t>
            </a:r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</a:rPr>
              <a:t>কর্মসুচি</a:t>
            </a:r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</a:rPr>
              <a:t>ঘোষণা</a:t>
            </a:r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</a:rPr>
              <a:t>করেন</a:t>
            </a:r>
            <a:r>
              <a:rPr lang="en-US" sz="2400" b="1" dirty="0" smtClean="0">
                <a:solidFill>
                  <a:schemeClr val="accent1"/>
                </a:solidFill>
              </a:rPr>
              <a:t> । </a:t>
            </a:r>
            <a:r>
              <a:rPr lang="en-US" sz="2400" b="1" dirty="0" err="1" smtClean="0">
                <a:solidFill>
                  <a:schemeClr val="accent1"/>
                </a:solidFill>
              </a:rPr>
              <a:t>এই</a:t>
            </a:r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</a:rPr>
              <a:t>ছয়</a:t>
            </a:r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</a:rPr>
              <a:t>দফা</a:t>
            </a:r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</a:rPr>
              <a:t>ছিল</a:t>
            </a:r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</a:rPr>
              <a:t>মূলত</a:t>
            </a:r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</a:rPr>
              <a:t>স্বয়ত্তশাসনের</a:t>
            </a:r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</a:rPr>
              <a:t>দাবি</a:t>
            </a:r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।</a:t>
            </a:r>
            <a:r>
              <a:rPr lang="en-US" sz="2800" dirty="0" smtClean="0">
                <a:solidFill>
                  <a:schemeClr val="accent1"/>
                </a:solidFill>
              </a:rPr>
              <a:t>  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841</Words>
  <Application>Microsoft Office PowerPoint</Application>
  <PresentationFormat>On-screen Show (4:3)</PresentationFormat>
  <Paragraphs>83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মাল্টি মিডিয়া ক্লাসে</vt:lpstr>
      <vt:lpstr>শিক্ষক পরিচিতি</vt:lpstr>
      <vt:lpstr>পাঠ পরিচিতি</vt:lpstr>
      <vt:lpstr>নীচের ছবি  লক্ষ্য  করি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232</cp:revision>
  <dcterms:created xsi:type="dcterms:W3CDTF">2020-07-26T05:00:34Z</dcterms:created>
  <dcterms:modified xsi:type="dcterms:W3CDTF">2020-07-27T18:39:55Z</dcterms:modified>
</cp:coreProperties>
</file>