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5" r:id="rId4"/>
    <p:sldId id="260" r:id="rId5"/>
    <p:sldId id="261" r:id="rId6"/>
    <p:sldId id="258" r:id="rId7"/>
    <p:sldId id="262" r:id="rId8"/>
    <p:sldId id="265" r:id="rId9"/>
    <p:sldId id="266" r:id="rId10"/>
    <p:sldId id="263" r:id="rId11"/>
    <p:sldId id="267" r:id="rId12"/>
    <p:sldId id="268" r:id="rId13"/>
    <p:sldId id="277" r:id="rId14"/>
    <p:sldId id="27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83" d="100"/>
          <a:sy n="83" d="100"/>
        </p:scale>
        <p:origin x="16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04393B-3003-4960-83D6-BB5225EE8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AE7820-53A8-4889-A27A-99923EAFE4A5}" type="datetimeFigureOut">
              <a:rPr lang="en-US" smtClean="0"/>
              <a:t>7/28/2020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96477"/>
            <a:ext cx="7261598" cy="152717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bn-IN" sz="11500" b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23652"/>
            <a:ext cx="7413998" cy="3900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632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0295 0.05533 L 4.72222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6389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838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 ম্যাট্রিক্সঃ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08000" y="1905000"/>
                <a:ext cx="7569200" cy="17326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bn-IN" sz="4000" b="0" i="1" smtClean="0">
                        <a:latin typeface="Cambria Math"/>
                      </a:rPr>
                      <m:t>, </m:t>
                    </m:r>
                    <m:r>
                      <a:rPr lang="en-US" sz="4000" b="0" i="1" smtClean="0">
                        <a:latin typeface="Cambria Math"/>
                      </a:rPr>
                      <m:t>       </m:t>
                    </m:r>
                    <m:d>
                      <m:dPr>
                        <m:begChr m:val="["/>
                        <m:endChr m:val="]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1905000"/>
                <a:ext cx="7569200" cy="17326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0826" y="5410200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যথাক্রমে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ও ৩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৩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6" y="5410200"/>
                <a:ext cx="7616371" cy="707886"/>
              </a:xfrm>
              <a:prstGeom prst="rect">
                <a:avLst/>
              </a:prstGeom>
              <a:blipFill rotWithShape="1">
                <a:blip r:embed="rId6"/>
                <a:stretch>
                  <a:fillRect t="-1379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36043" y="3703422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76200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কর্ণ ম্যাট্রিক্সঃ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8000" y="1905000"/>
                <a:ext cx="7569200" cy="172015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1905000"/>
                <a:ext cx="7569200" cy="172015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0827" y="5235714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 ৩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৩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7" y="5235714"/>
                <a:ext cx="7616371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30599" y="3657600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2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85800"/>
            <a:ext cx="76200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স্কেলার ম্যাট্রিক্সঃ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8000" y="1752600"/>
                <a:ext cx="7569200" cy="177324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bn-IN" sz="4000" i="1">
                        <a:latin typeface="Cambria Math"/>
                      </a:rPr>
                      <m:t>, </m:t>
                    </m:r>
                    <m:r>
                      <a:rPr lang="en-US" sz="4000" b="0" i="1" smtClean="0">
                        <a:latin typeface="Cambria Math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1752600"/>
                <a:ext cx="7569200" cy="17732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0827" y="5159514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 যথাক্রমে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ও ৩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৩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7" y="5159514"/>
                <a:ext cx="7616371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30599" y="3556525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85800"/>
            <a:ext cx="76200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অভেদক ম্যাট্রিক্সঃ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8000" y="1752600"/>
                <a:ext cx="7569200" cy="177324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bn-IN" sz="4000" i="1">
                        <a:latin typeface="Cambria Math"/>
                      </a:rPr>
                      <m:t>, </m:t>
                    </m:r>
                    <m:r>
                      <a:rPr lang="en-US" sz="4000" b="0" i="1" smtClean="0">
                        <a:latin typeface="Cambria Math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1752600"/>
                <a:ext cx="7569200" cy="17732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0827" y="5159514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 যথাক্রমে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ও ৩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৩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7" y="5159514"/>
                <a:ext cx="7616371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30599" y="3556525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85800"/>
            <a:ext cx="76200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প্রতিসম ম্যাট্রিক্সঃ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8000" y="1752600"/>
                <a:ext cx="7569200" cy="177324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bn-IN" sz="4000" i="1">
                        <a:latin typeface="Cambria Math"/>
                      </a:rPr>
                      <m:t>, </m:t>
                    </m:r>
                    <m:r>
                      <a:rPr lang="en-US" sz="4000" b="0" i="1" smtClean="0">
                        <a:latin typeface="Cambria Math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1752600"/>
                <a:ext cx="7569200" cy="17732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0827" y="5159514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 যথাক্রমে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ও ৩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৩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7" y="5159514"/>
                <a:ext cx="7616371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30599" y="3556525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7620000" cy="3429000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/>
                  <a:t>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𝑑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3600" dirty="0">
                                  <a:latin typeface="NikoshBAN" pitchFamily="2" charset="0"/>
                                  <a:cs typeface="NikoshBAN" pitchFamily="2" charset="0"/>
                                </a:rPr>
                                <m:t>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 ,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ইহা কোন ধরণের ম্যাট্রিক্স।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ম্যাট্রিক্সটির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e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ভূক্তির ক্রম কত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?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7620000" cy="3429000"/>
              </a:xfrm>
              <a:blipFill rotWithShape="0">
                <a:blip r:embed="rId2"/>
                <a:stretch>
                  <a:fillRect l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755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09600" y="1752600"/>
                <a:ext cx="7620000" cy="36576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2625" indent="-568325">
                  <a:lnSpc>
                    <a:spcPct val="200000"/>
                  </a:lnSpc>
                  <a:buFont typeface="Wingdings" pitchFamily="2" charset="2"/>
                  <a:buChar char="q"/>
                </a:pP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ক-দলঃ ১টি বর্গ ম্যাট্রিক্স এর উদাহরণ দাও।</a:t>
                </a:r>
              </a:p>
              <a:p>
                <a:pPr marL="682625" indent="-568325">
                  <a:lnSpc>
                    <a:spcPct val="200000"/>
                  </a:lnSpc>
                  <a:buFont typeface="Wingdings" pitchFamily="2" charset="2"/>
                  <a:buChar char="q"/>
                </a:pP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খ-দলঃ ১টি কর্ণ  ম্যাট্রিক্স এর উদাহরণ দাও। </a:t>
                </a:r>
              </a:p>
              <a:p>
                <a:pPr marL="682625" indent="-568325">
                  <a:lnSpc>
                    <a:spcPct val="200000"/>
                  </a:lnSpc>
                  <a:buFont typeface="Wingdings" pitchFamily="2" charset="2"/>
                  <a:buChar char="q"/>
                </a:pP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গ-দলঃ ১টি অভেদক ম্যাট্রিক্স এর উদাহরণ দাও।</a:t>
                </a:r>
              </a:p>
              <a:p>
                <a:pPr marL="682625" indent="-568325">
                  <a:lnSpc>
                    <a:spcPct val="200000"/>
                  </a:lnSpc>
                  <a:buFont typeface="Wingdings" pitchFamily="2" charset="2"/>
                  <a:buChar char="q"/>
                </a:pP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ঘ-দলঃ ১টি ৩</a:t>
                </a:r>
                <a14:m>
                  <m:oMath xmlns:m="http://schemas.openxmlformats.org/officeDocument/2006/math">
                    <m:r>
                      <a:rPr lang="bn-IN" sz="36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</m:oMath>
                </a14:m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ক্রমের ম্যাট্রিক্স এর উদাহরণ দাও।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7620000" cy="3657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22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65138" indent="-350838">
                  <a:buFont typeface="Wingdings" pitchFamily="2" charset="2"/>
                  <a:buChar char="§"/>
                </a:pP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ম্যাট্রিক্স বলতে কি বুঝ?</a:t>
                </a:r>
              </a:p>
              <a:p>
                <a:pPr marL="465138" indent="-350838">
                  <a:buFont typeface="Wingdings" pitchFamily="2" charset="2"/>
                  <a:buChar char="§"/>
                </a:pP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ম্যাট্রিক্সের সারি ও কলাম সংখ্যা সমান হলে .... ম্যাট্রিক্স।</a:t>
                </a:r>
              </a:p>
              <a:p>
                <a:pPr marL="465138" indent="-350838">
                  <a:buFont typeface="Wingdings" pitchFamily="2" charset="2"/>
                  <a:buChar char="§"/>
                </a:pP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নিচে কর্ণ ম্যাট্রিক্স কোনটি? </a:t>
                </a:r>
              </a:p>
              <a:p>
                <a:pPr marL="114300" indent="0">
                  <a:buNone/>
                </a:pP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ক।</a:t>
                </a:r>
                <a:r>
                  <a:rPr lang="bn-IN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  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খ।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গ।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3200" dirty="0">
                  <a:latin typeface="NikoshBAN" pitchFamily="2" charset="0"/>
                  <a:cs typeface="NikoshBAN" pitchFamily="2" charset="0"/>
                </a:endParaRPr>
              </a:p>
              <a:p>
                <a:pPr marL="465138" indent="-350838">
                  <a:buFont typeface="Wingdings" pitchFamily="2" charset="2"/>
                  <a:buChar char="§"/>
                </a:pP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নিচের কোনটি অভেদক ম্যাট্রিক্স?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pPr marL="114300" indent="0">
                  <a:buNone/>
                </a:pP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ক।</a:t>
                </a:r>
                <a:r>
                  <a:rPr lang="bn-IN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খ।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গ।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3200" dirty="0">
                  <a:latin typeface="NikoshBAN" pitchFamily="2" charset="0"/>
                  <a:cs typeface="NikoshBAN" pitchFamily="2" charset="0"/>
                </a:endParaRPr>
              </a:p>
              <a:p>
                <a:pPr marL="465138" indent="-350838">
                  <a:buFont typeface="Wingdings" pitchFamily="2" charset="2"/>
                  <a:buChar char="§"/>
                </a:pP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40" t="-1652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-1524000" y="365760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-1524000" y="6357937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9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3.33333E-6 L 0.29167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3.33333E-6 L 0.55834 -0.160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65138" indent="-350838">
                  <a:buFont typeface="Wingdings" pitchFamily="2" charset="2"/>
                  <a:buChar char="§"/>
                </a:pP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কর্ণ ম্যাট্রিক্স, অভেদক ম্যাট্রিক্স ও স্কেলার ম্যাট্রিক্স এর উদাহরণসহ পার্থক্য লিখ।</a:t>
                </a:r>
              </a:p>
              <a:p>
                <a:pPr marL="465138" indent="-350838">
                  <a:buFont typeface="Wingdings" pitchFamily="2" charset="2"/>
                  <a:buChar char="§"/>
                </a:pP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নিচের ম্যাট্রিক্স সমূহের কোনটি কোন ম্যাট্রিক্স লিখ?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ক।</a:t>
                </a:r>
                <a:r>
                  <a:rPr lang="bn-IN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খ।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গ।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  <m:r>
                      <a:rPr lang="bn-IN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ঘ।</a:t>
                </a:r>
                <a:r>
                  <a:rPr lang="bn-IN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bn-IN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ঙ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pPr marL="457200" indent="-457200">
                  <a:buNone/>
                </a:pP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চ।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0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45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85600"/>
            <a:ext cx="5410200" cy="408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1066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121 0.04282 L -3.33333E-6 -0.07223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5764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924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bn-IN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372" y="1981200"/>
            <a:ext cx="7877628" cy="4191000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bn-IN" sz="3200" dirty="0">
                <a:latin typeface="NikoshBAN" pitchFamily="2" charset="0"/>
                <a:cs typeface="NikoshBAN" pitchFamily="2" charset="0"/>
              </a:rPr>
              <a:t>মোহাম্মদ আজিজুর রহমান</a:t>
            </a:r>
          </a:p>
          <a:p>
            <a:pPr marL="457200" indent="-45720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(উচ্চতর গণিত)</a:t>
            </a:r>
          </a:p>
          <a:p>
            <a:pPr marL="457200" indent="-45720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তালশহর করিমিয়া ফাযিল মাদরাসা</a:t>
            </a:r>
          </a:p>
          <a:p>
            <a:pPr marL="457200" indent="-45720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০১৬৭০৫৬৭৭০০</a:t>
            </a:r>
          </a:p>
          <a:p>
            <a:pPr marL="457200" indent="-45720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aziz.alpha@gmail.com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81200"/>
            <a:ext cx="25146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743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924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bn-IN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7924800" cy="3886200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" indent="0">
              <a:buNone/>
            </a:pPr>
            <a:endParaRPr lang="bn-IN" sz="1400" dirty="0"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endParaRPr lang="bn-IN" sz="1800" dirty="0"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শ্রেণিঃ একাদশ </a:t>
            </a:r>
          </a:p>
          <a:p>
            <a:pPr marL="4572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বিষয়ঃ উচ্চতর গণিত</a:t>
            </a:r>
          </a:p>
          <a:p>
            <a:pPr marL="4572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 marL="4572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পাঠঃ ম্যাট্রিক্স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সময়ঃ ৪০মিনিট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1" y="2271712"/>
            <a:ext cx="251460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4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7955386" cy="7159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032" y="6243935"/>
            <a:ext cx="224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ক্যালেন্ডার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47800" y="6243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এলইডি ঘড়ি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32"/>
          <a:stretch/>
        </p:blipFill>
        <p:spPr>
          <a:xfrm>
            <a:off x="506000" y="1371600"/>
            <a:ext cx="3858761" cy="2131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388" y="3124200"/>
            <a:ext cx="3856012" cy="42797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bn-IN" sz="1400" dirty="0">
                <a:latin typeface="NikoshBAN" pitchFamily="2" charset="0"/>
                <a:cs typeface="NikoshBAN" pitchFamily="2" charset="0"/>
              </a:rPr>
              <a:t> 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5226" y="1413018"/>
            <a:ext cx="3834133" cy="21311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t="16066" r="6132" b="30244"/>
          <a:stretch/>
        </p:blipFill>
        <p:spPr>
          <a:xfrm>
            <a:off x="457200" y="3886200"/>
            <a:ext cx="3858761" cy="2290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3905" r="28746" b="43931"/>
          <a:stretch/>
        </p:blipFill>
        <p:spPr>
          <a:xfrm>
            <a:off x="4648200" y="3886200"/>
            <a:ext cx="3764386" cy="22929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7200" y="5943600"/>
            <a:ext cx="3861658" cy="42797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>
            <a:off x="3311363" y="4888698"/>
            <a:ext cx="2217426" cy="42797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7216789" y="4896674"/>
            <a:ext cx="2217426" cy="42797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0" y="3795486"/>
            <a:ext cx="3657600" cy="42797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4006" y="3461658"/>
            <a:ext cx="224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সারি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8893" y="347170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কলাম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951920" y="2257070"/>
            <a:ext cx="2146186" cy="427971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bn-IN" sz="1400" dirty="0">
                <a:latin typeface="NikoshBAN" pitchFamily="2" charset="0"/>
                <a:cs typeface="NikoshBAN" pitchFamily="2" charset="0"/>
              </a:rPr>
              <a:t> 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9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6" grpId="0" animBg="1"/>
      <p:bldP spid="20" grpId="0" animBg="1"/>
      <p:bldP spid="21" grpId="0" animBg="1"/>
      <p:bldP spid="22" grpId="0" animBg="1"/>
      <p:bldP spid="23" grpId="0" animBg="1"/>
      <p:bldP spid="16" grpId="0"/>
      <p:bldP spid="3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175351" cy="179316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182880" indent="0" algn="ctr">
              <a:buNone/>
            </a:pPr>
            <a:r>
              <a:rPr lang="bn-IN" sz="6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ম্যাট্রিক্স</a:t>
            </a:r>
            <a:r>
              <a:rPr lang="en-US" sz="6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ম্যাট্রিক্সের প্রকারভেদ</a:t>
            </a:r>
            <a:endParaRPr lang="en-US" sz="6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8396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bn-IN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</a:t>
            </a:r>
          </a:p>
          <a:p>
            <a:pPr marL="693738" indent="-647700" algn="just">
              <a:buFont typeface="Wingdings" pitchFamily="2" charset="2"/>
              <a:buChar char="ü"/>
            </a:pP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ম্যাট্রিক্স কী তা বলতে পারবে।</a:t>
            </a:r>
          </a:p>
          <a:p>
            <a:pPr marL="693738" indent="-647700" algn="just">
              <a:buFont typeface="Wingdings" pitchFamily="2" charset="2"/>
              <a:buChar char="ü"/>
            </a:pP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ম্যাট্রিক্সের ক্রম নির্ণয় করতে পারবে। </a:t>
            </a:r>
          </a:p>
          <a:p>
            <a:pPr marL="693738" indent="-647700" algn="just">
              <a:buFont typeface="Wingdings" pitchFamily="2" charset="2"/>
              <a:buChar char="ü"/>
            </a:pP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ম্যাট্রিক্সের প্রকারভেদ উদাহরণসহ ব্যাখ্যা  করতে পারবে।</a:t>
            </a:r>
          </a:p>
          <a:p>
            <a:pPr marL="45720" indent="0">
              <a:buNone/>
            </a:pP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2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48229"/>
            <a:ext cx="20574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তথ্য/ সংখ্যা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563469"/>
            <a:ext cx="249208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সারি (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Row</a:t>
            </a:r>
            <a:r>
              <a:rPr lang="bn-IN" sz="36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9360" y="1590003"/>
            <a:ext cx="14559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কলাম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2773" y="2651760"/>
            <a:ext cx="309302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আয়তাকার </a:t>
            </a:r>
            <a:r>
              <a:rPr lang="bn-IN" sz="3600" b="1" dirty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endParaRPr lang="en-US" sz="3600" b="1" dirty="0">
              <a:solidFill>
                <a:schemeClr val="dk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9014" y="496669"/>
            <a:ext cx="286838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ম্যাট্রিক্সের সংজ্ঞা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01200" y="3791634"/>
            <a:ext cx="41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ও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67800" y="480059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বরাবর সাজালে যে  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-2590800" y="6781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পাওয়া যায়  তাই ম্যাট্রিক্স।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767840" y="29820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বিভিন্ন</a:t>
            </a:r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670311" y="2610963"/>
            <a:ext cx="2225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Column)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" y="4228745"/>
                <a:ext cx="7315200" cy="201965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যেমনঃ</a:t>
                </a:r>
                <a:r>
                  <a:rPr lang="bn-IN" sz="3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3600" dirty="0"/>
                  <a:t>,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r>
                      <a:rPr lang="bn-IN" sz="3600" b="0" i="1" smtClean="0">
                        <a:latin typeface="Cambria Math"/>
                      </a:rPr>
                      <m:t> ,  </m:t>
                    </m:r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bn-IN" sz="3600" b="0" i="0" smtClean="0">
                        <a:latin typeface="Cambria Math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28745"/>
                <a:ext cx="7315200" cy="2019655"/>
              </a:xfrm>
              <a:prstGeom prst="rect">
                <a:avLst/>
              </a:prstGeom>
              <a:blipFill rotWithShape="1">
                <a:blip r:embed="rId2"/>
                <a:stretch>
                  <a:fillRect l="-2583" t="-6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08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672 L 0.2809 -0.208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45" y="-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1.11022E-16 L -0.39792 -0.3222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9" y="-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69167 -0.3136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83" y="-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6666 -0.4916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animBg="1"/>
      <p:bldP spid="2" grpId="0"/>
      <p:bldP spid="5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620000" cy="94462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সারি ম্যাট্রিক্সঃ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8971" y="5162022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 ১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৩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1" y="5162022"/>
                <a:ext cx="7616371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497114" y="2514600"/>
                <a:ext cx="7620000" cy="94462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600" kern="1200" cap="none" spc="-100" baseline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11430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  <m:r>
                        <a:rPr lang="bn-IN" sz="4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14" y="2514600"/>
                <a:ext cx="7620000" cy="9446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30599" y="3556525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0827" y="807972"/>
            <a:ext cx="7620000" cy="944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কলাম ম্যাট্রিক্সঃ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460827" y="1905000"/>
                <a:ext cx="7620000" cy="173954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  <a:p>
                <a:pPr marL="114300" indent="0" algn="ctr">
                  <a:buFont typeface="Arial" pitchFamily="34" charset="0"/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7" y="1905000"/>
                <a:ext cx="7620000" cy="1739548"/>
              </a:xfrm>
              <a:prstGeom prst="rect">
                <a:avLst/>
              </a:prstGeom>
              <a:blipFill rotWithShape="1">
                <a:blip r:embed="rId2"/>
                <a:stretch>
                  <a:fillRect b="-55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0742" y="5334000"/>
                <a:ext cx="7616371" cy="7078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14300" indent="0" algn="ctr">
                  <a:buNone/>
                </a:pPr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ক্রমঃ ৩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×</m:t>
                    </m:r>
                  </m:oMath>
                </a14:m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১	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" y="5334000"/>
                <a:ext cx="7616371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3" r="24120"/>
          <a:stretch/>
        </p:blipFill>
        <p:spPr>
          <a:xfrm>
            <a:off x="3552370" y="3779622"/>
            <a:ext cx="1513113" cy="15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2809</TotalTime>
  <Words>328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Cambria Math</vt:lpstr>
      <vt:lpstr>NikoshBAN</vt:lpstr>
      <vt:lpstr>Wingdings</vt:lpstr>
      <vt:lpstr>Adjacency</vt:lpstr>
      <vt:lpstr>স্বাগতম</vt:lpstr>
      <vt:lpstr>পরিচিতি</vt:lpstr>
      <vt:lpstr>পরিচিতি</vt:lpstr>
      <vt:lpstr>নিচের ছবিগুলো লক্ষ্য কর</vt:lpstr>
      <vt:lpstr>ম্যাট্রিক্স ও ম্যাট্রিক্সের প্রকারভেদ</vt:lpstr>
      <vt:lpstr>শিখন ফল</vt:lpstr>
      <vt:lpstr>PowerPoint Presentation</vt:lpstr>
      <vt:lpstr>সারি ম্যাট্রিক্সঃ </vt:lpstr>
      <vt:lpstr>PowerPoint Presentation</vt:lpstr>
      <vt:lpstr>বর্গ ম্যাট্রিক্সঃ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মূল্যায়ন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Tahsin</dc:creator>
  <cp:lastModifiedBy>DDS</cp:lastModifiedBy>
  <cp:revision>348</cp:revision>
  <dcterms:created xsi:type="dcterms:W3CDTF">2019-04-08T06:46:03Z</dcterms:created>
  <dcterms:modified xsi:type="dcterms:W3CDTF">2020-07-27T19:29:36Z</dcterms:modified>
</cp:coreProperties>
</file>