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9" r:id="rId3"/>
    <p:sldId id="260" r:id="rId4"/>
    <p:sldId id="261" r:id="rId5"/>
    <p:sldId id="262" r:id="rId6"/>
    <p:sldId id="270" r:id="rId7"/>
    <p:sldId id="267" r:id="rId8"/>
    <p:sldId id="263" r:id="rId9"/>
    <p:sldId id="264" r:id="rId10"/>
    <p:sldId id="265" r:id="rId11"/>
    <p:sldId id="266" r:id="rId12"/>
    <p:sldId id="271" r:id="rId13"/>
    <p:sldId id="274" r:id="rId14"/>
    <p:sldId id="275" r:id="rId15"/>
    <p:sldId id="276" r:id="rId16"/>
    <p:sldId id="277" r:id="rId17"/>
    <p:sldId id="283" r:id="rId18"/>
    <p:sldId id="284" r:id="rId19"/>
    <p:sldId id="28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4C1802-DDEC-4FB8-9E0C-104A2B09BBD1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7572BF-72F2-4837-B9B0-403C13850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56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572BF-72F2-4837-B9B0-403C13850CB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708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397B6-6B2F-427F-98F9-981CCA41886C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061B0-E32A-4CB1-8A7D-3A2033912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452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397B6-6B2F-427F-98F9-981CCA41886C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061B0-E32A-4CB1-8A7D-3A2033912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824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397B6-6B2F-427F-98F9-981CCA41886C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061B0-E32A-4CB1-8A7D-3A2033912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126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397B6-6B2F-427F-98F9-981CCA41886C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061B0-E32A-4CB1-8A7D-3A2033912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50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397B6-6B2F-427F-98F9-981CCA41886C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061B0-E32A-4CB1-8A7D-3A2033912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856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397B6-6B2F-427F-98F9-981CCA41886C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061B0-E32A-4CB1-8A7D-3A2033912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52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397B6-6B2F-427F-98F9-981CCA41886C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061B0-E32A-4CB1-8A7D-3A2033912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070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397B6-6B2F-427F-98F9-981CCA41886C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061B0-E32A-4CB1-8A7D-3A2033912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480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397B6-6B2F-427F-98F9-981CCA41886C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061B0-E32A-4CB1-8A7D-3A2033912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096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397B6-6B2F-427F-98F9-981CCA41886C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061B0-E32A-4CB1-8A7D-3A2033912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753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397B6-6B2F-427F-98F9-981CCA41886C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061B0-E32A-4CB1-8A7D-3A2033912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927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397B6-6B2F-427F-98F9-981CCA41886C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061B0-E32A-4CB1-8A7D-3A2033912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107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jpg"/><Relationship Id="rId4" Type="http://schemas.openxmlformats.org/officeDocument/2006/relationships/image" Target="../media/image3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8650"/>
            <a:ext cx="10515600" cy="569595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1650" y="1790701"/>
            <a:ext cx="8077200" cy="3028950"/>
          </a:xfrm>
        </p:spPr>
        <p:txBody>
          <a:bodyPr>
            <a:noAutofit/>
          </a:bodyPr>
          <a:lstStyle/>
          <a:p>
            <a:pPr algn="ctr"/>
            <a:r>
              <a:rPr lang="en-US" sz="239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239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32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9300" y="3486151"/>
            <a:ext cx="10598150" cy="26035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bn-IN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ধর্মীয় জীবনঃ </a:t>
            </a:r>
            <a:r>
              <a:rPr lang="bn-IN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মারমারা বৌদ্ধ ধর্মালম্বী।প্রায় সব মারমা গ্রামে বৌদ্ধবিহার ‘কিয়াং’এবংবৌদ্ধ ভিক্ষু ‘ভান্তে’দের দেখা যায়।তারা বৈশাখি পূর্ণিমা,আশ্বিনী পূর্ণিমা,কার্তিক পূর্ণিমা,মাঘী পূর্ণিমায় ফুল দিয়ে ও প্রদীপ জ্বালিয়ে বুদ্ধের পুজা করে।’চিৎমরম’ </a:t>
            </a:r>
            <a:r>
              <a:rPr lang="bn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বৌদ্ধবিহার মারমাদের তৈরি খুব সুন্দর বৌদ্ধমন্দির।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সাংস্কৃতিক জীবনঃ </a:t>
            </a:r>
            <a:r>
              <a:rPr lang="bn-IN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মারমাদের </a:t>
            </a:r>
            <a:r>
              <a:rPr lang="bn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ঘরবাড়ি বাঁশ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কাঠ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ছনের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খুটি</a:t>
            </a:r>
            <a:r>
              <a:rPr lang="bn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ঊপর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৭-৮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ফুট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ঊপরে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নির্মিত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00" y="387219"/>
            <a:ext cx="3529013" cy="26237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031" y="387219"/>
            <a:ext cx="3340100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849" y="387220"/>
            <a:ext cx="3403601" cy="26237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855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8463" y="3124200"/>
            <a:ext cx="11301411" cy="3219449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সাংস্কৃতিক জীবনঃ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মারমা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পুরুষরা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মাথায়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গবং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bn-IN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(এক ধরনের পাগড়ি)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গায়ে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জামা,ও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লুঙ্গি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পরে।নারীরা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‘আঞ্জি’ (ব্লাঊজ)ও ‘থামি’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bn-IN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।কাপড় বুনার কাজে মারমা নারীরা দক্ষ।</a:t>
            </a:r>
          </a:p>
          <a:p>
            <a:r>
              <a:rPr lang="bn-IN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মারমারা পার্বত্য অঞ্চলের অন্যান্য ক্ষুদ্র নৃগোষ্ঠীর মতো ভাতের সাথে মাছ,মাংস ও নানা ধরনের শাকসবজি খায়। </a:t>
            </a:r>
          </a:p>
          <a:p>
            <a:r>
              <a:rPr lang="bn-IN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মারমারা </a:t>
            </a:r>
            <a:r>
              <a:rPr lang="bn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পুরাতন বর্ষকে বিদায় ও নববর্ষকে বরণ উপলক্ষে সাংগ্রাই উৎসব উদযাপন করে</a:t>
            </a:r>
            <a:r>
              <a:rPr lang="bn-IN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।এ সময় তারা পানিখেলা ও জলোৎসব’এ মেতে উঠে।।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4" t="-1333" r="28124" b="1333"/>
          <a:stretch/>
        </p:blipFill>
        <p:spPr>
          <a:xfrm>
            <a:off x="280607" y="427198"/>
            <a:ext cx="3014664" cy="23256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268" y="427198"/>
            <a:ext cx="2628900" cy="22956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233" y="400844"/>
            <a:ext cx="2686050" cy="23520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925" y="515664"/>
            <a:ext cx="2442949" cy="22372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31971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15250"/>
            <a:ext cx="10515600" cy="198229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bn-IN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br>
              <a:rPr lang="bn-IN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3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মারমাদের জীবনের প্রধান বৈশিষ্ট্য উল্লেখ কর।</a:t>
            </a:r>
            <a:endParaRPr lang="en-US" sz="36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1757667"/>
              </p:ext>
            </p:extLst>
          </p:nvPr>
        </p:nvGraphicFramePr>
        <p:xfrm>
          <a:off x="838200" y="2647667"/>
          <a:ext cx="10515600" cy="35292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/>
                <a:gridCol w="5257800"/>
              </a:tblGrid>
              <a:tr h="832755">
                <a:tc>
                  <a:txBody>
                    <a:bodyPr/>
                    <a:lstStyle/>
                    <a:p>
                      <a:pPr algn="ctr"/>
                      <a:r>
                        <a:rPr lang="bn-IN" sz="36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জীবন</a:t>
                      </a:r>
                      <a:r>
                        <a:rPr lang="bn-IN" sz="3600" baseline="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ব্যবস্থা</a:t>
                      </a:r>
                      <a:endParaRPr lang="en-US" sz="36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6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বৈশিষ্ট্য</a:t>
                      </a:r>
                      <a:endParaRPr lang="en-US" sz="36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74135">
                <a:tc>
                  <a:txBody>
                    <a:bodyPr/>
                    <a:lstStyle/>
                    <a:p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সামাজিক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74135">
                <a:tc>
                  <a:txBody>
                    <a:bodyPr/>
                    <a:lstStyle/>
                    <a:p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অর্থনৈতিক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74135">
                <a:tc>
                  <a:txBody>
                    <a:bodyPr/>
                    <a:lstStyle/>
                    <a:p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সাংস্কৃতিক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74135">
                <a:tc>
                  <a:txBody>
                    <a:bodyPr/>
                    <a:lstStyle/>
                    <a:p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ধর্মীয়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2042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764274"/>
            <a:ext cx="3932237" cy="968991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পাঠঃ৬ 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রাখাইন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নৃগোষ্ঠী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411138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পট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য়াখালী,বরগুনা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কক্সবাজার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জেলায়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রাখাইনরা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এরা মঙ্গোলীয় নৃগোষ্ঠীর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লোক।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 মুখমণ্ডল গোলাকার,দেহের রং ফর্সা ও চুল সোজা।</a:t>
            </a:r>
          </a:p>
          <a:p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রাখাইন শব্দটির ঊৎপত্তি পালি ভাষার ‘রাক্ষাইন’ থেকে।এর অর্থ হচ্ছে রক্ষণশীল জাতি ।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 মিয়ানমারের আরাকান অঞ্চল রাখাইনদের আদিবাস। তারা নিজেদের রাক্ষাইন নামে পরিচয় দিতে ভালোবাসে। 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493" y="1142999"/>
            <a:ext cx="4367283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28012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bn-IN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 জীবনঃ</a:t>
            </a:r>
            <a:endParaRPr lang="en-US" sz="5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238233"/>
            <a:ext cx="3932237" cy="341674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রাখাইন পরিবার প্রধানত পিতৃতান্ত্রিক।পিতাই পরিবারের প্রধান।তবে মেয়েদেরকে তারা শ্রদ্ধা করে।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443" y="957050"/>
            <a:ext cx="5715000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90528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521413"/>
            <a:ext cx="10515600" cy="2568237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 জীবনঃ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জীবিকার জন্য তারা কৃষির ঊপর নির্ভরশীল।তবে এর পাশাপাশি নিজস্ব হস্তচালিত তাঁত থেকে কাপড় বোনার কাজও তারা করে।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সাংস্কৃতিক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জীবনঃ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পাড়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সমুদ্র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উপকূলের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সমত</a:t>
            </a:r>
            <a:r>
              <a:rPr lang="bn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রাখাইন</a:t>
            </a:r>
            <a:r>
              <a:rPr lang="bn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</a:t>
            </a:r>
            <a:r>
              <a:rPr lang="bn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মগু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অবস্থিত।তারা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মাচা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পেতে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 কারো ঘর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গোলপাতা</a:t>
            </a:r>
            <a:r>
              <a:rPr lang="bn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ছাউনি আবার কারো ঘর টিনের  হয়ে থাকে।</a:t>
            </a:r>
            <a:r>
              <a:rPr lang="bn-IN" sz="2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210" y="619033"/>
            <a:ext cx="3443441" cy="2673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648" y="619033"/>
            <a:ext cx="3518802" cy="26733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648" y="619033"/>
            <a:ext cx="3084393" cy="26733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7825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766782"/>
            <a:ext cx="10587920" cy="232286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রাখাইনরা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পালাপার্বনে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আচার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অনুষ্ঠান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করে।বিশেষ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গৌতম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বুদ্ধের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জন্ম-বার্ষিকী,বৈশাখী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পূর্ণিমা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বসন্ত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প্রধান।চৈত্র-সংক্রান্তিতে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রাখাইন</a:t>
            </a:r>
            <a:r>
              <a:rPr lang="bn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সাংগ্রাই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সেটাই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বৃহ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ও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সার্বজনীন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আনন্দ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রাখাইন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পুরুষরা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লুঙ্গি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ফতুয়া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পরে।তারা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ধর্মীয়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লোকজ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অনুষ্ঠানে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মাথায়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পাগড়ি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পরে।পাগড়ি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ঐতিহ্যের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প্রতিক।রাখাইন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মেয়েরা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লুঙ্গি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লুঙ্গির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ব্লাউজ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02" y="750628"/>
            <a:ext cx="3457762" cy="2741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206" y="750628"/>
            <a:ext cx="3799397" cy="2741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Content Placeholder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7948" y="641446"/>
            <a:ext cx="2761004" cy="2741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568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09683"/>
            <a:ext cx="9144000" cy="2199777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রাখাইনদের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সামাজিক,অর্থনৈতিক,সাংস্কৃতিক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ধর্মীয়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2416704"/>
              </p:ext>
            </p:extLst>
          </p:nvPr>
        </p:nvGraphicFramePr>
        <p:xfrm>
          <a:off x="1524000" y="3043452"/>
          <a:ext cx="9144000" cy="30025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7826"/>
                <a:gridCol w="4536174"/>
              </a:tblGrid>
              <a:tr h="593902"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জীবন ব্যবস্থা</a:t>
                      </a:r>
                      <a:endParaRPr lang="en-US" sz="32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বৈশিষ্ট্য</a:t>
                      </a:r>
                      <a:endParaRPr lang="en-US" sz="32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02151">
                <a:tc>
                  <a:txBody>
                    <a:bodyPr/>
                    <a:lstStyle/>
                    <a:p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সামাজিক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02151">
                <a:tc>
                  <a:txBody>
                    <a:bodyPr/>
                    <a:lstStyle/>
                    <a:p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অর্থনৈতিক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02151">
                <a:tc>
                  <a:txBody>
                    <a:bodyPr/>
                    <a:lstStyle/>
                    <a:p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সাংস্কৃতিক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02151">
                <a:tc>
                  <a:txBody>
                    <a:bodyPr/>
                    <a:lstStyle/>
                    <a:p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ধর্মীয়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2137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1967" y="477672"/>
            <a:ext cx="4716439" cy="803583"/>
          </a:xfrm>
        </p:spPr>
        <p:txBody>
          <a:bodyPr/>
          <a:lstStyle/>
          <a:p>
            <a:pPr algn="ctr"/>
            <a:r>
              <a:rPr lang="bn-IN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3015"/>
            <a:ext cx="10515600" cy="474394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বসবাসকারি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নৃগোষ্ঠীর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কাদের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উঃ</a:t>
            </a:r>
            <a:r>
              <a:rPr lang="en-US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মারমা</a:t>
            </a:r>
            <a:r>
              <a:rPr lang="en-US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মারমা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প্রধানকে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উঃ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বোমাং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চিফ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বোমাং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রাজা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মারমা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নারীরা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পোশাক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             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উঃ</a:t>
            </a:r>
            <a:r>
              <a:rPr lang="en-US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আঞ্জি</a:t>
            </a:r>
            <a:r>
              <a:rPr lang="en-US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থামি</a:t>
            </a:r>
            <a:r>
              <a:rPr lang="en-US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রাখাইন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                                        </a:t>
            </a:r>
            <a:r>
              <a:rPr lang="en-US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উঃ</a:t>
            </a:r>
            <a:r>
              <a:rPr lang="en-US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রক্ষণশীল</a:t>
            </a:r>
            <a:r>
              <a:rPr lang="en-US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</a:t>
            </a:r>
            <a:r>
              <a:rPr lang="en-US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রাখাইন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এদের গ্রামগুলো কোথায় অবস্থিত?                                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IN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উঃনদীর পাড় ও সমুদ্র</a:t>
            </a:r>
            <a:r>
              <a:rPr lang="en-US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উপকূলের সমতল ভূমিতে।</a:t>
            </a:r>
            <a: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</a:t>
            </a:r>
            <a:endParaRPr lang="en-US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এদের বহৎ ও সার্বজনীন আনন্দ উৎসব কী?                   </a:t>
            </a:r>
            <a:r>
              <a:rPr lang="bn-IN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উঃসাংগ্রাই উৎসব।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94887" y="3913217"/>
            <a:ext cx="21198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উঃ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পিতৃতান্ত্রিক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41482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415" y="365125"/>
            <a:ext cx="7902054" cy="61585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03663"/>
          </a:xfrm>
        </p:spPr>
        <p:txBody>
          <a:bodyPr>
            <a:normAutofit/>
          </a:bodyPr>
          <a:lstStyle/>
          <a:p>
            <a:pPr algn="ctr"/>
            <a:r>
              <a:rPr lang="bn-IN" sz="239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239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00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n-IN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bn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লুৎফুন্নেছা</a:t>
            </a:r>
          </a:p>
          <a:p>
            <a:pPr marL="0" indent="0">
              <a:buNone/>
            </a:pPr>
            <a:r>
              <a:rPr lang="bn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</a:p>
          <a:p>
            <a:pPr marL="0" indent="0">
              <a:buNone/>
            </a:pPr>
            <a:r>
              <a:rPr lang="bn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(সামাজিক বিজ্ঞান)</a:t>
            </a:r>
          </a:p>
          <a:p>
            <a:pPr marL="0" indent="0">
              <a:buNone/>
            </a:pPr>
            <a:r>
              <a:rPr lang="bn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আরজত আতরজান উচ্চবিদ্যালয়</a:t>
            </a:r>
          </a:p>
          <a:p>
            <a:pPr marL="0" indent="0">
              <a:buNone/>
            </a:pPr>
            <a:r>
              <a:rPr lang="bn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কিশোরগঞ্জ</a:t>
            </a:r>
            <a:endParaRPr lang="en-US" sz="40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 ৮ম</a:t>
            </a:r>
          </a:p>
          <a:p>
            <a:pPr marL="0" indent="0">
              <a:buNone/>
            </a:pPr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বিষয়ঃবাংলাদেশ ও বিশ্বপরিচয়</a:t>
            </a:r>
          </a:p>
          <a:p>
            <a:pPr marL="0" indent="0">
              <a:buNone/>
            </a:pPr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একাদশ</a:t>
            </a:r>
          </a:p>
          <a:p>
            <a:pPr marL="0" indent="0">
              <a:buNone/>
            </a:pPr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পাঠঃ ৫,৬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050" y="1758950"/>
            <a:ext cx="2190750" cy="1993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524" y="3010209"/>
            <a:ext cx="2862903" cy="33987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541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" y="495300"/>
            <a:ext cx="11163300" cy="894159"/>
          </a:xfrm>
        </p:spPr>
        <p:txBody>
          <a:bodyPr>
            <a:normAutofit fontScale="90000"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লক্ষ্য ক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4092574"/>
            <a:ext cx="3657600" cy="21193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690688"/>
            <a:ext cx="3657600" cy="21359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" y="1690688"/>
            <a:ext cx="3409950" cy="21859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725" y="4097337"/>
            <a:ext cx="3562350" cy="21145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" y="4152900"/>
            <a:ext cx="3409950" cy="20109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725" y="1665684"/>
            <a:ext cx="3562350" cy="21859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617716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895350"/>
            <a:ext cx="3714750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895350"/>
            <a:ext cx="3143250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0" y="3390900"/>
            <a:ext cx="3997574" cy="2705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850" y="895350"/>
            <a:ext cx="3864224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390900"/>
            <a:ext cx="3448050" cy="2705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1" y="3390900"/>
            <a:ext cx="3562350" cy="2705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58493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8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8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নৃগোষ্ঠীঃ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মারমা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রাখাইন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81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6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6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-----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মারমা,রাখাইন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নৃগোষ্ঠীর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ভৌগলিক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জানবে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মানচিত্রে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শনাক্ত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মারমা,রাখাইন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নৃগোষ্ঠীর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সামাজিক,অর্থনৈতিক,ধর্মীয়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সাংস্কৃতিক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জীবনধারা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মারমা,রাখাইন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নৃগোষ্ঠীর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সাংস্কৃতিক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বৈচিত্র্যের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শ্রদ্ধা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পোষণ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523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203" y="668740"/>
            <a:ext cx="4394579" cy="563652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Right Arrow 4"/>
          <p:cNvSpPr/>
          <p:nvPr/>
        </p:nvSpPr>
        <p:spPr>
          <a:xfrm>
            <a:off x="7929349" y="4572000"/>
            <a:ext cx="1378423" cy="163773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348716" y="3985147"/>
            <a:ext cx="1624083" cy="135441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মারমা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2934269" y="4708478"/>
            <a:ext cx="3330053" cy="163773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>
            <a:off x="2934269" y="5909480"/>
            <a:ext cx="4681182" cy="136478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269242" y="4572000"/>
            <a:ext cx="1665027" cy="173326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IN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রাখাইন</a:t>
            </a:r>
            <a:endParaRPr lang="en-US" sz="4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43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6751" y="3962401"/>
            <a:ext cx="10891836" cy="212725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ক্ষুদ্র নৃ-গোষ্ঠীর মধ্যে জনসংখ্যার দিক দিয়ে মারমাদের অবস্থান দ্বিতীয়।এদের অধিকাংশই রাঙামাটি,বান্দরবান ও খাগড়াছড়ি জেলায় বাস করে।মারমা শব্দটি ম্রাইমা  শব্দ থেকে অদ্ভুত।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" y="669511"/>
            <a:ext cx="3086100" cy="2958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550" y="669511"/>
            <a:ext cx="3348037" cy="2958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669511"/>
            <a:ext cx="3962400" cy="2958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7944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750" y="3524251"/>
            <a:ext cx="10807700" cy="25654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জীবনঃ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বোমাং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সার্কেলের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অন্তর্ভূক্ত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মারমা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হলেন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বোমাং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চিফ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বোমাং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রাজা।কতগুলো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মৌজা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গ্রামবাসী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গ্রামের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মনোনিত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করেন।মারমারা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গ্রামকে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ভাষায়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রোয়া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প্রধানকে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রোয়াজা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বলে।মারমা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পিতৃতান্ত্রিক।তবে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কাজকর্মে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মাতা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ঊল্লেখযোগ্য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করে।মারমারা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সিদ্ধান্তে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মেয়েদের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মতামতকে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28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 </a:t>
            </a:r>
            <a:r>
              <a:rPr lang="bn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জীবনঃ</a:t>
            </a:r>
            <a:r>
              <a:rPr lang="bn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মারমাদের জীবিকার প্রধান ঊপায় হচ্ছে কৃষি ।চাষাবাদের এই </a:t>
            </a:r>
            <a:r>
              <a:rPr lang="bn-IN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পদ্ধতিকে </a:t>
            </a:r>
            <a:r>
              <a:rPr lang="bn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জুম </a:t>
            </a:r>
            <a:r>
              <a:rPr lang="bn-IN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চাষ বলে। </a:t>
            </a:r>
            <a:endParaRPr lang="bn-IN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587" y="591978"/>
            <a:ext cx="3527425" cy="25822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644841"/>
            <a:ext cx="2908300" cy="2529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631" y="491965"/>
            <a:ext cx="3403600" cy="2682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898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875</TotalTime>
  <Words>628</Words>
  <Application>Microsoft Office PowerPoint</Application>
  <PresentationFormat>Widescreen</PresentationFormat>
  <Paragraphs>66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Wingdings</vt:lpstr>
      <vt:lpstr>Office Theme</vt:lpstr>
      <vt:lpstr>স্বাগতম</vt:lpstr>
      <vt:lpstr>পরিচিতি</vt:lpstr>
      <vt:lpstr>ছবিগুলো লক্ষ্য কর ----</vt:lpstr>
      <vt:lpstr>PowerPoint Presentation</vt:lpstr>
      <vt:lpstr>আজকের পাঠ</vt:lpstr>
      <vt:lpstr>শিখন ফল-----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একক কাজ মারমাদের জীবনের প্রধান বৈশিষ্ট্য উল্লেখ কর।</vt:lpstr>
      <vt:lpstr>পাঠঃ৬  রাখাইন নৃগোষ্ঠী</vt:lpstr>
      <vt:lpstr>সামাজিক জীবনঃ</vt:lpstr>
      <vt:lpstr>PowerPoint Presentation</vt:lpstr>
      <vt:lpstr>PowerPoint Presentation</vt:lpstr>
      <vt:lpstr>কাজ রাখাইনদের সামাজিক,অর্থনৈতিক,সাংস্কৃতিক ও ধর্মীয় জীবনের প্রধান প্রধান বৈশিষ্ট্য উল্লেখ করঃ</vt:lpstr>
      <vt:lpstr>মূল্যায়ন</vt:lpstr>
      <vt:lpstr>ধন্যবাদ</vt:lpstr>
    </vt:vector>
  </TitlesOfParts>
  <Company>CtrlSoft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CHINU</dc:creator>
  <cp:lastModifiedBy>CHINU</cp:lastModifiedBy>
  <cp:revision>97</cp:revision>
  <dcterms:created xsi:type="dcterms:W3CDTF">2020-07-17T07:06:06Z</dcterms:created>
  <dcterms:modified xsi:type="dcterms:W3CDTF">2020-07-27T18:52:46Z</dcterms:modified>
</cp:coreProperties>
</file>