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4v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449" r:id="rId2"/>
    <p:sldId id="258" r:id="rId3"/>
    <p:sldId id="257" r:id="rId4"/>
    <p:sldId id="259" r:id="rId5"/>
    <p:sldId id="261" r:id="rId6"/>
    <p:sldId id="451" r:id="rId7"/>
    <p:sldId id="263" r:id="rId8"/>
    <p:sldId id="432" r:id="rId9"/>
    <p:sldId id="433" r:id="rId10"/>
    <p:sldId id="434" r:id="rId11"/>
    <p:sldId id="365" r:id="rId12"/>
    <p:sldId id="436" r:id="rId13"/>
    <p:sldId id="439" r:id="rId14"/>
    <p:sldId id="440" r:id="rId15"/>
    <p:sldId id="450" r:id="rId16"/>
    <p:sldId id="455" r:id="rId17"/>
    <p:sldId id="359" r:id="rId18"/>
    <p:sldId id="294" r:id="rId19"/>
    <p:sldId id="298" r:id="rId20"/>
    <p:sldId id="300" r:id="rId21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0" autoAdjust="0"/>
    <p:restoredTop sz="94712" autoAdjust="0"/>
  </p:normalViewPr>
  <p:slideViewPr>
    <p:cSldViewPr snapToGrid="0">
      <p:cViewPr varScale="1">
        <p:scale>
          <a:sx n="67" d="100"/>
          <a:sy n="67" d="100"/>
        </p:scale>
        <p:origin x="104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9D778-2AD6-46BC-8700-48917D0E8D60}" type="datetimeFigureOut">
              <a:rPr lang="en-US" smtClean="0"/>
              <a:t>28-Jul-20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D0347-2BE8-4C0B-A00F-77263F129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6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ভিডিও দেখে বিভিন্ন উত্তর দিতে পারে। শিক্ষক বিভিন্ন প্রশ্নের মাধ্যমে  পাঠ শিরোনাম 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12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NikoshBAN" pitchFamily="2" charset="0"/>
              </a:rPr>
              <a:t>মেলা” বের করবেন।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1" i="0" u="none" strike="noStrike" kern="1200" cap="none" spc="50" baseline="0" dirty="0" smtClean="0">
                <a:uFillTx/>
                <a:latin typeface="NikoshBAN" pitchFamily="2"/>
                <a:cs typeface="NikoshBAN" pitchFamily="2"/>
              </a:rPr>
              <a:t>” </a:t>
            </a:r>
          </a:p>
          <a:p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বের করবেন।(প্রয়োজনে শিক্ষক আরও ভিডিও দেখিয়ে পাঠ শিরোনাম বের করতে পারেন)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07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77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93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</a:t>
            </a:r>
            <a:r>
              <a:rPr lang="bn-IN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স্নেহ-ভালোবাসাপূর্ণ</a:t>
            </a:r>
            <a:r>
              <a:rPr lang="bn-IN" sz="12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এক</a:t>
            </a:r>
            <a:r>
              <a:rPr lang="bn-BD" sz="1200" b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অনাবিল-সুন্দর জগৎ</a:t>
            </a:r>
            <a:r>
              <a:rPr lang="bn-IN" sz="1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1200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গড়ে তুলবে</a:t>
            </a:r>
            <a:r>
              <a:rPr lang="bn-IN" b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ব্যাখ্যা করবে (সময়-১০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36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শেষে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সময় থাকলে শিক্ষক আরেকবার পাঠের রিভিউ করবেন।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32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বাড়ির</a:t>
            </a:r>
            <a:r>
              <a:rPr lang="bn-IN" baseline="0" dirty="0" smtClean="0"/>
              <a:t> কাজ শিক্ষার্থীরা খাতায় লিখছে কী-না শিক্ষক খেয়াল রাখবেন।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86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থাকলে</a:t>
            </a:r>
            <a:r>
              <a:rPr lang="bn-IN" baseline="0" dirty="0" smtClean="0"/>
              <a:t> ১টী নীতিবাক্য বলে শিক্ষক ক্লাস শেষ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81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78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খাতায়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লিখবে ও শিক্ষক ঘুরে ঘুরে দেখবেন (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50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20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কাজের অগ্রগতি দেখবেন ও প্রয়োজনীয় সহায়তা প্রদান করবেন।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9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65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90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করে ছবির সাথে বিষয়বস্তুর সম্পর্ক ঘটাবেন।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D0347-2BE8-4C0B-A00F-77263F129B5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8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929811" y="621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3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28-Jul-20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5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28-Jul-20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4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28-Jul-20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60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28-Jul-20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08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28-Jul-20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06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28-Jul-20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3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28-Jul-20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71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28-Jul-20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isratmimmu1974@gmail.com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08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28-Jul-20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8865ABD-2BBC-4D14-9CD4-33A33DDDC382}" type="datetimeFigureOut">
              <a:rPr lang="en-US" smtClean="0"/>
              <a:t>28-Jul-20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D3D3B91D-BB6C-49E8-900D-0A7077F9D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0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-1"/>
            <a:ext cx="11430000" cy="6858001"/>
            <a:chOff x="1" y="0"/>
            <a:chExt cx="11430000" cy="6400801"/>
          </a:xfrm>
        </p:grpSpPr>
        <p:sp>
          <p:nvSpPr>
            <p:cNvPr id="8" name="Frame 7"/>
            <p:cNvSpPr/>
            <p:nvPr userDrawn="1"/>
          </p:nvSpPr>
          <p:spPr>
            <a:xfrm>
              <a:off x="1" y="0"/>
              <a:ext cx="11430000" cy="6400800"/>
            </a:xfrm>
            <a:prstGeom prst="frame">
              <a:avLst>
                <a:gd name="adj1" fmla="val 3674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 userDrawn="1"/>
          </p:nvSpPr>
          <p:spPr>
            <a:xfrm>
              <a:off x="1" y="1"/>
              <a:ext cx="990063" cy="709196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 userDrawn="1"/>
          </p:nvSpPr>
          <p:spPr>
            <a:xfrm rot="16200000">
              <a:off x="-58517" y="5629919"/>
              <a:ext cx="829400" cy="712363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 userDrawn="1"/>
          </p:nvSpPr>
          <p:spPr>
            <a:xfrm rot="10800000">
              <a:off x="10439938" y="5691604"/>
              <a:ext cx="990063" cy="709196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 userDrawn="1"/>
          </p:nvSpPr>
          <p:spPr>
            <a:xfrm rot="5400000">
              <a:off x="10659120" y="58520"/>
              <a:ext cx="829400" cy="712363"/>
            </a:xfrm>
            <a:prstGeom prst="halfFram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062" tIns="41031" rIns="82062" bIns="410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54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83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4v"/><Relationship Id="rId1" Type="http://schemas.microsoft.com/office/2007/relationships/media" Target="../media/media2.m4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46789" y="614359"/>
            <a:ext cx="9043988" cy="5768626"/>
            <a:chOff x="1218233" y="714385"/>
            <a:chExt cx="9043988" cy="565431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Rectangle 3"/>
            <p:cNvSpPr/>
            <p:nvPr/>
          </p:nvSpPr>
          <p:spPr>
            <a:xfrm>
              <a:off x="1218233" y="714385"/>
              <a:ext cx="9043988" cy="1368092"/>
            </a:xfrm>
            <a:prstGeom prst="rect">
              <a:avLst/>
            </a:prstGeom>
            <a:noFill/>
            <a:ln w="571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7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 </a:t>
              </a:r>
              <a:r>
                <a:rPr lang="bn-IN" sz="7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r>
                <a:rPr lang="en-US" sz="7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স্বাগত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4960" y="1775186"/>
              <a:ext cx="7465807" cy="459351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9388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07524" y="340484"/>
            <a:ext cx="87856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আজকের পাঠের নতুন শব্দের অর্থ জেনে নেই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…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958339" y="1300166"/>
            <a:ext cx="1463040" cy="673415"/>
          </a:xfrm>
          <a:prstGeom prst="round2Diag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15189" y="1067896"/>
            <a:ext cx="3783593" cy="13849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মিলন বা একত্র হওয়া, উৎসব বা অনুষ্ঠান উপলক্ষে অনেক মানুষের সমাবেশ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>
            <a:off x="500061" y="3214696"/>
            <a:ext cx="2315658" cy="1206858"/>
          </a:xfrm>
          <a:prstGeom prst="round2Same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আর এক মেলা জগৎজুড়ে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0850" y="3054731"/>
            <a:ext cx="4300538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bn-IN" sz="2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সকল শিশু-কিশোরের মিলনের বা একতার উৎসবকে কবি অন্য এক রকমের মেলা বলেছেন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 Same Side Corner Rectangle 25"/>
          <p:cNvSpPr/>
          <p:nvPr/>
        </p:nvSpPr>
        <p:spPr>
          <a:xfrm>
            <a:off x="734749" y="5143500"/>
            <a:ext cx="1554480" cy="625798"/>
          </a:xfrm>
          <a:prstGeom prst="round2Same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সুবাস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285" y="4786303"/>
            <a:ext cx="3421200" cy="167791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8" name="TextBox 27"/>
          <p:cNvSpPr txBox="1"/>
          <p:nvPr/>
        </p:nvSpPr>
        <p:spPr>
          <a:xfrm>
            <a:off x="8344122" y="5130073"/>
            <a:ext cx="1280160" cy="73152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সুগন্ধ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  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আনন্দবাজার পত্রিকা - মেদিনীপু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3101" y="2895631"/>
            <a:ext cx="3456096" cy="166834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অশুভকে পরাজিত করে এগিয়ে যাওয়ার ..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5962" y="985850"/>
            <a:ext cx="3441811" cy="16709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 Same Side Corner Rectangle 11"/>
          <p:cNvSpPr/>
          <p:nvPr/>
        </p:nvSpPr>
        <p:spPr>
          <a:xfrm>
            <a:off x="1092994" y="1314461"/>
            <a:ext cx="1521621" cy="885834"/>
          </a:xfrm>
          <a:prstGeom prst="round2Same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নিত্য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58181" y="1366838"/>
            <a:ext cx="1371600" cy="548521"/>
          </a:xfrm>
          <a:prstGeom prst="round2Same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রোজ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>
            <a:off x="1057270" y="3357576"/>
            <a:ext cx="1828800" cy="786653"/>
          </a:xfrm>
          <a:prstGeom prst="round2Same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ঐক্যেরমেলা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37974" y="3354244"/>
            <a:ext cx="2103120" cy="5847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bn-BD" sz="32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একতার মেলা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>
            <a:off x="871530" y="5100647"/>
            <a:ext cx="2014540" cy="1323971"/>
          </a:xfrm>
          <a:prstGeom prst="round2Same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জগৎ জুড়ে একটি বাগান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3806" y="5053011"/>
            <a:ext cx="2354408" cy="107721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সারা পৃথিবী মিলে একটি দেশ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2" descr="Morning Walk - Way go Health | Akhand Gyan | Eternal Wisdom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4568" y="1042982"/>
            <a:ext cx="3441821" cy="171378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🔥 Beautiful conceptual symbol of the Earth globe with multiracial ...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13184" y="4810292"/>
            <a:ext cx="3427483" cy="17185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Ethel Dredda Iyeh Orock |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7230" y="2889878"/>
            <a:ext cx="3436484" cy="16964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0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8" grpId="0" animBg="1"/>
      <p:bldP spid="28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2655" y="369728"/>
            <a:ext cx="1371600" cy="1400175"/>
          </a:xfrm>
          <a:prstGeom prst="rect">
            <a:avLst/>
          </a:prstGeom>
        </p:spPr>
      </p:pic>
      <p:sp>
        <p:nvSpPr>
          <p:cNvPr id="3" name="Rectangle: Diagonal Corners Rounded 1">
            <a:extLst>
              <a:ext uri="{FF2B5EF4-FFF2-40B4-BE49-F238E27FC236}">
                <a16:creationId xmlns:a16="http://schemas.microsoft.com/office/drawing/2014/main" xmlns="" id="{9D2AC9BE-7FCA-4DED-8AF6-67EB5AD5143B}"/>
              </a:ext>
            </a:extLst>
          </p:cNvPr>
          <p:cNvSpPr/>
          <p:nvPr/>
        </p:nvSpPr>
        <p:spPr>
          <a:xfrm>
            <a:off x="1142298" y="492369"/>
            <a:ext cx="5212080" cy="1120728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কাজ-০৭ মিনিট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7591" y="1813498"/>
            <a:ext cx="105918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911806" y="2670629"/>
            <a:ext cx="7420880" cy="2943547"/>
            <a:chOff x="2347232" y="2510971"/>
            <a:chExt cx="7914374" cy="2841950"/>
          </a:xfrm>
        </p:grpSpPr>
        <p:sp>
          <p:nvSpPr>
            <p:cNvPr id="8" name="Rounded Rectangle 7"/>
            <p:cNvSpPr/>
            <p:nvPr/>
          </p:nvSpPr>
          <p:spPr>
            <a:xfrm>
              <a:off x="2347232" y="3707001"/>
              <a:ext cx="7914374" cy="1645920"/>
            </a:xfrm>
            <a:prstGeom prst="roundRect">
              <a:avLst/>
            </a:prstGeom>
            <a:no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1"/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মেলা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bn-IN" sz="28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সুবাস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নিত্য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শব্দ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দু’টি করে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বাক্য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গঠন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r>
                <a:rPr lang="en-US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347232" y="2510971"/>
              <a:ext cx="7914374" cy="1499762"/>
              <a:chOff x="2347232" y="2510971"/>
              <a:chExt cx="7914374" cy="1499762"/>
            </a:xfrm>
          </p:grpSpPr>
          <p:pic>
            <p:nvPicPr>
              <p:cNvPr id="3074" name="Picture 2" descr="নগরে বৈশাখী মেলা | 626002 | কালের কণ্ঠ ...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7232" y="2510971"/>
                <a:ext cx="2631168" cy="149497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 descr="রূপচর্চায় পুষ্প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88842" y="2519456"/>
                <a:ext cx="2631162" cy="149127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8" name="Picture 6" descr="Bildagentur | mauritius images | Scenery with clouds and church ...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44951" y="2510974"/>
                <a:ext cx="2616655" cy="149496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1748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21765" y="4677215"/>
            <a:ext cx="769620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28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ফুলের মেলা পাখির মেলা</a:t>
            </a:r>
          </a:p>
          <a:p>
            <a:r>
              <a:rPr lang="bn-BD" sz="28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আকাশ জুড়ে তারার মেলা</a:t>
            </a:r>
          </a:p>
          <a:p>
            <a:r>
              <a:rPr lang="bn-BD" sz="28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রোজ সকালে রঙের মেলা</a:t>
            </a:r>
          </a:p>
          <a:p>
            <a:r>
              <a:rPr lang="bn-BD" sz="2800" b="1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                  সাত সাগরে ঢেউয়ের মেলা</a:t>
            </a:r>
            <a:r>
              <a:rPr lang="bn-IN" sz="2800" b="1" dirty="0">
                <a:ln>
                  <a:solidFill>
                    <a:schemeClr val="tx1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2" name="Picture 6" descr="রঙধনুতে আট রঙ!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9968" y="2655209"/>
            <a:ext cx="3460278" cy="1828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ভয়ংকর সাগরে আছড়ে পড়ছে ১০ ফুটের ঢেউ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6900" y="2667813"/>
            <a:ext cx="3450947" cy="1828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194705" y="744554"/>
            <a:ext cx="3395552" cy="1828800"/>
            <a:chOff x="2180416" y="701690"/>
            <a:chExt cx="3395552" cy="1828800"/>
          </a:xfrm>
        </p:grpSpPr>
        <p:pic>
          <p:nvPicPr>
            <p:cNvPr id="6" name="Picture 12" descr="যুথি নামের অর্থ কি ? | Juthi নামের অর্থ ...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0416" y="706059"/>
              <a:ext cx="1777663" cy="18244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পাখিদের উড্ডয়ন: রহস্য ও প্রজ্ঞার V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972" y="701690"/>
              <a:ext cx="1609996" cy="18244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0" name="Picture 4" descr="মহাকাশে তারার মেলা - Poygam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9372" y="731626"/>
            <a:ext cx="3458476" cy="18288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5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7" y="3981448"/>
            <a:ext cx="617220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 এক মেলা জগৎ জুড়ে</a:t>
            </a:r>
          </a:p>
          <a:p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ভাইরা মিলে বোনরা মিলে</a:t>
            </a:r>
          </a:p>
          <a:p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রং কুড়িয়ে বেড়ায় তারা</a:t>
            </a:r>
          </a:p>
          <a:p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নীল আকাশের অপার নীলে</a:t>
            </a:r>
          </a:p>
        </p:txBody>
      </p:sp>
      <p:pic>
        <p:nvPicPr>
          <p:cNvPr id="1030" name="Picture 6" descr="ডেং ডেংগা ডেং ডেং - Babunty's bangla blo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59" y="901482"/>
            <a:ext cx="3405507" cy="23993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le:SisteR WITH BROTHER playing.jpg - Wikimedia Common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4243" y="888140"/>
            <a:ext cx="3403480" cy="24555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38559" y="3910006"/>
            <a:ext cx="601980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ফুলের বুকে সুবাস যত</a:t>
            </a:r>
          </a:p>
          <a:p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বুকে</a:t>
            </a:r>
            <a:r>
              <a:rPr lang="bn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মুখে নে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মেখে </a:t>
            </a:r>
            <a:r>
              <a:rPr lang="bn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</a:p>
          <a:p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পাখির কলকন্ঠ থেকে </a:t>
            </a:r>
          </a:p>
          <a:p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সুর তুলে নে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তারা সবাই।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429" y="900106"/>
            <a:ext cx="3434845" cy="23774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252" y="842958"/>
            <a:ext cx="3414730" cy="23774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3" name="TextBox 12"/>
          <p:cNvSpPr txBox="1"/>
          <p:nvPr/>
        </p:nvSpPr>
        <p:spPr>
          <a:xfrm>
            <a:off x="3681417" y="3981443"/>
            <a:ext cx="617220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রাতের পথে পাড়ি যখন,</a:t>
            </a:r>
          </a:p>
          <a:p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তারার অবাক দীপ জ্বেলে নেয়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রোজ সকালের আকাশপথে</a:t>
            </a:r>
          </a:p>
          <a:p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আলোর পাখি দেয় ছেড়ে দেয়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8836" y="881057"/>
            <a:ext cx="3457568" cy="23774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369" y="862001"/>
            <a:ext cx="3429013" cy="23774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83379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9" grpId="1" build="allAtOnce"/>
      <p:bldP spid="10" grpId="0" build="p"/>
      <p:bldP spid="10" grpId="1" build="allAtOnce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609" y="12876551"/>
            <a:ext cx="914019" cy="525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924294" y="4024305"/>
            <a:ext cx="617220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সাত সাগরের বুক থেকে দেয়</a:t>
            </a:r>
          </a:p>
          <a:p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ঢেউ তুলে নেয় ভালোবাসার।</a:t>
            </a:r>
          </a:p>
          <a:p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জগৎ জুড়ে যায় ছড়িয়ে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BD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যায় ছড়িয়ে আলো আশার।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9322" y="852496"/>
            <a:ext cx="3381366" cy="23774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194" y="895354"/>
            <a:ext cx="3443478" cy="23774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21514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67189" y="3829042"/>
            <a:ext cx="617220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ভালোবাসার এই যে মেলা</a:t>
            </a:r>
          </a:p>
          <a:p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এই যে মেলা ভাই-এর বোনের,</a:t>
            </a:r>
          </a:p>
          <a:p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যে হাসি এই যে খুশি</a:t>
            </a:r>
          </a:p>
          <a:p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এই যে প্রীতি লক্ষ মনের-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403" y="842968"/>
            <a:ext cx="3614924" cy="23774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511" y="838200"/>
            <a:ext cx="3595878" cy="23774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4110043" y="3843332"/>
            <a:ext cx="617220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কচি সবুজ ভাই-বোনদের</a:t>
            </a:r>
          </a:p>
          <a:p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আপনি গড়া এই যে মেলা,</a:t>
            </a:r>
          </a:p>
          <a:p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মেলাতে নিত্য চলে</a:t>
            </a:r>
          </a:p>
          <a:p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আপন মনে একটি খেলা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0274" y="871850"/>
            <a:ext cx="3348062" cy="235808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440" y="857570"/>
            <a:ext cx="3367080" cy="237236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8448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allAtOnce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0047" y="4043356"/>
            <a:ext cx="617220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সারাবেলাই সেই এক খেলা</a:t>
            </a:r>
          </a:p>
          <a:p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গড়বে নতুন একটি বাগান,</a:t>
            </a:r>
          </a:p>
          <a:p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অনেক ফুল আর অনেক পাখি</a:t>
            </a:r>
          </a:p>
          <a:p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সব পাখিদের আলাদা গান-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552" y="828673"/>
            <a:ext cx="3333779" cy="23774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271" y="857255"/>
            <a:ext cx="3338523" cy="237268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TextBox 5"/>
          <p:cNvSpPr txBox="1"/>
          <p:nvPr/>
        </p:nvSpPr>
        <p:spPr>
          <a:xfrm>
            <a:off x="4310064" y="3943348"/>
            <a:ext cx="617220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 মাঝেই একটি সু</a:t>
            </a:r>
            <a:r>
              <a:rPr lang="bn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রে</a:t>
            </a:r>
            <a:endParaRPr lang="bn-BD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সবারই সুর যায় মিলিয়ে</a:t>
            </a:r>
          </a:p>
          <a:p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 দুনিয়া এক মানুষের</a:t>
            </a:r>
          </a:p>
          <a:p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স্বপ্ন তারা যায় </a:t>
            </a:r>
            <a:r>
              <a:rPr lang="bn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লিয়ে।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0267" y="814393"/>
            <a:ext cx="3246476" cy="23774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478" y="814393"/>
            <a:ext cx="3257724" cy="23774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5086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allAtOnce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1">
            <a:extLst>
              <a:ext uri="{FF2B5EF4-FFF2-40B4-BE49-F238E27FC236}">
                <a16:creationId xmlns:a16="http://schemas.microsoft.com/office/drawing/2014/main" xmlns="" id="{9D2AC9BE-7FCA-4DED-8AF6-67EB5AD5143B}"/>
              </a:ext>
            </a:extLst>
          </p:cNvPr>
          <p:cNvSpPr/>
          <p:nvPr/>
        </p:nvSpPr>
        <p:spPr>
          <a:xfrm>
            <a:off x="1142298" y="457200"/>
            <a:ext cx="5212080" cy="115589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কাজ-১০ মিনিট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4430" y="269853"/>
            <a:ext cx="1503517" cy="15323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0439" y="1628775"/>
            <a:ext cx="10591800" cy="7936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284297" y="2671766"/>
            <a:ext cx="8874105" cy="2913042"/>
            <a:chOff x="1098553" y="2712600"/>
            <a:chExt cx="8874105" cy="2800767"/>
          </a:xfrm>
        </p:grpSpPr>
        <p:sp>
          <p:nvSpPr>
            <p:cNvPr id="12" name="TextBox 11"/>
            <p:cNvSpPr txBox="1"/>
            <p:nvPr/>
          </p:nvSpPr>
          <p:spPr>
            <a:xfrm>
              <a:off x="3682979" y="2712600"/>
              <a:ext cx="6289679" cy="280076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স্নেহ-ভালোবাসাপূর্ণ</a:t>
              </a:r>
              <a:r>
                <a:rPr lang="bn-IN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এক</a:t>
              </a:r>
              <a:r>
                <a:rPr lang="bn-BD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অনাবিল-সুন্দর </a:t>
              </a:r>
              <a:r>
                <a:rPr lang="bn-BD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জগৎ</a:t>
              </a:r>
              <a:r>
                <a:rPr lang="bn-IN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কীভাবে তোমরা গড়ে তুলবে</a:t>
              </a:r>
              <a:r>
                <a:rPr lang="bn-BD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4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? পাঠ্যপুস্তকের আলোকে ব্যাখ্যা করো।</a:t>
              </a:r>
              <a:endPara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26" name="Picture 2" descr="গন্তব্য জান্নাতের দিকে: কুরআন ও সহীহ ..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8553" y="2939379"/>
              <a:ext cx="2559050" cy="235118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33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820" y="273068"/>
            <a:ext cx="1200150" cy="13228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540188" y="492850"/>
            <a:ext cx="1830697" cy="66941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7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028" y="2928196"/>
            <a:ext cx="10687082" cy="138499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“আশায় বসতি” একটি  -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গান          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নাটক                ঘ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531700" y="3572281"/>
            <a:ext cx="640080" cy="640080"/>
            <a:chOff x="6819900" y="1066800"/>
            <a:chExt cx="1409700" cy="990600"/>
          </a:xfrm>
        </p:grpSpPr>
        <p:cxnSp>
          <p:nvCxnSpPr>
            <p:cNvPr id="15" name="Straight Connector 14"/>
            <p:cNvCxnSpPr/>
            <p:nvPr/>
          </p:nvCxnSpPr>
          <p:spPr>
            <a:xfrm flipV="1">
              <a:off x="6934200" y="1066800"/>
              <a:ext cx="1295400" cy="990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6819900" y="1562100"/>
              <a:ext cx="114300" cy="4953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434791" y="2175605"/>
            <a:ext cx="10544175" cy="384720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নমিতারা ভাইবোন মিলে অবসর সময়ে বাক্য গঠনের খেলা খেলে।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নমিতাদের তৈরি কোন বাক্যটি সঠিক ?  </a:t>
            </a:r>
          </a:p>
          <a:p>
            <a:pPr marL="571500" indent="-571500" algn="just">
              <a:buAutoNum type="romanLcPeriod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বৈশাখী মেলা বাঙালি সংস্কৃতির একটি অন্যতম গুরুত্বপূর্ণ অংশ।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পাখি নিত্য আকাশে উড়ে ।  </a:t>
            </a:r>
          </a:p>
          <a:p>
            <a:pPr algn="just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ময়লা পানি সুবাস ছড়াচ্ছে ।</a:t>
            </a:r>
          </a:p>
          <a:p>
            <a:pPr algn="just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  <a:p>
            <a:pPr algn="just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   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খ.i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  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গ.ii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  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ঘ.i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,ii ও iii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7275" y="5194030"/>
            <a:ext cx="640080" cy="640080"/>
            <a:chOff x="6819900" y="1066800"/>
            <a:chExt cx="1409700" cy="990600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6934200" y="1066800"/>
              <a:ext cx="1295400" cy="990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6819900" y="1562100"/>
              <a:ext cx="114300" cy="4953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42758" y="2570581"/>
            <a:ext cx="10544175" cy="310854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3.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 বিবাদহীন পৃথিবী তৈরি করা যেতে পারে? </a:t>
            </a:r>
            <a:endParaRPr lang="bn-IN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 দালানকোঠা তৈরি করে খ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 মানুষকে ভালোবেসে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আশার আলো দেখিয়ে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ঘ.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সুখ শান্তির আশা করে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757473" y="4289146"/>
            <a:ext cx="640080" cy="640080"/>
            <a:chOff x="6819900" y="1066800"/>
            <a:chExt cx="1409700" cy="990600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6934200" y="1066800"/>
              <a:ext cx="1295400" cy="990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6819900" y="1562100"/>
              <a:ext cx="114300" cy="4953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49079" y="1936841"/>
            <a:ext cx="10544175" cy="415498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মেলা কবিতায় যে বিষয়বস্তু প্রতিফলিত হয়েছে-    </a:t>
            </a:r>
          </a:p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সকল মানুষের জন্য অভিন্ন এক পৃথিবী</a:t>
            </a: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জগৎ মানুষের চেতনার বিকাশধারা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শিশু-কিশোরদের ঐক্যের মেলা  </a:t>
            </a: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সঠিক?</a:t>
            </a:r>
          </a:p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   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খ.i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  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গ.ii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iii   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ঘ.i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,ii ও iii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596636" y="5305341"/>
            <a:ext cx="640080" cy="788416"/>
            <a:chOff x="6819900" y="1066800"/>
            <a:chExt cx="1409700" cy="9906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6934200" y="1066800"/>
              <a:ext cx="1295400" cy="9906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6819900" y="1562100"/>
              <a:ext cx="114300" cy="4953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455005" y="2679433"/>
            <a:ext cx="10544175" cy="237744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5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5400" dirty="0">
                <a:ln w="1143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‘স্নেহ-ভালোবাসাপূর্ণ এক অনাবিল-সুন্দর জগৎ’</a:t>
            </a:r>
            <a:r>
              <a:rPr lang="bn-IN" sz="5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কেনও  তৈরি করা দরকার?</a:t>
            </a:r>
            <a:endParaRPr lang="en-US" sz="5400" b="1" dirty="0" smtClean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54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5400" b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94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12" grpId="0" animBg="1"/>
      <p:bldP spid="12" grpId="1" animBg="1"/>
      <p:bldP spid="19" grpId="0" animBg="1"/>
      <p:bldP spid="19" grpId="1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02128" y="242888"/>
            <a:ext cx="6081812" cy="1940252"/>
            <a:chOff x="1510515" y="231820"/>
            <a:chExt cx="6487266" cy="1957232"/>
          </a:xfrm>
        </p:grpSpPr>
        <p:sp>
          <p:nvSpPr>
            <p:cNvPr id="5" name="TextBox 4"/>
            <p:cNvSpPr txBox="1"/>
            <p:nvPr/>
          </p:nvSpPr>
          <p:spPr>
            <a:xfrm>
              <a:off x="3928057" y="528037"/>
              <a:ext cx="4069724" cy="1021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625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5625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625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5625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0515" y="231820"/>
              <a:ext cx="2926080" cy="195723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812789" y="2728913"/>
            <a:ext cx="9845679" cy="2903579"/>
            <a:chOff x="1069974" y="2671757"/>
            <a:chExt cx="9517058" cy="2643204"/>
          </a:xfrm>
        </p:grpSpPr>
        <p:sp>
          <p:nvSpPr>
            <p:cNvPr id="9" name="TextBox 8"/>
            <p:cNvSpPr txBox="1"/>
            <p:nvPr/>
          </p:nvSpPr>
          <p:spPr>
            <a:xfrm>
              <a:off x="3425856" y="2671757"/>
              <a:ext cx="7161176" cy="2549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pPr algn="just"/>
              <a:r>
                <a:rPr lang="bn-IN" sz="4400" b="1" dirty="0" smtClean="0">
                  <a:latin typeface="NikoshBAN" pitchFamily="2" charset="0"/>
                  <a:cs typeface="NikoshBAN" pitchFamily="2" charset="0"/>
                </a:rPr>
                <a:t>“মেলা” কবিতাটি কীভাবে তোমাদের মধ্যে নারী-পুরুষের </a:t>
              </a:r>
              <a:r>
                <a:rPr lang="bn-IN" sz="4400" b="1" smtClean="0">
                  <a:latin typeface="NikoshBAN" pitchFamily="2" charset="0"/>
                  <a:cs typeface="NikoshBAN" pitchFamily="2" charset="0"/>
                </a:rPr>
                <a:t>সমতার </a:t>
              </a:r>
              <a:r>
                <a:rPr lang="bn-IN" sz="4400" b="1" smtClean="0">
                  <a:latin typeface="NikoshBAN" pitchFamily="2" charset="0"/>
                  <a:cs typeface="NikoshBAN" pitchFamily="2" charset="0"/>
                </a:rPr>
                <a:t>চেতনা  </a:t>
              </a:r>
              <a:r>
                <a:rPr lang="bn-IN" sz="4400" b="1" dirty="0" smtClean="0">
                  <a:latin typeface="NikoshBAN" pitchFamily="2" charset="0"/>
                  <a:cs typeface="NikoshBAN" pitchFamily="2" charset="0"/>
                </a:rPr>
                <a:t>জাগিয়ে একটি সুন্দর পৃথিবী সৃষ্টি করবে ?কবিতার চরণগুলোর আলোকে বিশ্লেষণ করো।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0242" name="Picture 2" descr="মানব উন্নয়ন সূচকে তিন ধাপ এগিয়েছে ...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4" y="2881318"/>
              <a:ext cx="2330450" cy="2433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16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543"/>
          <a:stretch/>
        </p:blipFill>
        <p:spPr>
          <a:xfrm>
            <a:off x="2300793" y="1217128"/>
            <a:ext cx="2313400" cy="24860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TextBox 10"/>
          <p:cNvSpPr txBox="1"/>
          <p:nvPr/>
        </p:nvSpPr>
        <p:spPr>
          <a:xfrm>
            <a:off x="4856583" y="290162"/>
            <a:ext cx="2400300" cy="87145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06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770" y="4028712"/>
            <a:ext cx="6048878" cy="192873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ts val="3795"/>
              </a:lnSpc>
              <a:defRPr/>
            </a:pP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ইশরাত জাহান</a:t>
            </a:r>
            <a:endParaRPr lang="en-US" sz="32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3795"/>
              </a:lnSpc>
              <a:defRPr/>
            </a:pPr>
            <a:r>
              <a:rPr lang="bn-BD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sz="32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বাংলাবাজার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বাঃ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 </a:t>
            </a:r>
            <a:r>
              <a:rPr lang="bn-BD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ঢাকা</a:t>
            </a:r>
            <a:r>
              <a:rPr lang="bn-BD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4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isratmimmu1974@gmail.com.</a:t>
            </a:r>
            <a:endParaRPr lang="bn-BD" sz="2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73553" y="4013987"/>
            <a:ext cx="4572000" cy="206210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শ্রেণী-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৭ম</a:t>
            </a:r>
            <a:endParaRPr lang="bn-BD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১ম পত্র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200" b="1" u="sng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-০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-২০২০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ইং.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790" y="1149453"/>
            <a:ext cx="2277710" cy="24302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778772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85854" y="942971"/>
            <a:ext cx="8986838" cy="5157785"/>
            <a:chOff x="1243018" y="1314467"/>
            <a:chExt cx="8986838" cy="501489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3018" y="1314467"/>
              <a:ext cx="8986838" cy="1089373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5946" y="2457446"/>
              <a:ext cx="7772400" cy="3871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0229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0600" y="4965700"/>
            <a:ext cx="6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Israt Jahan Mimmu-1 Preview 1-1_preview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0161" y="1427169"/>
            <a:ext cx="8786813" cy="3926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0748" y="389951"/>
            <a:ext cx="7790432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44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5863" y="5656151"/>
            <a:ext cx="8752530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ভিডিওতে কোথায় যাওয়ার কথা বলা হয়েছে?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5868" y="5635621"/>
            <a:ext cx="2103120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12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84395" y="642944"/>
            <a:ext cx="7143750" cy="5629285"/>
            <a:chOff x="2084395" y="628662"/>
            <a:chExt cx="7143750" cy="5472111"/>
          </a:xfrm>
        </p:grpSpPr>
        <p:pic>
          <p:nvPicPr>
            <p:cNvPr id="1026" name="Picture 2" descr="পহেলা বৈশাখ – KrishtiKath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4395" y="1963483"/>
              <a:ext cx="7143750" cy="413729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089357" y="628662"/>
              <a:ext cx="7132320" cy="1371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NikoshBAN" pitchFamily="2" charset="0"/>
                </a:rPr>
                <a:t>মেলা</a:t>
              </a:r>
            </a:p>
            <a:p>
              <a:pPr algn="ctr"/>
              <a:r>
                <a:rPr lang="bn-IN" sz="4400" b="1" dirty="0" smtClean="0">
                  <a:gradFill flip="none" rotWithShape="1">
                    <a:gsLst>
                      <a:gs pos="0">
                        <a:schemeClr val="accent2">
                          <a:lumMod val="75000"/>
                          <a:shade val="30000"/>
                          <a:satMod val="115000"/>
                        </a:schemeClr>
                      </a:gs>
                      <a:gs pos="50000">
                        <a:schemeClr val="accent2">
                          <a:lumMod val="75000"/>
                          <a:shade val="67500"/>
                          <a:satMod val="115000"/>
                        </a:schemeClr>
                      </a:gs>
                      <a:gs pos="100000">
                        <a:schemeClr val="accent2">
                          <a:lumMod val="75000"/>
                          <a:shade val="100000"/>
                          <a:satMod val="115000"/>
                        </a:schemeClr>
                      </a:gs>
                    </a:gsLst>
                    <a:lin ang="5400000" scaled="1"/>
                    <a:tileRect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</a:t>
              </a:r>
              <a:r>
                <a:rPr lang="bn-IN" sz="44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আহসান হাবীব</a:t>
              </a:r>
            </a:p>
            <a:p>
              <a:pPr lvl="0"/>
              <a:endParaRPr lang="bn-IN" sz="4000" b="1" dirty="0" smtClean="0">
                <a:gradFill flip="none" rotWithShape="1">
                  <a:gsLst>
                    <a:gs pos="0">
                      <a:srgbClr val="ED7D31">
                        <a:lumMod val="75000"/>
                        <a:shade val="30000"/>
                        <a:satMod val="115000"/>
                      </a:srgbClr>
                    </a:gs>
                    <a:gs pos="50000">
                      <a:srgbClr val="ED7D31">
                        <a:lumMod val="75000"/>
                        <a:shade val="67500"/>
                        <a:satMod val="115000"/>
                      </a:srgbClr>
                    </a:gs>
                    <a:gs pos="100000">
                      <a:srgbClr val="ED7D31">
                        <a:lumMod val="75000"/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190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99683C-9530-40DC-8873-A2892D997796}"/>
              </a:ext>
            </a:extLst>
          </p:cNvPr>
          <p:cNvSpPr txBox="1"/>
          <p:nvPr/>
        </p:nvSpPr>
        <p:spPr>
          <a:xfrm>
            <a:off x="819441" y="707693"/>
            <a:ext cx="2766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416AC2A-6FCB-4D14-AFBA-7820A131F422}"/>
              </a:ext>
            </a:extLst>
          </p:cNvPr>
          <p:cNvSpPr txBox="1"/>
          <p:nvPr/>
        </p:nvSpPr>
        <p:spPr>
          <a:xfrm>
            <a:off x="909613" y="1905000"/>
            <a:ext cx="607877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spc="141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bn-IN" sz="4400" spc="14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bn-IN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  <a:r>
              <a:rPr lang="bn-BD" sz="44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7505" y="1465513"/>
            <a:ext cx="10591800" cy="76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48017" y="1801146"/>
            <a:ext cx="1029623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3600" b="1" dirty="0">
                <a:latin typeface="NikoshBAN" pitchFamily="2"/>
                <a:cs typeface="NikoshBAN" pitchFamily="2"/>
              </a:rPr>
              <a:t>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n-IN" sz="3600" b="1" dirty="0">
              <a:latin typeface="NikoshBAN" pitchFamily="2"/>
              <a:cs typeface="NikoshBAN" pitchFamily="2"/>
            </a:endParaRP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/>
                <a:cs typeface="NikoshBAN" pitchFamily="2"/>
              </a:rPr>
              <a:t>১.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শুদ্ধ উচ্চারণে পড়তে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শব্দগুলো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 অর্থসহ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গঠন করতে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স্নেহ-ভালোবাসাপূর্ণ এক অনাবিল-সুন্দর জগৎ’ </a:t>
            </a:r>
            <a:r>
              <a:rPr lang="bn-BD" sz="3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 বিশ্লেষণ 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  </a:t>
            </a:r>
          </a:p>
          <a:p>
            <a:pPr lvl="0"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n-IN" sz="3600" b="1" dirty="0">
              <a:latin typeface="NikoshBAN" pitchFamily="2"/>
              <a:cs typeface="NikoshBAN" pitchFamily="2"/>
            </a:endParaRPr>
          </a:p>
          <a:p>
            <a:pP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BD" sz="3600" b="1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598178" y="601129"/>
            <a:ext cx="2688067" cy="769441"/>
          </a:xfrm>
          <a:prstGeom prst="rect">
            <a:avLst/>
          </a:prstGeom>
          <a:scene3d>
            <a:camera prst="isometricOffAxis2Righ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9112" y="2324087"/>
            <a:ext cx="2743200" cy="1852619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4791061" y="4195750"/>
            <a:ext cx="216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আহসান হাবীব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86267" y="471471"/>
            <a:ext cx="2341090" cy="1718377"/>
            <a:chOff x="4486267" y="471471"/>
            <a:chExt cx="2341090" cy="1718377"/>
          </a:xfrm>
        </p:grpSpPr>
        <p:sp>
          <p:nvSpPr>
            <p:cNvPr id="25" name="Rounded Rectangle 24"/>
            <p:cNvSpPr/>
            <p:nvPr/>
          </p:nvSpPr>
          <p:spPr>
            <a:xfrm>
              <a:off x="4486267" y="557203"/>
              <a:ext cx="2341090" cy="163264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095869" y="471471"/>
              <a:ext cx="101662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BD" sz="4400" b="1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জন্ম-</a:t>
              </a:r>
              <a:endParaRPr lang="en-US" sz="4400" b="1" cap="none" spc="0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548179" y="1166794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১৯১৭ খ্রিষ্টাব্দে পিরোজপুর জেলায়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977271" y="4000498"/>
            <a:ext cx="2341090" cy="1676406"/>
            <a:chOff x="1976421" y="4014819"/>
            <a:chExt cx="2341090" cy="1676406"/>
          </a:xfrm>
        </p:grpSpPr>
        <p:sp>
          <p:nvSpPr>
            <p:cNvPr id="32" name="Rounded Rectangle 31"/>
            <p:cNvSpPr/>
            <p:nvPr/>
          </p:nvSpPr>
          <p:spPr>
            <a:xfrm>
              <a:off x="1976421" y="4100519"/>
              <a:ext cx="2341090" cy="159070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362188" y="4014819"/>
              <a:ext cx="1497525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4000" b="1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জনপ্রিয়-</a:t>
              </a:r>
              <a:endParaRPr lang="en-US" sz="4000" b="1" cap="none" spc="0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769558" y="4598986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শিশুতোষ গ্রন্থগুলো বেশ জনপ্রিয়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685810" y="4900614"/>
            <a:ext cx="2341090" cy="1619250"/>
            <a:chOff x="4685810" y="4900614"/>
            <a:chExt cx="2341090" cy="1619250"/>
          </a:xfrm>
        </p:grpSpPr>
        <p:sp>
          <p:nvSpPr>
            <p:cNvPr id="35" name="Rounded Rectangle 34"/>
            <p:cNvSpPr/>
            <p:nvPr/>
          </p:nvSpPr>
          <p:spPr>
            <a:xfrm>
              <a:off x="4685810" y="4900614"/>
              <a:ext cx="2341090" cy="161925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005943" y="4991104"/>
              <a:ext cx="1717138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4400" b="1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উপন্যাস-</a:t>
              </a:r>
              <a:endParaRPr lang="en-US" sz="4400" b="1" cap="none" spc="0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558091" y="3629015"/>
            <a:ext cx="2314575" cy="1947862"/>
            <a:chOff x="7558091" y="3629015"/>
            <a:chExt cx="2314575" cy="1947862"/>
          </a:xfrm>
        </p:grpSpPr>
        <p:sp>
          <p:nvSpPr>
            <p:cNvPr id="37" name="Rounded Rectangle 36"/>
            <p:cNvSpPr/>
            <p:nvPr/>
          </p:nvSpPr>
          <p:spPr>
            <a:xfrm>
              <a:off x="7558091" y="3629015"/>
              <a:ext cx="2314575" cy="194786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958128" y="3695685"/>
              <a:ext cx="1580882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4000" b="1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কাব্যগ্রন্থ-</a:t>
              </a:r>
              <a:endParaRPr lang="en-US" sz="4000" b="1" cap="none" spc="0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500937" y="4195749"/>
            <a:ext cx="25146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রাত্রিশেষ, ছায়াহরিণ, সারাদুপুর, আশায় বসতি ইত্যাদি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595417" y="1809760"/>
            <a:ext cx="2341090" cy="1752600"/>
            <a:chOff x="1595417" y="1809760"/>
            <a:chExt cx="2341090" cy="1752600"/>
          </a:xfrm>
        </p:grpSpPr>
        <p:sp>
          <p:nvSpPr>
            <p:cNvPr id="39" name="Rounded Rectangle 38"/>
            <p:cNvSpPr/>
            <p:nvPr/>
          </p:nvSpPr>
          <p:spPr>
            <a:xfrm>
              <a:off x="1595417" y="1962160"/>
              <a:ext cx="2341090" cy="16002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205017" y="1809760"/>
              <a:ext cx="1083951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4400" b="1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মৃত্যু-</a:t>
              </a:r>
              <a:endParaRPr lang="en-US" sz="4400" b="1" cap="none" spc="0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519217" y="249556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১৯৮৫ খ্রিষ্টাব্দে</a:t>
            </a:r>
          </a:p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ঢাকায় 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500919" y="1657335"/>
            <a:ext cx="2341090" cy="1576387"/>
            <a:chOff x="7500919" y="1657335"/>
            <a:chExt cx="2341090" cy="1576387"/>
          </a:xfrm>
        </p:grpSpPr>
        <p:sp>
          <p:nvSpPr>
            <p:cNvPr id="42" name="Rounded Rectangle 41"/>
            <p:cNvSpPr/>
            <p:nvPr/>
          </p:nvSpPr>
          <p:spPr>
            <a:xfrm>
              <a:off x="7500919" y="1657335"/>
              <a:ext cx="2341090" cy="157638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177198" y="1714488"/>
              <a:ext cx="1205779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BD" sz="4400" b="1" dirty="0" smtClean="0">
                  <a:ln w="1905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00B05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পেশা-</a:t>
              </a:r>
              <a:endParaRPr lang="en-US" sz="4400" b="1" cap="none" spc="0" dirty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562829" y="2490775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সাংবাদিকতা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91059" y="5676904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‘অরণ্যে নীলিমা’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0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4" grpId="0"/>
      <p:bldP spid="31" grpId="0"/>
      <p:bldP spid="41" grpId="0"/>
      <p:bldP spid="29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100" y="1612147"/>
            <a:ext cx="10591800" cy="1578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Diagonal Corners Rounded 1">
            <a:extLst>
              <a:ext uri="{FF2B5EF4-FFF2-40B4-BE49-F238E27FC236}">
                <a16:creationId xmlns:a16="http://schemas.microsoft.com/office/drawing/2014/main" xmlns="" id="{9D2AC9BE-7FCA-4DED-8AF6-67EB5AD5143B}"/>
              </a:ext>
            </a:extLst>
          </p:cNvPr>
          <p:cNvSpPr/>
          <p:nvPr/>
        </p:nvSpPr>
        <p:spPr>
          <a:xfrm>
            <a:off x="967590" y="736603"/>
            <a:ext cx="4695080" cy="768347"/>
          </a:xfrm>
          <a:prstGeom prst="round2DiagRect">
            <a:avLst>
              <a:gd name="adj1" fmla="val 50000"/>
              <a:gd name="adj2" fmla="val 50000"/>
            </a:avLst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-০৫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096" y="1612151"/>
            <a:ext cx="10591796" cy="157852"/>
          </a:xfrm>
          <a:prstGeom prst="rect">
            <a:avLst/>
          </a:prstGeom>
          <a:solidFill>
            <a:srgbClr val="A6A6A6"/>
          </a:solidFill>
          <a:ln w="12701" cap="flat">
            <a:solidFill>
              <a:srgbClr val="7F7F7F"/>
            </a:solidFill>
            <a:prstDash val="solid"/>
            <a:miter/>
          </a:ln>
          <a:effectLst>
            <a:outerShdw dist="38103" dir="54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angle: Diagonal Corners Rounded 1"/>
          <p:cNvSpPr/>
          <p:nvPr/>
        </p:nvSpPr>
        <p:spPr>
          <a:xfrm>
            <a:off x="967590" y="736604"/>
            <a:ext cx="4695078" cy="768342"/>
          </a:xfrm>
          <a:custGeom>
            <a:avLst>
              <a:gd name="f9" fmla="val 50000"/>
              <a:gd name="f10" fmla="val 5000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50000"/>
              <a:gd name="f10" fmla="val 5000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8 0 f37"/>
              <a:gd name="f40" fmla="+- f27 0 f38"/>
              <a:gd name="f41" fmla="*/ f37 29289 1"/>
              <a:gd name="f42" fmla="*/ f38 29289 1"/>
              <a:gd name="f43" fmla="*/ f37 f24 1"/>
              <a:gd name="f44" fmla="*/ f38 f24 1"/>
              <a:gd name="f45" fmla="*/ f41 1 100000"/>
              <a:gd name="f46" fmla="*/ f42 1 100000"/>
              <a:gd name="f47" fmla="*/ f40 f24 1"/>
              <a:gd name="f48" fmla="*/ f39 f24 1"/>
              <a:gd name="f49" fmla="+- f45 0 f46"/>
              <a:gd name="f50" fmla="?: f49 f45 f46"/>
              <a:gd name="f51" fmla="+- f27 0 f50"/>
              <a:gd name="f52" fmla="+- f28 0 f50"/>
              <a:gd name="f53" fmla="*/ f50 f24 1"/>
              <a:gd name="f54" fmla="*/ f51 f24 1"/>
              <a:gd name="f55" fmla="*/ f5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3" r="f54" b="f55"/>
            <a:pathLst>
              <a:path>
                <a:moveTo>
                  <a:pt x="f43" y="f29"/>
                </a:moveTo>
                <a:lnTo>
                  <a:pt x="f47" y="f29"/>
                </a:lnTo>
                <a:arcTo wR="f44" hR="f44" stAng="f4" swAng="f3"/>
                <a:lnTo>
                  <a:pt x="f32" y="f48"/>
                </a:lnTo>
                <a:arcTo wR="f43" hR="f43" stAng="f8" swAng="f3"/>
                <a:lnTo>
                  <a:pt x="f44" y="f33"/>
                </a:lnTo>
                <a:arcTo wR="f44" hR="f44" stAng="f3" swAng="f3"/>
                <a:lnTo>
                  <a:pt x="f29" y="f43"/>
                </a:lnTo>
                <a:arcTo wR="f43" hR="f43" stAng="f2" swAng="f3"/>
                <a:close/>
              </a:path>
            </a:pathLst>
          </a:custGeom>
          <a:noFill/>
          <a:ln w="12701" cap="flat">
            <a:solidFill>
              <a:srgbClr val="41719C"/>
            </a:solidFill>
            <a:prstDash val="solid"/>
            <a:miter/>
          </a:ln>
          <a:effectLst>
            <a:outerShdw dist="38096" dir="81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bn-IN" sz="4800" b="1" i="0" u="none" strike="noStrike" kern="1200" cap="none" spc="0" baseline="0" dirty="0">
                <a:solidFill>
                  <a:srgbClr val="002060"/>
                </a:solidFill>
                <a:uFillTx/>
                <a:latin typeface="NikoshBAN" pitchFamily="2"/>
                <a:cs typeface="NikoshBAN" pitchFamily="2"/>
              </a:rPr>
              <a:t>একক কাজ</a:t>
            </a:r>
            <a:r>
              <a:rPr lang="en-US" sz="4800" b="1" i="0" u="none" strike="noStrike" kern="1200" cap="none" spc="0" baseline="0" dirty="0">
                <a:solidFill>
                  <a:srgbClr val="002060"/>
                </a:solidFill>
                <a:uFillTx/>
                <a:latin typeface="NikoshBAN" pitchFamily="2"/>
                <a:cs typeface="NikoshBAN" pitchFamily="2"/>
              </a:rPr>
              <a:t>-০৫ </a:t>
            </a:r>
            <a:r>
              <a:rPr lang="en-US" sz="4800" b="1" i="0" u="none" strike="noStrike" kern="1200" cap="none" spc="0" baseline="0" dirty="0" err="1">
                <a:solidFill>
                  <a:srgbClr val="002060"/>
                </a:solidFill>
                <a:uFillTx/>
                <a:latin typeface="NikoshBAN" pitchFamily="2"/>
                <a:cs typeface="NikoshBAN" pitchFamily="2"/>
              </a:rPr>
              <a:t>মিনিট</a:t>
            </a:r>
            <a:endParaRPr lang="en-US" sz="4800" b="1" i="0" u="none" strike="noStrike" kern="1200" cap="none" spc="0" baseline="0" dirty="0">
              <a:solidFill>
                <a:srgbClr val="002060"/>
              </a:solidFill>
              <a:uFillTx/>
              <a:latin typeface="NikoshBAN" pitchFamily="2"/>
              <a:cs typeface="NikoshBAN" pitchFamily="2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59261" y="2614626"/>
            <a:ext cx="5856116" cy="3581599"/>
            <a:chOff x="2859261" y="2614626"/>
            <a:chExt cx="5856116" cy="3581599"/>
          </a:xfrm>
        </p:grpSpPr>
        <p:sp>
          <p:nvSpPr>
            <p:cNvPr id="9" name="Rectangle 8"/>
            <p:cNvSpPr/>
            <p:nvPr/>
          </p:nvSpPr>
          <p:spPr>
            <a:xfrm>
              <a:off x="2859261" y="5590479"/>
              <a:ext cx="5856116" cy="605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 </a:t>
              </a:r>
              <a:r>
                <a:rPr lang="bn-BD" sz="3200" b="1" dirty="0" smtClean="0">
                  <a:ln w="11430">
                    <a:solidFill>
                      <a:srgbClr val="18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‘আহসান </a:t>
              </a:r>
              <a:r>
                <a:rPr lang="bn-BD" sz="3200" b="1" dirty="0">
                  <a:ln w="11430">
                    <a:solidFill>
                      <a:srgbClr val="18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হাবীব’-</a:t>
              </a:r>
              <a:r>
                <a:rPr lang="bn-BD" sz="3200" b="1" dirty="0">
                  <a:ln w="11430">
                    <a:solidFill>
                      <a:srgbClr val="180000"/>
                    </a:solidFill>
                  </a:ln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bn-BD" sz="3200" b="1" dirty="0">
                  <a:ln w="11430">
                    <a:solidFill>
                      <a:srgbClr val="180000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জন্ম পরিচয়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লেখ </a:t>
              </a:r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2" descr="THE BIOGRAPHY OF AHSAN HABI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1797" y="2614626"/>
              <a:ext cx="3330565" cy="285367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915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7406" y="321274"/>
            <a:ext cx="2971800" cy="95279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1483" y="1371598"/>
            <a:ext cx="7415223" cy="4915917"/>
            <a:chOff x="471483" y="1371598"/>
            <a:chExt cx="7415223" cy="49159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1483" y="1371598"/>
              <a:ext cx="7415223" cy="4915917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57611" y="2514599"/>
              <a:ext cx="2586037" cy="377190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4" name="Media1-1_preview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1695" y="1885951"/>
            <a:ext cx="2416162" cy="3065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 fov="2700000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968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0900" y="683752"/>
            <a:ext cx="19812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16" y="1677982"/>
            <a:ext cx="5854683" cy="375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05861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11949</TotalTime>
  <Words>820</Words>
  <Application>Microsoft Office PowerPoint</Application>
  <PresentationFormat>Custom</PresentationFormat>
  <Paragraphs>153</Paragraphs>
  <Slides>20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1765</cp:revision>
  <dcterms:created xsi:type="dcterms:W3CDTF">2020-05-12T16:44:20Z</dcterms:created>
  <dcterms:modified xsi:type="dcterms:W3CDTF">2020-07-28T17:43:15Z</dcterms:modified>
</cp:coreProperties>
</file>