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75" r:id="rId6"/>
    <p:sldId id="276" r:id="rId7"/>
    <p:sldId id="274" r:id="rId8"/>
    <p:sldId id="279" r:id="rId9"/>
    <p:sldId id="277" r:id="rId10"/>
    <p:sldId id="280" r:id="rId11"/>
    <p:sldId id="268" r:id="rId12"/>
    <p:sldId id="27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C2526"/>
    <a:srgbClr val="2D9193"/>
    <a:srgbClr val="CC0099"/>
    <a:srgbClr val="003399"/>
    <a:srgbClr val="FF0066"/>
    <a:srgbClr val="3399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24" autoAdjust="0"/>
  </p:normalViewPr>
  <p:slideViewPr>
    <p:cSldViewPr snapToGrid="0">
      <p:cViewPr>
        <p:scale>
          <a:sx n="75" d="100"/>
          <a:sy n="75" d="100"/>
        </p:scale>
        <p:origin x="2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5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9B9FC-0D07-499D-BBAA-1B424AACC46E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6D507-001B-425C-B402-B9FF32359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6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28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5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17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55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12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3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7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25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31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08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A983-EEE7-4C48-91AD-F41DA0E9A0E1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8f181cd668154e2-animated-flowers-gif-12-gif-images-downlo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1320" y="579120"/>
            <a:ext cx="509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5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982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বর্ণের উচ্চারণ-স্থান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উচ্চারণস্থান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ব্যঞ্জনবর্ণগুলোর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844040"/>
          <a:ext cx="12192000" cy="606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741"/>
                <a:gridCol w="3684494"/>
                <a:gridCol w="5266765"/>
              </a:tblGrid>
              <a:tr h="6383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র্ণ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উচ্চারণস্থান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উচ্চারণস্থান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অনুসারে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বর্ণগুলোর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9208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অ, আ, ক, খ, গ, ঘ, ঙ, হ</a:t>
                      </a:r>
                      <a:endParaRPr lang="en-US" sz="32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কণ্ঠ</a:t>
                      </a:r>
                      <a:r>
                        <a:rPr lang="bn-BD" sz="3200" baseline="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 জিহবামূল</a:t>
                      </a:r>
                      <a:endParaRPr lang="en-US" sz="32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কণ্ঠ্য</a:t>
                      </a:r>
                      <a:r>
                        <a:rPr lang="bn-BD" sz="3200" baseline="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 জিহবামূলীয় বর্ণ</a:t>
                      </a:r>
                      <a:endParaRPr lang="en-US" sz="32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09067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ই, ঈ, চ, ছ, জ, ঝ, ঞ, য, য়, শ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তালু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তালব্য</a:t>
                      </a:r>
                      <a:r>
                        <a:rPr lang="bn-BD" sz="32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বর্ণ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9208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উ, ঊ, প, ফ, ব, ভ, ম</a:t>
                      </a:r>
                      <a:endParaRPr lang="en-US" sz="3200" dirty="0">
                        <a:solidFill>
                          <a:srgbClr val="0033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ওষ্ঠ</a:t>
                      </a:r>
                      <a:endParaRPr lang="en-US" sz="3200" dirty="0">
                        <a:solidFill>
                          <a:srgbClr val="0033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ওষ্ঠ্য</a:t>
                      </a:r>
                      <a:r>
                        <a:rPr lang="bn-BD" sz="3200" baseline="0" dirty="0" smtClean="0">
                          <a:solidFill>
                            <a:srgbClr val="00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বর্ণ</a:t>
                      </a:r>
                      <a:endParaRPr lang="en-US" sz="3200" dirty="0">
                        <a:solidFill>
                          <a:srgbClr val="0033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09067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ঋ, ট, ঠ, ড, ঢ, ণ, র, ড়, ঢ়, ষ</a:t>
                      </a:r>
                      <a:endParaRPr lang="en-US" sz="32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মূর্ধা</a:t>
                      </a:r>
                      <a:endParaRPr lang="en-US" sz="32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</a:t>
                      </a:r>
                      <a:r>
                        <a:rPr lang="bn-BD" sz="3200" baseline="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র্ধণ্য বর্ণ</a:t>
                      </a:r>
                      <a:endParaRPr lang="en-US" sz="32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9208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C2526"/>
                          </a:solidFill>
                          <a:latin typeface="NikoshBAN" pitchFamily="2" charset="0"/>
                          <a:cs typeface="NikoshBAN" pitchFamily="2" charset="0"/>
                        </a:rPr>
                        <a:t>এ, ঐ</a:t>
                      </a:r>
                      <a:endParaRPr lang="en-US" sz="3200" dirty="0">
                        <a:solidFill>
                          <a:srgbClr val="0C252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C2526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কণ্ঠ</a:t>
                      </a:r>
                      <a:r>
                        <a:rPr lang="bn-BD" sz="3200" baseline="0" dirty="0" smtClean="0">
                          <a:solidFill>
                            <a:srgbClr val="0C2526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তালু</a:t>
                      </a:r>
                      <a:endParaRPr lang="en-US" sz="3200" dirty="0">
                        <a:solidFill>
                          <a:srgbClr val="0C252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C2526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কণ্ঠতাল</a:t>
                      </a:r>
                      <a:r>
                        <a:rPr lang="bn-BD" sz="3200" baseline="0" dirty="0" smtClean="0">
                          <a:solidFill>
                            <a:srgbClr val="0C2526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 বর্ণ</a:t>
                      </a:r>
                      <a:endParaRPr lang="en-US" sz="3200" dirty="0">
                        <a:solidFill>
                          <a:srgbClr val="0C252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9208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CC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ও, ঔ</a:t>
                      </a:r>
                      <a:endParaRPr lang="en-US" sz="3200" dirty="0">
                        <a:solidFill>
                          <a:srgbClr val="CC33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CC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কণ্ঠ</a:t>
                      </a:r>
                      <a:r>
                        <a:rPr lang="bn-BD" sz="3200" baseline="0" dirty="0" smtClean="0">
                          <a:solidFill>
                            <a:srgbClr val="CC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ওষ্ঠ</a:t>
                      </a:r>
                      <a:endParaRPr lang="en-US" sz="3200" dirty="0">
                        <a:solidFill>
                          <a:srgbClr val="CC33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CC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কণ্ঠৌষ্ঠ্য</a:t>
                      </a:r>
                      <a:r>
                        <a:rPr lang="bn-BD" sz="3200" baseline="0" dirty="0" smtClean="0">
                          <a:solidFill>
                            <a:srgbClr val="CC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বর্ণ</a:t>
                      </a:r>
                      <a:endParaRPr lang="en-US" sz="3200" dirty="0">
                        <a:solidFill>
                          <a:srgbClr val="CC33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72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ত, থ, দ, ধ, ন, ল, স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দন্ত্য </a:t>
                      </a:r>
                      <a:r>
                        <a:rPr lang="bn-BD" sz="3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5360"/>
            <a:ext cx="12192000" cy="58826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4171950" lvl="8" indent="-514350"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১. ধ্বনিগুলোকে প্রধানত কয় ভাগে ভাগ করা হয়?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  ক. ২ ভাগে                           খ. ৩ ভাগে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 গ. ৪ ভাগে                            ঘ. ৫ ভাগে                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                     উত্তরঃ ক।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২.  বাংলা ভাষায় মৌলিক স্বরধ্বনি কয়টি?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৪ টি                               খ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৫ টি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৬ টি                      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৭ টি                    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                     উত্তরঃ ঘ।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৩. স্বরবর্ণের সংক্ষিপ্ত রূপকে কী বলে?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ক. ফলা                                 খ. কার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গ.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ধ্বনি                                  ঘ. বর্ণ                      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                     উত্তরঃ খ।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৪. কার চিহ্ন কয়টি?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ক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টি              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খ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. ৯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গ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টি             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ঘ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১১ টি                 </a:t>
            </a:r>
          </a:p>
          <a:p>
            <a:pPr marL="514350" indent="-514350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গ।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982"/>
            <a:ext cx="12192000" cy="52370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তোমার দুই বন্ধুর আলাপ মন দিয়ে শোন। তারপর    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তাদের যে উচ্চারণগুলো তোমার কাছে অশুদ্ধ বলে মনে  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হয় তা খাতায় লিখে নিয়ে আসবে।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AmpleHoarseAbyssiniancat-size_restricte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31900"/>
            <a:ext cx="12192000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181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4110"/>
            <a:ext cx="12192000" cy="51538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সাজেদা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সাইয়েদুল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আবরার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দরাসা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মির্জানগর, সদর, নোয়াখালি।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90314_113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96" y="2220417"/>
            <a:ext cx="3575674" cy="39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87503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9203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6924"/>
            <a:ext cx="12192000" cy="47910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নির্মিতি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শ্রেণি 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191" y="2067340"/>
            <a:ext cx="2968487" cy="42009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4443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6727"/>
            <a:ext cx="12192000" cy="464127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………………</a:t>
            </a:r>
            <a:endParaRPr lang="bn-BD" sz="6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6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400" dirty="0" smtClean="0">
                <a:latin typeface="NikoshBAN" pitchFamily="2" charset="0"/>
                <a:cs typeface="NikoshBAN" pitchFamily="2" charset="0"/>
              </a:rPr>
              <a:t>1. ধ্বনি ও বর্ণ সম্পর্কে 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4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742950" indent="-742950">
              <a:buNone/>
            </a:pP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 ২. </a:t>
            </a:r>
            <a:r>
              <a:rPr lang="bn-BD" sz="6400" dirty="0" smtClean="0">
                <a:latin typeface="NikoshBAN" pitchFamily="2" charset="0"/>
                <a:cs typeface="NikoshBAN" pitchFamily="2" charset="0"/>
              </a:rPr>
              <a:t>কার ও ফলা সম্পর্কে ব্যাখ্যা করতে পারবে।</a:t>
            </a:r>
          </a:p>
          <a:p>
            <a:pPr marL="742950" indent="-742950">
              <a:buNone/>
            </a:pPr>
            <a:r>
              <a:rPr lang="bn-BD" sz="6400" dirty="0" smtClean="0">
                <a:latin typeface="NikoshBAN" pitchFamily="2" charset="0"/>
                <a:cs typeface="NikoshBAN" pitchFamily="2" charset="0"/>
              </a:rPr>
              <a:t>  ৩. </a:t>
            </a:r>
            <a:r>
              <a:rPr lang="bn-BD" sz="6400" dirty="0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bn-BD" sz="6400" dirty="0" smtClean="0">
                <a:latin typeface="NikoshBAN" pitchFamily="2" charset="0"/>
                <a:cs typeface="NikoshBAN" pitchFamily="2" charset="0"/>
              </a:rPr>
              <a:t> উচ্চারণস্থান </a:t>
            </a:r>
            <a:r>
              <a:rPr lang="bn-BD" sz="6400" dirty="0" smtClean="0">
                <a:latin typeface="NikoshBAN" pitchFamily="2" charset="0"/>
                <a:cs typeface="NikoshBAN" pitchFamily="2" charset="0"/>
              </a:rPr>
              <a:t>সম্পর্কে বিশ্লেষণ করতে পারবে।</a:t>
            </a:r>
            <a:endParaRPr lang="en-US" sz="6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6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r>
              <a:rPr lang="en-US" sz="6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52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528-Hz-Frequency-That-Can-Transform-Your-D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" y="1859280"/>
            <a:ext cx="4724400" cy="472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5" descr="images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1859280"/>
            <a:ext cx="4937760" cy="463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772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ধ্বনি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358536"/>
            <a:ext cx="12192000" cy="5499463"/>
          </a:xfrm>
          <a:solidFill>
            <a:srgbClr val="00B050"/>
          </a:solidFill>
        </p:spPr>
        <p:txBody>
          <a:bodyPr/>
          <a:lstStyle/>
          <a:p>
            <a:endParaRPr lang="bn-BD" dirty="0" smtClean="0"/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ধ্বনি শব্দের অর্থ হচ্ছে আওয়াজ। ধ্বনি সৃষ্টি হয় বাগযন্ত্রের সাহায্যে।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মানুষের গলনালি, দাঁত, মুখবিবর, কণ্ঠ, জিহবা, তালু, নাক ইত্যাদির সহযোগ হলো বাগযন্ত্র।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060700"/>
            <a:ext cx="84328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ধ্বনি ও ধ্বনির প্রকারভেদ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643"/>
            <a:ext cx="12192000" cy="5983357"/>
          </a:xfrm>
          <a:solidFill>
            <a:srgbClr val="00B0F0"/>
          </a:solidFill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 কোনো ভাষার উচ্চারিত শব্দকে বিশ্লেষণ করলে যে উপাদানসমূহ পাওয়া যায় সেগুলোকে    </a:t>
            </a:r>
          </a:p>
          <a:p>
            <a:pPr marL="514350" indent="-514350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পৃথকভাবে ধ্বনি বলে। ধ্বনির সঙ্গে অর্থের কোনো সংশ্লিষ্টতা থাকেনা। ধ্বনি তৈরি হয় </a:t>
            </a:r>
          </a:p>
          <a:p>
            <a:pPr marL="514350" indent="-514350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বাগযন্ত্রের সাহায্যে। তবে সব ধ্বনি সব ভাষা গ্রহণ করেনা।</a:t>
            </a:r>
          </a:p>
          <a:p>
            <a:pPr marL="514350" indent="-514350" algn="ctr">
              <a:buNone/>
            </a:pPr>
            <a:r>
              <a:rPr lang="bn-BD" sz="3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ভাষায় ব্যবহৃত ধ্বনিগুলোকে প্রধানত দুভাগে ভাগ করা হয়ঃ ১. স্বরধ্বনি  ২. ব্যঞ্জনধ্বনি।</a:t>
            </a:r>
          </a:p>
          <a:p>
            <a:pPr marL="514350" indent="-514350">
              <a:buNone/>
            </a:pPr>
            <a:r>
              <a:rPr lang="bn-BD" sz="3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স্বরধ্বনিঃ যে ধ্বনি উচ্চারণের সময় মুখের ভেতরে কোথাও কোনো বাধা পায়না এবং যা অন্য ধ্বনির </a:t>
            </a:r>
          </a:p>
          <a:p>
            <a:pPr marL="514350" indent="-514350">
              <a:buNone/>
            </a:pPr>
            <a:r>
              <a:rPr lang="bn-BD" sz="3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সাহায্য ছাড়া নিজেই সম্পূর্ণভাবে উচ্চারিত হয় তাকে স্বরধ্বনি বলে। বাংলাভাষায় মৌলিক  </a:t>
            </a:r>
          </a:p>
          <a:p>
            <a:pPr marL="514350" indent="-514350">
              <a:buNone/>
            </a:pPr>
            <a:r>
              <a:rPr lang="bn-BD" sz="3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স্বরধ্বনি ৭টি। যথাঃ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অ, আ, ই, উ, এ ও, অ্যা।  </a:t>
            </a:r>
          </a:p>
          <a:p>
            <a:pPr marL="514350" indent="-514350">
              <a:buNone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ব্যঞ্জনধ্বনিঃ </a:t>
            </a:r>
            <a:r>
              <a:rPr lang="bn-BD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ধ্বনি উচ্চারণের সময় মুখের ভেতরে কোথাও না কোথাও বাধা পায় এবং যা স্বরধ্বনির সাহায্য   </a:t>
            </a:r>
          </a:p>
          <a:p>
            <a:pPr marL="514350" indent="-514350">
              <a:buNone/>
            </a:pPr>
            <a:r>
              <a:rPr lang="bn-BD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ছাড়া নিজেই স্পষ্টরুপে উচ্চারিত হতে পারেনা তাকে ব্যঞ্জনধ্বনি বলে। ক্, খ্, গ্, ঘ্, প্, স্ ইত্যাদি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r>
              <a:rPr lang="bn-BD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ধ্বনিগুলোকে প্রকৃষ্টভাবে শ্রুতিযোগ্য করে উচ্চারণ করতে হলে স্বরধ্বনির আশ্রয় নিতে হয়। যেমনঃ ( ক+অ)=ক, (গ+অ)=গ ইত্যাদি।</a:t>
            </a:r>
          </a:p>
          <a:p>
            <a:pPr marL="514350" indent="-514350">
              <a:buNone/>
            </a:pPr>
            <a:endParaRPr lang="bn-BD" sz="31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6787"/>
          </a:xfrm>
          <a:solidFill>
            <a:srgbClr val="3399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ও বর্ণমালা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6446"/>
            <a:ext cx="12192000" cy="5701553"/>
          </a:xfr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ভাষা লিখে প্রকাশ করার সুবিধার্থে ধ্বনিগুলোর প্রতিনিধি হিসেবে কিছু চিহ্ন তৈরি করা হয়েছে। এই চিহ্নের নাম বর্ণ। অর্থাৎ কোনো ভাষা লিখতে যেসব ধ্বনি-দ্যোতক সংকেত বা চিহ্ন ব্যবহৃত হয় তাকে বর্ণ বলে। এই বর্ণসমূহের সমষ্টিই হলো বর্ণমালা।</a:t>
            </a:r>
          </a:p>
          <a:p>
            <a:pPr algn="ctr"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 দুপ্রকারঃ ১. স্বরবর্ণ     ২. ব্যঞ্জনবর্ণ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স্বরবর্ণঃ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স্বরধ্বনির লিখিত চিহ্ন বা সংকেতকে বলা হয় স্বরবর্ণ। বাংলা ভাষায় স্বরবর্ণ ১১টি। যথাঃ---</a:t>
            </a:r>
          </a:p>
          <a:p>
            <a:pPr algn="ctr"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অ, আ, ই, ঈ, উ, ঊ, ঋ, এ, ঐ, ও, ঔ।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ব্যঞ্জনবর্ণঃ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ব্যঞ্জনধ্বনির লিখিত চিহ্ন বা সংকেতকে বলা হয় ব্যঞ্জনবর্ণ। বাংলা ভাষায় ব্যঞ্জনবর্ণ ৩৯টি। যথাঃ-</a:t>
            </a:r>
          </a:p>
          <a:p>
            <a:pPr algn="ctr"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ক থেকে চন্দ্রবিন্দু পর্যন্ত।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বর্ণমালাঃ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কোনো ভাষা লিখতে যেসব ধ্বনি-দ্যোতক সংকেত বা চিহ্নসমূহ ব্যবহৃত হয় তার স্মষ্টিই হলো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বর্ণ মালা। বাংলা ভাষায় ব্যবহৃত বর্ণ সমূহকে একত্রে বাংলা বর্ণমালা বলে।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 বর্ণমালায় মোট ৫০টি বর্ণ আছে।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কার ও ফলা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117600"/>
            <a:ext cx="6019800" cy="5740400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কার</a:t>
            </a:r>
          </a:p>
          <a:p>
            <a:pPr>
              <a:buNone/>
            </a:pPr>
            <a:r>
              <a:rPr lang="bn-BD" sz="3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স্বরবর্ণের সংক্ষিপ্ত রূপকে ‘কার’ বলে। স্বরবর্ণের‘কার’-চিহ্ন ১০টি। যথাঃ</a:t>
            </a:r>
            <a:endParaRPr lang="bn-BD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আ- কার (া) – মা, বাবা, কাকা, মালা।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ই – কার (ি) – মিনি, কিনি, চিনি।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ঈ – কার (ী) – শশী, সীমানা, রীতি।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 – কার (ু) – কুকুর, পুকুর, দুপুর।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ঊ – কার (ূ) – সূচি, মূল্য, ভূত।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ঋ – কার (ৃ) – কৃষক, পৃথিবী, তৃণ।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–কার (ে) – ছেলে, মেয়ে, চেয়ার।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ঐ – কার (ৈ) – তৈরি, বৈরী, বৈশাখ।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ও – কার (ো) – পোকা, বোকা, খোকা।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ঔ – কার ( ৌ) – নৌকা, মৌসুমি, পৌষ।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32500" y="1075765"/>
            <a:ext cx="6159500" cy="5782235"/>
          </a:xfrm>
          <a:solidFill>
            <a:srgbClr val="00B05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ফলা</a:t>
            </a:r>
          </a:p>
          <a:p>
            <a:pPr>
              <a:buNone/>
            </a:pPr>
            <a:r>
              <a:rPr lang="bn-BD" sz="3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ব্যঞ্জনবর্ণের সংক্ষিপ্ত রূপকে ফলা বলে। ব্যঞ্জনবর্ণের ‘ফলা’- চিহ্ন ৬টি। যথাঃ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 /ণ ফলা  ( ন /ণ) – চিহ্ন, বিভিন্ন, যত্ন, / পূর্বাহ্ন, অপরাহ্ণ।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 – ফলা  (ব ) – পক্ব, বিশ্ব, ধ্বনি।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 – ফলা  ( ম ) – পদ্মা, মুহম্মদ, তন্ময়।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য – ফলা  ( ্য) – খ্যাতি, ট্যাংরা, ব্যাংক।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র – ফলা  ( ্র) – ক্রয়, গ্রহ, কর্ক, বর্ণ।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ল – ফলা  ( ল ) – ক্লান্ত, গ্লাস, অম্লান।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968</Words>
  <Application>Microsoft Office PowerPoint</Application>
  <PresentationFormat>Custom</PresentationFormat>
  <Paragraphs>126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শিক্ষক পরিচিতি</vt:lpstr>
      <vt:lpstr>পাঠ পরিচিতি</vt:lpstr>
      <vt:lpstr>শিখনফল  </vt:lpstr>
      <vt:lpstr> এসো আমরা ছবিগুলো দেখি </vt:lpstr>
      <vt:lpstr>ধ্বনি</vt:lpstr>
      <vt:lpstr>ধ্বনি ও ধ্বনির প্রকারভেদ</vt:lpstr>
      <vt:lpstr>বর্ণ ও বর্ণমালা</vt:lpstr>
      <vt:lpstr>কার ও ফলা</vt:lpstr>
      <vt:lpstr>বর্ণের উচ্চারণ-স্থান উচ্চারণস্থান অনুসারে স্বর ও ব্যঞ্জনবর্ণগুলোর নাম নিচের ছকে দেখানো হলোঃ </vt:lpstr>
      <vt:lpstr>মূল্যায়ণ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Sajeda Sultana</dc:creator>
  <cp:lastModifiedBy>Sajeda Sultana</cp:lastModifiedBy>
  <cp:revision>361</cp:revision>
  <dcterms:created xsi:type="dcterms:W3CDTF">2020-06-06T15:13:20Z</dcterms:created>
  <dcterms:modified xsi:type="dcterms:W3CDTF">2020-07-29T15:19:13Z</dcterms:modified>
</cp:coreProperties>
</file>