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9" r:id="rId4"/>
    <p:sldId id="260" r:id="rId5"/>
    <p:sldId id="276" r:id="rId6"/>
    <p:sldId id="262" r:id="rId7"/>
    <p:sldId id="263" r:id="rId8"/>
    <p:sldId id="280" r:id="rId9"/>
    <p:sldId id="281" r:id="rId10"/>
    <p:sldId id="282" r:id="rId11"/>
    <p:sldId id="273" r:id="rId12"/>
    <p:sldId id="267" r:id="rId13"/>
    <p:sldId id="268" r:id="rId14"/>
    <p:sldId id="278" r:id="rId15"/>
    <p:sldId id="266" r:id="rId16"/>
    <p:sldId id="279"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9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537" autoAdjust="0"/>
  </p:normalViewPr>
  <p:slideViewPr>
    <p:cSldViewPr snapToGrid="0">
      <p:cViewPr varScale="1">
        <p:scale>
          <a:sx n="79" d="100"/>
          <a:sy n="79" d="100"/>
        </p:scale>
        <p:origin x="420" y="96"/>
      </p:cViewPr>
      <p:guideLst/>
    </p:cSldViewPr>
  </p:slideViewPr>
  <p:outlineViewPr>
    <p:cViewPr>
      <p:scale>
        <a:sx n="33" d="100"/>
        <a:sy n="33" d="100"/>
      </p:scale>
      <p:origin x="0" y="-117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4512C-BD79-40F2-A0C4-0013EEFA3ACE}" type="datetimeFigureOut">
              <a:rPr lang="en-US" smtClean="0"/>
              <a:t>29-Jul-20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16826-0E05-4F00-B51A-98A695FD75B4}" type="slidenum">
              <a:rPr lang="en-US" smtClean="0"/>
              <a:t>‹#›</a:t>
            </a:fld>
            <a:endParaRPr lang="en-US"/>
          </a:p>
        </p:txBody>
      </p:sp>
    </p:spTree>
    <p:extLst>
      <p:ext uri="{BB962C8B-B14F-4D97-AF65-F5344CB8AC3E}">
        <p14:creationId xmlns:p14="http://schemas.microsoft.com/office/powerpoint/2010/main" val="415491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16826-0E05-4F00-B51A-98A695FD75B4}" type="slidenum">
              <a:rPr lang="en-US" smtClean="0"/>
              <a:t>2</a:t>
            </a:fld>
            <a:endParaRPr lang="en-US"/>
          </a:p>
        </p:txBody>
      </p:sp>
    </p:spTree>
    <p:extLst>
      <p:ext uri="{BB962C8B-B14F-4D97-AF65-F5344CB8AC3E}">
        <p14:creationId xmlns:p14="http://schemas.microsoft.com/office/powerpoint/2010/main" val="293137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A5FCB97-0A57-40F4-9E70-6A3E723EBD2D}" type="datetimeFigureOut">
              <a:rPr lang="en-US" smtClean="0"/>
              <a:t>29-Jul-20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C4B675F-292E-421F-95CF-4D37FA72C4D2}"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742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FCB97-0A57-40F4-9E70-6A3E723EBD2D}" type="datetimeFigureOut">
              <a:rPr lang="en-US" smtClean="0"/>
              <a:t>29-Jul-20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B675F-292E-421F-95CF-4D37FA72C4D2}" type="slidenum">
              <a:rPr lang="en-US" smtClean="0"/>
              <a:t>‹#›</a:t>
            </a:fld>
            <a:endParaRPr lang="en-US"/>
          </a:p>
        </p:txBody>
      </p:sp>
    </p:spTree>
    <p:extLst>
      <p:ext uri="{BB962C8B-B14F-4D97-AF65-F5344CB8AC3E}">
        <p14:creationId xmlns:p14="http://schemas.microsoft.com/office/powerpoint/2010/main" val="323428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FCB97-0A57-40F4-9E70-6A3E723EBD2D}" type="datetimeFigureOut">
              <a:rPr lang="en-US" smtClean="0"/>
              <a:t>29-Jul-20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B675F-292E-421F-95CF-4D37FA72C4D2}" type="slidenum">
              <a:rPr lang="en-US" smtClean="0"/>
              <a:t>‹#›</a:t>
            </a:fld>
            <a:endParaRPr lang="en-US"/>
          </a:p>
        </p:txBody>
      </p:sp>
    </p:spTree>
    <p:extLst>
      <p:ext uri="{BB962C8B-B14F-4D97-AF65-F5344CB8AC3E}">
        <p14:creationId xmlns:p14="http://schemas.microsoft.com/office/powerpoint/2010/main" val="282856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FCB97-0A57-40F4-9E70-6A3E723EBD2D}" type="datetimeFigureOut">
              <a:rPr lang="en-US" smtClean="0"/>
              <a:t>29-Jul-20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B675F-292E-421F-95CF-4D37FA72C4D2}" type="slidenum">
              <a:rPr lang="en-US" smtClean="0"/>
              <a:t>‹#›</a:t>
            </a:fld>
            <a:endParaRPr lang="en-US"/>
          </a:p>
        </p:txBody>
      </p:sp>
    </p:spTree>
    <p:extLst>
      <p:ext uri="{BB962C8B-B14F-4D97-AF65-F5344CB8AC3E}">
        <p14:creationId xmlns:p14="http://schemas.microsoft.com/office/powerpoint/2010/main" val="52970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A5FCB97-0A57-40F4-9E70-6A3E723EBD2D}" type="datetimeFigureOut">
              <a:rPr lang="en-US" smtClean="0"/>
              <a:t>29-Jul-20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C4B675F-292E-421F-95CF-4D37FA72C4D2}"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741505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5FCB97-0A57-40F4-9E70-6A3E723EBD2D}" type="datetimeFigureOut">
              <a:rPr lang="en-US" smtClean="0"/>
              <a:t>29-Jul-20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B675F-292E-421F-95CF-4D37FA72C4D2}" type="slidenum">
              <a:rPr lang="en-US" smtClean="0"/>
              <a:t>‹#›</a:t>
            </a:fld>
            <a:endParaRPr lang="en-US"/>
          </a:p>
        </p:txBody>
      </p:sp>
    </p:spTree>
    <p:extLst>
      <p:ext uri="{BB962C8B-B14F-4D97-AF65-F5344CB8AC3E}">
        <p14:creationId xmlns:p14="http://schemas.microsoft.com/office/powerpoint/2010/main" val="9487630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5FCB97-0A57-40F4-9E70-6A3E723EBD2D}" type="datetimeFigureOut">
              <a:rPr lang="en-US" smtClean="0"/>
              <a:t>29-Jul-20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4B675F-292E-421F-95CF-4D37FA72C4D2}" type="slidenum">
              <a:rPr lang="en-US" smtClean="0"/>
              <a:t>‹#›</a:t>
            </a:fld>
            <a:endParaRPr lang="en-US"/>
          </a:p>
        </p:txBody>
      </p:sp>
    </p:spTree>
    <p:extLst>
      <p:ext uri="{BB962C8B-B14F-4D97-AF65-F5344CB8AC3E}">
        <p14:creationId xmlns:p14="http://schemas.microsoft.com/office/powerpoint/2010/main" val="26010903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5FCB97-0A57-40F4-9E70-6A3E723EBD2D}" type="datetimeFigureOut">
              <a:rPr lang="en-US" smtClean="0"/>
              <a:t>29-Jul-20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4B675F-292E-421F-95CF-4D37FA72C4D2}" type="slidenum">
              <a:rPr lang="en-US" smtClean="0"/>
              <a:t>‹#›</a:t>
            </a:fld>
            <a:endParaRPr lang="en-US"/>
          </a:p>
        </p:txBody>
      </p:sp>
    </p:spTree>
    <p:extLst>
      <p:ext uri="{BB962C8B-B14F-4D97-AF65-F5344CB8AC3E}">
        <p14:creationId xmlns:p14="http://schemas.microsoft.com/office/powerpoint/2010/main" val="359890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FCB97-0A57-40F4-9E70-6A3E723EBD2D}" type="datetimeFigureOut">
              <a:rPr lang="en-US" smtClean="0"/>
              <a:t>29-Jul-20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4B675F-292E-421F-95CF-4D37FA72C4D2}" type="slidenum">
              <a:rPr lang="en-US" smtClean="0"/>
              <a:t>‹#›</a:t>
            </a:fld>
            <a:endParaRPr lang="en-US"/>
          </a:p>
        </p:txBody>
      </p:sp>
    </p:spTree>
    <p:extLst>
      <p:ext uri="{BB962C8B-B14F-4D97-AF65-F5344CB8AC3E}">
        <p14:creationId xmlns:p14="http://schemas.microsoft.com/office/powerpoint/2010/main" val="165301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A5FCB97-0A57-40F4-9E70-6A3E723EBD2D}" type="datetimeFigureOut">
              <a:rPr lang="en-US" smtClean="0"/>
              <a:t>29-Jul-20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C4B675F-292E-421F-95CF-4D37FA72C4D2}"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508222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A5FCB97-0A57-40F4-9E70-6A3E723EBD2D}" type="datetimeFigureOut">
              <a:rPr lang="en-US" smtClean="0"/>
              <a:t>29-Jul-20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C4B675F-292E-421F-95CF-4D37FA72C4D2}" type="slidenum">
              <a:rPr lang="en-US" smtClean="0"/>
              <a:t>‹#›</a:t>
            </a:fld>
            <a:endParaRPr lang="en-US"/>
          </a:p>
        </p:txBody>
      </p:sp>
    </p:spTree>
    <p:extLst>
      <p:ext uri="{BB962C8B-B14F-4D97-AF65-F5344CB8AC3E}">
        <p14:creationId xmlns:p14="http://schemas.microsoft.com/office/powerpoint/2010/main" val="187691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A5FCB97-0A57-40F4-9E70-6A3E723EBD2D}" type="datetimeFigureOut">
              <a:rPr lang="en-US" smtClean="0"/>
              <a:t>29-Jul-20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C4B675F-292E-421F-95CF-4D37FA72C4D2}"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1848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01EB24E8-6759-4BEE-95E2-F8CA1D3769A1}"/>
              </a:ext>
            </a:extLst>
          </p:cNvPr>
          <p:cNvSpPr/>
          <p:nvPr/>
        </p:nvSpPr>
        <p:spPr>
          <a:xfrm>
            <a:off x="2255520" y="3072384"/>
            <a:ext cx="3840480" cy="2895600"/>
          </a:xfrm>
          <a:prstGeom prst="triangle">
            <a:avLst>
              <a:gd name="adj" fmla="val 0"/>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097B8A9E-FD32-4430-A7BA-91EB76FF4C7F}"/>
              </a:ext>
            </a:extLst>
          </p:cNvPr>
          <p:cNvSpPr/>
          <p:nvPr/>
        </p:nvSpPr>
        <p:spPr>
          <a:xfrm>
            <a:off x="6120384" y="2901696"/>
            <a:ext cx="3182112" cy="3066288"/>
          </a:xfrm>
          <a:prstGeom prst="triangle">
            <a:avLst>
              <a:gd name="adj" fmla="val 100000"/>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0248E77-793C-4830-9CB8-4049E83B9FA6}"/>
              </a:ext>
            </a:extLst>
          </p:cNvPr>
          <p:cNvSpPr/>
          <p:nvPr/>
        </p:nvSpPr>
        <p:spPr>
          <a:xfrm>
            <a:off x="3005328" y="1652016"/>
            <a:ext cx="5657088" cy="2950464"/>
          </a:xfrm>
          <a:prstGeom prst="ellipse">
            <a:avLst/>
          </a:prstGeom>
          <a:solidFill>
            <a:schemeClr val="accent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DC3D8E17-AF65-4DE0-A5E5-BCC304A1E7BA}"/>
              </a:ext>
            </a:extLst>
          </p:cNvPr>
          <p:cNvSpPr/>
          <p:nvPr/>
        </p:nvSpPr>
        <p:spPr>
          <a:xfrm flipH="1" flipV="1">
            <a:off x="2170176" y="682752"/>
            <a:ext cx="3291840" cy="2444496"/>
          </a:xfrm>
          <a:prstGeom prst="triangle">
            <a:avLst>
              <a:gd name="adj" fmla="val 97802"/>
            </a:avLst>
          </a:prstGeom>
          <a:solidFill>
            <a:schemeClr val="accent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C5D0BFFF-994B-4D23-B37A-BA0D5A8E39CE}"/>
              </a:ext>
            </a:extLst>
          </p:cNvPr>
          <p:cNvSpPr/>
          <p:nvPr/>
        </p:nvSpPr>
        <p:spPr>
          <a:xfrm flipV="1">
            <a:off x="5529072" y="682752"/>
            <a:ext cx="3773424" cy="2218944"/>
          </a:xfrm>
          <a:prstGeom prst="triangle">
            <a:avLst>
              <a:gd name="adj" fmla="val 100000"/>
            </a:avLst>
          </a:prstGeom>
          <a:solidFill>
            <a:schemeClr val="accent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23AB0B3-DA44-4B6D-89A1-33B84F1BA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872" y="2188464"/>
            <a:ext cx="4511040" cy="1877568"/>
          </a:xfrm>
          <a:prstGeom prst="rect">
            <a:avLst/>
          </a:prstGeom>
        </p:spPr>
      </p:pic>
      <p:pic>
        <p:nvPicPr>
          <p:cNvPr id="3" name="Picture 2">
            <a:extLst>
              <a:ext uri="{FF2B5EF4-FFF2-40B4-BE49-F238E27FC236}">
                <a16:creationId xmlns:a16="http://schemas.microsoft.com/office/drawing/2014/main" id="{E8EE6056-865E-461C-9118-D887FA4E3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552" y="609600"/>
            <a:ext cx="2304288" cy="5358384"/>
          </a:xfrm>
          <a:prstGeom prst="rect">
            <a:avLst/>
          </a:prstGeom>
        </p:spPr>
      </p:pic>
      <p:pic>
        <p:nvPicPr>
          <p:cNvPr id="5" name="Picture 4">
            <a:extLst>
              <a:ext uri="{FF2B5EF4-FFF2-40B4-BE49-F238E27FC236}">
                <a16:creationId xmlns:a16="http://schemas.microsoft.com/office/drawing/2014/main" id="{7ED87149-D3EB-405F-88E5-A27F391D6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18" y="652272"/>
            <a:ext cx="2059574" cy="5315712"/>
          </a:xfrm>
          <a:prstGeom prst="rect">
            <a:avLst/>
          </a:prstGeom>
        </p:spPr>
      </p:pic>
    </p:spTree>
    <p:extLst>
      <p:ext uri="{BB962C8B-B14F-4D97-AF65-F5344CB8AC3E}">
        <p14:creationId xmlns:p14="http://schemas.microsoft.com/office/powerpoint/2010/main" val="298131943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861F25-0029-4115-82D1-A215212D1C87}"/>
              </a:ext>
            </a:extLst>
          </p:cNvPr>
          <p:cNvSpPr txBox="1"/>
          <p:nvPr/>
        </p:nvSpPr>
        <p:spPr>
          <a:xfrm>
            <a:off x="7187184" y="2791968"/>
            <a:ext cx="4724400" cy="3539430"/>
          </a:xfrm>
          <a:prstGeom prst="rect">
            <a:avLst/>
          </a:prstGeom>
          <a:noFill/>
          <a:ln w="38100">
            <a:solidFill>
              <a:schemeClr val="tx1"/>
            </a:solidFill>
          </a:ln>
        </p:spPr>
        <p:txBody>
          <a:bodyPr wrap="square" rtlCol="0">
            <a:spAutoFit/>
          </a:bodyPr>
          <a:lstStyle/>
          <a:p>
            <a:r>
              <a:rPr lang="bn-IN" sz="3200" dirty="0">
                <a:latin typeface="NikoshBAN" panose="02000000000000000000" pitchFamily="2" charset="0"/>
                <a:cs typeface="NikoshBAN" panose="02000000000000000000" pitchFamily="2" charset="0"/>
              </a:rPr>
              <a:t>মানুষ তখন একটু একটু করে সভ্য হচ্ছে।কী করে সবার সঙে থাকা যায়, শিখছে সেইসব নিয়মকানুন।ও-দিকে বনে বনে তখন পশুদের রাজত্ব।হাজার রকমের প্রাণী,অসংখ্য পাখ-পাখালি।</a:t>
            </a:r>
          </a:p>
          <a:p>
            <a:r>
              <a:rPr lang="bn-IN" sz="3200" dirty="0">
                <a:latin typeface="NikoshBAN" panose="02000000000000000000" pitchFamily="2" charset="0"/>
                <a:cs typeface="NikoshBAN" panose="02000000000000000000" pitchFamily="2" charset="0"/>
              </a:rPr>
              <a:t>বেশ শান্তিতেই কাটছিল পাখি আর প্রাণীদের দিনগুলো ।</a:t>
            </a:r>
            <a:endParaRPr lang="en-US" sz="32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12B57053-9C8D-4AEB-A283-BF9D26D6D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 y="0"/>
            <a:ext cx="6193536" cy="6766560"/>
          </a:xfrm>
          <a:prstGeom prst="rect">
            <a:avLst/>
          </a:prstGeom>
        </p:spPr>
      </p:pic>
    </p:spTree>
    <p:extLst>
      <p:ext uri="{BB962C8B-B14F-4D97-AF65-F5344CB8AC3E}">
        <p14:creationId xmlns:p14="http://schemas.microsoft.com/office/powerpoint/2010/main" val="3579120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9257EE-B9B6-498E-A15D-A18633A573D4}"/>
              </a:ext>
            </a:extLst>
          </p:cNvPr>
          <p:cNvSpPr txBox="1"/>
          <p:nvPr/>
        </p:nvSpPr>
        <p:spPr>
          <a:xfrm>
            <a:off x="6498336" y="2840736"/>
            <a:ext cx="5279136" cy="3046988"/>
          </a:xfrm>
          <a:prstGeom prst="rect">
            <a:avLst/>
          </a:prstGeom>
          <a:noFill/>
          <a:ln w="38100">
            <a:solidFill>
              <a:srgbClr val="0070C0"/>
            </a:solidFill>
          </a:ln>
        </p:spPr>
        <p:txBody>
          <a:bodyPr wrap="square" rtlCol="0">
            <a:spAutoFit/>
          </a:bodyPr>
          <a:lstStyle/>
          <a:p>
            <a:r>
              <a:rPr lang="bn-IN" sz="3200" dirty="0">
                <a:latin typeface="NikoshBAN" panose="02000000000000000000" pitchFamily="2" charset="0"/>
                <a:cs typeface="NikoshBAN" panose="02000000000000000000" pitchFamily="2" charset="0"/>
              </a:rPr>
              <a:t>কিন্তু একদিন হলো কি তাড়া খেয়ে মস্ত একটা হাতি এই বনে ঢুকে পড়ল।হাতিটার সে –কী বিশাল শরীর।পাগুলো বটপাকুড় গাছের মতো মোটা। শুঁড় এতটাই লম্বা যে আকাশের গায়ে গিয়ে বুঝি ঠেকবে।তার অহংকার।মেজাজটাও দারুণ তিরিক্ষি।</a:t>
            </a:r>
            <a:endParaRPr lang="en-US" sz="3200"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FBF1C7BD-26E6-49A8-A3C9-4EC326FFA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08" y="414528"/>
            <a:ext cx="5425440" cy="6291072"/>
          </a:xfrm>
          <a:prstGeom prst="rect">
            <a:avLst/>
          </a:prstGeom>
        </p:spPr>
      </p:pic>
    </p:spTree>
    <p:extLst>
      <p:ext uri="{BB962C8B-B14F-4D97-AF65-F5344CB8AC3E}">
        <p14:creationId xmlns:p14="http://schemas.microsoft.com/office/powerpoint/2010/main" val="25982264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5546" y="2816341"/>
            <a:ext cx="8281825" cy="3757666"/>
          </a:xfrm>
          <a:prstGeom prst="roundRect">
            <a:avLst/>
          </a:prstGeom>
          <a:solidFill>
            <a:schemeClr val="accent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5400" dirty="0">
                <a:solidFill>
                  <a:schemeClr val="tx1"/>
                </a:solidFill>
                <a:latin typeface="NikoshBAN" panose="02000000000000000000" pitchFamily="2" charset="0"/>
                <a:cs typeface="NikoshBAN" panose="02000000000000000000" pitchFamily="2" charset="0"/>
              </a:rPr>
              <a:t>তিরিক্ষি –খারাপ মেজাজ </a:t>
            </a:r>
          </a:p>
          <a:p>
            <a:pPr algn="just"/>
            <a:r>
              <a:rPr lang="bn-IN" sz="5400" dirty="0">
                <a:solidFill>
                  <a:schemeClr val="tx1"/>
                </a:solidFill>
                <a:latin typeface="NikoshBAN" panose="02000000000000000000" pitchFamily="2" charset="0"/>
                <a:cs typeface="NikoshBAN" panose="02000000000000000000" pitchFamily="2" charset="0"/>
              </a:rPr>
              <a:t>অহংকার –নিজে অনেক বড় কেউ</a:t>
            </a:r>
          </a:p>
          <a:p>
            <a:pPr algn="ctr"/>
            <a:r>
              <a:rPr lang="bn-IN" sz="5400" dirty="0">
                <a:solidFill>
                  <a:schemeClr val="tx1"/>
                </a:solidFill>
                <a:latin typeface="NikoshBAN" panose="02000000000000000000" pitchFamily="2" charset="0"/>
                <a:cs typeface="NikoshBAN" panose="02000000000000000000" pitchFamily="2" charset="0"/>
              </a:rPr>
              <a:t>এরকম মনে করা</a:t>
            </a:r>
          </a:p>
        </p:txBody>
      </p:sp>
      <p:sp>
        <p:nvSpPr>
          <p:cNvPr id="3" name="Oval 2"/>
          <p:cNvSpPr/>
          <p:nvPr/>
        </p:nvSpPr>
        <p:spPr>
          <a:xfrm>
            <a:off x="2763308" y="1517095"/>
            <a:ext cx="6936156" cy="1200274"/>
          </a:xfrm>
          <a:prstGeom prst="ellipse">
            <a:avLst/>
          </a:prstGeom>
          <a:solidFill>
            <a:schemeClr val="accent1">
              <a:lumMod val="40000"/>
              <a:lumOff val="6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chemeClr val="tx1"/>
                </a:solidFill>
                <a:latin typeface="NikoshBAN" panose="02000000000000000000" pitchFamily="2" charset="0"/>
                <a:cs typeface="NikoshBAN" panose="02000000000000000000" pitchFamily="2" charset="0"/>
              </a:rPr>
              <a:t>শব্দার্থগুলো জেনে নিই</a:t>
            </a:r>
            <a:endParaRPr lang="en-US" sz="5400" dirty="0">
              <a:solidFill>
                <a:schemeClr val="tx1"/>
              </a:solidFill>
              <a:latin typeface="NikoshBAN" panose="02000000000000000000" pitchFamily="2" charset="0"/>
              <a:cs typeface="NikoshBAN" panose="02000000000000000000" pitchFamily="2" charset="0"/>
            </a:endParaRPr>
          </a:p>
        </p:txBody>
      </p:sp>
      <p:sp>
        <p:nvSpPr>
          <p:cNvPr id="4" name="Speech Bubble: Rectangle with Corners Rounded 3">
            <a:extLst>
              <a:ext uri="{FF2B5EF4-FFF2-40B4-BE49-F238E27FC236}">
                <a16:creationId xmlns:a16="http://schemas.microsoft.com/office/drawing/2014/main" id="{1A95AB15-DA03-4A54-82C4-ACDC09C80ED0}"/>
              </a:ext>
            </a:extLst>
          </p:cNvPr>
          <p:cNvSpPr/>
          <p:nvPr/>
        </p:nvSpPr>
        <p:spPr>
          <a:xfrm>
            <a:off x="4126992" y="364689"/>
            <a:ext cx="3938016" cy="769441"/>
          </a:xfrm>
          <a:prstGeom prst="wedgeRoundRectCallout">
            <a:avLst/>
          </a:pr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chemeClr val="tx1"/>
                </a:solidFill>
                <a:latin typeface="NikoshBAN" panose="02000000000000000000" pitchFamily="2" charset="0"/>
                <a:cs typeface="NikoshBAN" panose="02000000000000000000" pitchFamily="2" charset="0"/>
              </a:rPr>
              <a:t>দলীয় কাজ</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19270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20070" y="2426208"/>
            <a:ext cx="6272012" cy="3880304"/>
          </a:xfrm>
          <a:prstGeom prst="roundRect">
            <a:avLst/>
          </a:prstGeom>
          <a:solidFill>
            <a:schemeClr val="bg2">
              <a:lumMod val="9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6000" dirty="0">
                <a:solidFill>
                  <a:schemeClr val="tx1"/>
                </a:solidFill>
                <a:latin typeface="NikoshBAN" panose="02000000000000000000" pitchFamily="2" charset="0"/>
                <a:cs typeface="NikoshBAN" panose="02000000000000000000" pitchFamily="2" charset="0"/>
              </a:rPr>
              <a:t>ঙ ও গ একত্রে  </a:t>
            </a:r>
            <a:r>
              <a:rPr lang="bn-IN" sz="6000" dirty="0">
                <a:solidFill>
                  <a:srgbClr val="FF0000"/>
                </a:solidFill>
                <a:latin typeface="NikoshBAN" panose="02000000000000000000" pitchFamily="2" charset="0"/>
                <a:cs typeface="NikoshBAN" panose="02000000000000000000" pitchFamily="2" charset="0"/>
              </a:rPr>
              <a:t>ঙ্গ  </a:t>
            </a:r>
          </a:p>
          <a:p>
            <a:pPr algn="just"/>
            <a:r>
              <a:rPr lang="bn-IN" sz="6000" dirty="0">
                <a:solidFill>
                  <a:schemeClr val="tx1"/>
                </a:solidFill>
                <a:latin typeface="NikoshBAN" panose="02000000000000000000" pitchFamily="2" charset="0"/>
                <a:cs typeface="NikoshBAN" panose="02000000000000000000" pitchFamily="2" charset="0"/>
              </a:rPr>
              <a:t>ন ও ত একত্রে  </a:t>
            </a:r>
            <a:r>
              <a:rPr lang="bn-IN" sz="6000" dirty="0">
                <a:solidFill>
                  <a:srgbClr val="FF0000"/>
                </a:solidFill>
                <a:latin typeface="NikoshBAN" panose="02000000000000000000" pitchFamily="2" charset="0"/>
                <a:cs typeface="NikoshBAN" panose="02000000000000000000" pitchFamily="2" charset="0"/>
              </a:rPr>
              <a:t>ন্ত  </a:t>
            </a:r>
          </a:p>
          <a:p>
            <a:pPr algn="just"/>
            <a:r>
              <a:rPr lang="bn-IN" sz="6000" dirty="0">
                <a:solidFill>
                  <a:schemeClr val="tx1"/>
                </a:solidFill>
                <a:latin typeface="NikoshBAN" panose="02000000000000000000" pitchFamily="2" charset="0"/>
                <a:cs typeface="NikoshBAN" panose="02000000000000000000" pitchFamily="2" charset="0"/>
              </a:rPr>
              <a:t>ক ও ষ একত্রে  </a:t>
            </a:r>
            <a:r>
              <a:rPr lang="bn-IN" sz="6000" dirty="0">
                <a:solidFill>
                  <a:srgbClr val="FF0000"/>
                </a:solidFill>
                <a:latin typeface="NikoshBAN" panose="02000000000000000000" pitchFamily="2" charset="0"/>
                <a:cs typeface="NikoshBAN" panose="02000000000000000000" pitchFamily="2" charset="0"/>
              </a:rPr>
              <a:t>ক্ষ</a:t>
            </a:r>
          </a:p>
        </p:txBody>
      </p:sp>
      <p:sp>
        <p:nvSpPr>
          <p:cNvPr id="4" name="Oval 3"/>
          <p:cNvSpPr/>
          <p:nvPr/>
        </p:nvSpPr>
        <p:spPr>
          <a:xfrm>
            <a:off x="4060254" y="953824"/>
            <a:ext cx="6991643" cy="1021280"/>
          </a:xfrm>
          <a:prstGeom prst="ellipse">
            <a:avLst/>
          </a:prstGeom>
          <a:solidFill>
            <a:schemeClr val="tx2">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chemeClr val="tx1">
                    <a:lumMod val="95000"/>
                    <a:lumOff val="5000"/>
                  </a:schemeClr>
                </a:solidFill>
                <a:latin typeface="NikoshBAN" panose="02000000000000000000" pitchFamily="2" charset="0"/>
                <a:cs typeface="NikoshBAN" panose="02000000000000000000" pitchFamily="2" charset="0"/>
              </a:rPr>
              <a:t>যুক্তবর্ণগুলো জেনে নিই</a:t>
            </a:r>
            <a:endParaRPr lang="en-US" sz="54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5" name="Oval 4">
            <a:extLst>
              <a:ext uri="{FF2B5EF4-FFF2-40B4-BE49-F238E27FC236}">
                <a16:creationId xmlns:a16="http://schemas.microsoft.com/office/drawing/2014/main" id="{F8CAB826-794A-4686-82E5-0ADE36124530}"/>
              </a:ext>
            </a:extLst>
          </p:cNvPr>
          <p:cNvSpPr/>
          <p:nvPr/>
        </p:nvSpPr>
        <p:spPr>
          <a:xfrm>
            <a:off x="1499918" y="831904"/>
            <a:ext cx="1706880" cy="4983680"/>
          </a:xfrm>
          <a:prstGeom prst="ellipse">
            <a:avLst/>
          </a:prstGeom>
          <a:solidFill>
            <a:schemeClr val="bg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rgbClr val="FF0000"/>
                </a:solidFill>
                <a:latin typeface="NikoshBAN" panose="02000000000000000000" pitchFamily="2" charset="0"/>
                <a:cs typeface="NikoshBAN" panose="02000000000000000000" pitchFamily="2" charset="0"/>
              </a:rPr>
              <a:t>জো</a:t>
            </a:r>
          </a:p>
          <a:p>
            <a:pPr algn="ctr"/>
            <a:r>
              <a:rPr lang="bn-IN" sz="4800" dirty="0">
                <a:solidFill>
                  <a:srgbClr val="FF0000"/>
                </a:solidFill>
                <a:latin typeface="NikoshBAN" panose="02000000000000000000" pitchFamily="2" charset="0"/>
                <a:cs typeface="NikoshBAN" panose="02000000000000000000" pitchFamily="2" charset="0"/>
              </a:rPr>
              <a:t>ড়া</a:t>
            </a:r>
          </a:p>
          <a:p>
            <a:pPr algn="ctr"/>
            <a:r>
              <a:rPr lang="bn-IN" sz="4800" dirty="0">
                <a:solidFill>
                  <a:srgbClr val="FF0000"/>
                </a:solidFill>
                <a:latin typeface="NikoshBAN" panose="02000000000000000000" pitchFamily="2" charset="0"/>
                <a:cs typeface="NikoshBAN" panose="02000000000000000000" pitchFamily="2" charset="0"/>
              </a:rPr>
              <a:t>য়</a:t>
            </a:r>
          </a:p>
          <a:p>
            <a:pPr algn="ctr"/>
            <a:r>
              <a:rPr lang="bn-IN" sz="4800" dirty="0">
                <a:solidFill>
                  <a:srgbClr val="FF0000"/>
                </a:solidFill>
                <a:latin typeface="NikoshBAN" panose="02000000000000000000" pitchFamily="2" charset="0"/>
                <a:cs typeface="NikoshBAN" panose="02000000000000000000" pitchFamily="2" charset="0"/>
              </a:rPr>
              <a:t>কা</a:t>
            </a:r>
          </a:p>
          <a:p>
            <a:pPr algn="ctr"/>
            <a:r>
              <a:rPr lang="bn-IN" sz="4800" dirty="0">
                <a:solidFill>
                  <a:srgbClr val="FF0000"/>
                </a:solidFill>
                <a:latin typeface="NikoshBAN" panose="02000000000000000000" pitchFamily="2" charset="0"/>
                <a:cs typeface="NikoshBAN" panose="02000000000000000000" pitchFamily="2" charset="0"/>
              </a:rPr>
              <a:t>জ</a:t>
            </a:r>
            <a:endParaRPr lang="en-US" sz="4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4203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51880" y="697673"/>
            <a:ext cx="6562208" cy="136477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যুক্তবর্ণ দিয়ে শব্দ গঠন কর</a:t>
            </a:r>
            <a:endParaRPr lang="en-US" sz="4800" dirty="0">
              <a:solidFill>
                <a:schemeClr val="tx1"/>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A60B39F-A231-420A-A3D9-92B91F837527}"/>
              </a:ext>
            </a:extLst>
          </p:cNvPr>
          <p:cNvSpPr txBox="1"/>
          <p:nvPr/>
        </p:nvSpPr>
        <p:spPr>
          <a:xfrm>
            <a:off x="4181856" y="2292096"/>
            <a:ext cx="3608832" cy="3754874"/>
          </a:xfrm>
          <a:prstGeom prst="rect">
            <a:avLst/>
          </a:prstGeom>
          <a:solidFill>
            <a:schemeClr val="accent1">
              <a:lumMod val="60000"/>
              <a:lumOff val="40000"/>
            </a:schemeClr>
          </a:solidFill>
          <a:ln w="57150">
            <a:solidFill>
              <a:schemeClr val="tx1"/>
            </a:solidFill>
          </a:ln>
        </p:spPr>
        <p:txBody>
          <a:bodyPr wrap="square" rtlCol="0">
            <a:spAutoFit/>
          </a:bodyPr>
          <a:lstStyle/>
          <a:p>
            <a:r>
              <a:rPr lang="bn-IN" sz="4400" dirty="0">
                <a:solidFill>
                  <a:srgbClr val="FF0000"/>
                </a:solidFill>
                <a:latin typeface="NikoshBAN" panose="02000000000000000000" pitchFamily="2" charset="0"/>
                <a:cs typeface="NikoshBAN" panose="02000000000000000000" pitchFamily="2" charset="0"/>
              </a:rPr>
              <a:t>ন্ত </a:t>
            </a:r>
            <a:r>
              <a:rPr lang="bn-IN" sz="4400" dirty="0">
                <a:latin typeface="NikoshBAN" panose="02000000000000000000" pitchFamily="2" charset="0"/>
                <a:cs typeface="NikoshBAN" panose="02000000000000000000" pitchFamily="2" charset="0"/>
              </a:rPr>
              <a:t>       দিগন্ত</a:t>
            </a:r>
          </a:p>
          <a:p>
            <a:endParaRPr lang="bn-IN" sz="4400" dirty="0">
              <a:latin typeface="NikoshBAN" panose="02000000000000000000" pitchFamily="2" charset="0"/>
              <a:cs typeface="NikoshBAN" panose="02000000000000000000" pitchFamily="2" charset="0"/>
            </a:endParaRPr>
          </a:p>
          <a:p>
            <a:r>
              <a:rPr lang="bn-IN" sz="4400" dirty="0">
                <a:solidFill>
                  <a:srgbClr val="FF0000"/>
                </a:solidFill>
                <a:latin typeface="NikoshBAN" panose="02000000000000000000" pitchFamily="2" charset="0"/>
                <a:cs typeface="NikoshBAN" panose="02000000000000000000" pitchFamily="2" charset="0"/>
              </a:rPr>
              <a:t>স্ত   </a:t>
            </a:r>
            <a:r>
              <a:rPr lang="bn-IN" sz="4400" dirty="0">
                <a:latin typeface="NikoshBAN" panose="02000000000000000000" pitchFamily="2" charset="0"/>
                <a:cs typeface="NikoshBAN" panose="02000000000000000000" pitchFamily="2" charset="0"/>
              </a:rPr>
              <a:t>     মস্ত</a:t>
            </a:r>
          </a:p>
          <a:p>
            <a:endParaRPr lang="bn-IN" sz="4400" dirty="0">
              <a:latin typeface="NikoshBAN" panose="02000000000000000000" pitchFamily="2" charset="0"/>
              <a:cs typeface="NikoshBAN" panose="02000000000000000000" pitchFamily="2" charset="0"/>
            </a:endParaRPr>
          </a:p>
          <a:p>
            <a:r>
              <a:rPr lang="bn-IN" sz="4400" dirty="0">
                <a:solidFill>
                  <a:srgbClr val="FF0000"/>
                </a:solidFill>
                <a:latin typeface="NikoshBAN" panose="02000000000000000000" pitchFamily="2" charset="0"/>
                <a:cs typeface="NikoshBAN" panose="02000000000000000000" pitchFamily="2" charset="0"/>
              </a:rPr>
              <a:t>ক্ষ  </a:t>
            </a:r>
            <a:r>
              <a:rPr lang="bn-IN" sz="4400" dirty="0">
                <a:latin typeface="NikoshBAN" panose="02000000000000000000" pitchFamily="2" charset="0"/>
                <a:cs typeface="NikoshBAN" panose="02000000000000000000" pitchFamily="2" charset="0"/>
              </a:rPr>
              <a:t>     তিরিক্ষি</a:t>
            </a:r>
          </a:p>
          <a:p>
            <a:endParaRPr lang="bn-IN" dirty="0"/>
          </a:p>
        </p:txBody>
      </p:sp>
    </p:spTree>
    <p:extLst>
      <p:ext uri="{BB962C8B-B14F-4D97-AF65-F5344CB8AC3E}">
        <p14:creationId xmlns:p14="http://schemas.microsoft.com/office/powerpoint/2010/main" val="1408776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8240" y="1475232"/>
            <a:ext cx="10192512" cy="5382768"/>
          </a:xfrm>
          <a:prstGeom prst="rect">
            <a:avLst/>
          </a:prstGeom>
          <a:ln w="38100">
            <a:solidFill>
              <a:schemeClr val="tx1"/>
            </a:solidFill>
          </a:ln>
        </p:spPr>
      </p:pic>
      <p:sp>
        <p:nvSpPr>
          <p:cNvPr id="3" name="TextBox 2">
            <a:extLst>
              <a:ext uri="{FF2B5EF4-FFF2-40B4-BE49-F238E27FC236}">
                <a16:creationId xmlns:a16="http://schemas.microsoft.com/office/drawing/2014/main" id="{F51B83BF-34A3-4D47-AA50-54D7DD67BA2F}"/>
              </a:ext>
            </a:extLst>
          </p:cNvPr>
          <p:cNvSpPr txBox="1"/>
          <p:nvPr/>
        </p:nvSpPr>
        <p:spPr>
          <a:xfrm>
            <a:off x="1901952" y="292608"/>
            <a:ext cx="8595360" cy="646331"/>
          </a:xfrm>
          <a:prstGeom prst="rect">
            <a:avLst/>
          </a:prstGeom>
          <a:solidFill>
            <a:schemeClr val="accent1">
              <a:lumMod val="60000"/>
              <a:lumOff val="40000"/>
            </a:schemeClr>
          </a:solidFill>
          <a:ln w="38100">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তোমার পাঠ্য বইয়ের ১৬ পৃষ্ঠা খোল এবং সরবে পাঠ 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20171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8432" y="757615"/>
            <a:ext cx="3304969" cy="948161"/>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NikoshBAN" panose="02000000000000000000" pitchFamily="2" charset="0"/>
                <a:cs typeface="NikoshBAN" panose="02000000000000000000" pitchFamily="2" charset="0"/>
              </a:rPr>
              <a:t>মূল্যায়ন</a:t>
            </a:r>
            <a:endParaRPr lang="en-US" sz="6000" dirty="0">
              <a:solidFill>
                <a:schemeClr val="tx1"/>
              </a:solidFill>
              <a:latin typeface="NikoshBAN" panose="02000000000000000000" pitchFamily="2" charset="0"/>
              <a:cs typeface="NikoshBAN" panose="02000000000000000000" pitchFamily="2" charset="0"/>
            </a:endParaRPr>
          </a:p>
        </p:txBody>
      </p:sp>
      <p:sp>
        <p:nvSpPr>
          <p:cNvPr id="5" name="Oval 4">
            <a:extLst>
              <a:ext uri="{FF2B5EF4-FFF2-40B4-BE49-F238E27FC236}">
                <a16:creationId xmlns:a16="http://schemas.microsoft.com/office/drawing/2014/main" id="{481B05E7-6722-4630-8025-E00CE5D0210E}"/>
              </a:ext>
            </a:extLst>
          </p:cNvPr>
          <p:cNvSpPr/>
          <p:nvPr/>
        </p:nvSpPr>
        <p:spPr>
          <a:xfrm>
            <a:off x="4913376" y="2972259"/>
            <a:ext cx="2365248" cy="913482"/>
          </a:xfrm>
          <a:prstGeom prst="ellipse">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rgbClr val="FF0000"/>
                </a:solidFill>
                <a:latin typeface="NikoshBAN" panose="02000000000000000000" pitchFamily="2" charset="0"/>
                <a:cs typeface="NikoshBAN" panose="02000000000000000000" pitchFamily="2" charset="0"/>
              </a:rPr>
              <a:t>উত্তর</a:t>
            </a:r>
            <a:endParaRPr lang="en-US" sz="4800" dirty="0">
              <a:solidFill>
                <a:srgbClr val="FF000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DAE26304-7A05-47E8-ABB9-0E9A739A162B}"/>
              </a:ext>
            </a:extLst>
          </p:cNvPr>
          <p:cNvSpPr txBox="1"/>
          <p:nvPr/>
        </p:nvSpPr>
        <p:spPr>
          <a:xfrm>
            <a:off x="2718816" y="4364736"/>
            <a:ext cx="7522464" cy="1569660"/>
          </a:xfrm>
          <a:prstGeom prst="rect">
            <a:avLst/>
          </a:prstGeom>
          <a:noFill/>
          <a:ln w="38100">
            <a:solidFill>
              <a:srgbClr val="0070C0"/>
            </a:solidFill>
          </a:ln>
        </p:spPr>
        <p:txBody>
          <a:bodyPr wrap="square" rtlCol="0">
            <a:spAutoFit/>
          </a:bodyPr>
          <a:lstStyle/>
          <a:p>
            <a:r>
              <a:rPr lang="bn-IN" sz="3200" dirty="0">
                <a:latin typeface="NikoshBAN" panose="02000000000000000000" pitchFamily="2" charset="0"/>
                <a:cs typeface="NikoshBAN" panose="02000000000000000000" pitchFamily="2" charset="0"/>
              </a:rPr>
              <a:t>১) উত্তরঃ হাতিটির শরীর ছিল বিশাল।পা গুলো বাটপাকুড় গাছের মত।শুঁড় ছিল অনেক লম্বা।গায়ে অসীম জোর।মেজাজটা ছিল ভীষন খারাপ। </a:t>
            </a:r>
            <a:endParaRPr lang="en-US" sz="32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A4ECE5E6-11FF-401F-A5AA-AA1C36A14747}"/>
              </a:ext>
            </a:extLst>
          </p:cNvPr>
          <p:cNvSpPr txBox="1"/>
          <p:nvPr/>
        </p:nvSpPr>
        <p:spPr>
          <a:xfrm>
            <a:off x="2944368" y="2133600"/>
            <a:ext cx="6851904" cy="646331"/>
          </a:xfrm>
          <a:prstGeom prst="rect">
            <a:avLst/>
          </a:prstGeom>
          <a:solidFill>
            <a:schemeClr val="accent5">
              <a:lumMod val="20000"/>
              <a:lumOff val="80000"/>
            </a:schemeClr>
          </a:solidFill>
          <a:ln w="38100">
            <a:solidFill>
              <a:schemeClr val="tx1"/>
            </a:solidFill>
          </a:ln>
        </p:spPr>
        <p:txBody>
          <a:bodyPr wrap="square" rtlCol="0">
            <a:spAutoFit/>
          </a:bodyPr>
          <a:lstStyle/>
          <a:p>
            <a:r>
              <a:rPr lang="bn-IN" sz="3200" dirty="0">
                <a:latin typeface="NikoshBAN" panose="02000000000000000000" pitchFamily="2" charset="0"/>
                <a:cs typeface="NikoshBAN" panose="02000000000000000000" pitchFamily="2" charset="0"/>
              </a:rPr>
              <a:t>১) </a:t>
            </a:r>
            <a:r>
              <a:rPr lang="bn-IN" sz="3600" dirty="0">
                <a:latin typeface="NikoshBAN" panose="02000000000000000000" pitchFamily="2" charset="0"/>
                <a:cs typeface="NikoshBAN" panose="02000000000000000000" pitchFamily="2" charset="0"/>
              </a:rPr>
              <a:t>হাতিটি দেখতে কেমন ছিল ৫ টি বাক্যে লিখ।</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35631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156" y="659184"/>
            <a:ext cx="4868116" cy="1059888"/>
          </a:xfrm>
          <a:prstGeom prst="rect">
            <a:avLst/>
          </a:prstGeom>
          <a:solidFill>
            <a:schemeClr val="accent6">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a:solidFill>
                  <a:schemeClr val="tx1"/>
                </a:solidFill>
                <a:latin typeface="NikoshBAN" panose="02000000000000000000" pitchFamily="2" charset="0"/>
                <a:cs typeface="NikoshBAN" panose="02000000000000000000" pitchFamily="2" charset="0"/>
              </a:rPr>
              <a:t>বাড়ির কাজ</a:t>
            </a:r>
            <a:endParaRPr lang="en-US" sz="8800"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1637156" y="2490216"/>
            <a:ext cx="2419643" cy="2850226"/>
          </a:xfrm>
          <a:prstGeom prst="roundRect">
            <a:avLst/>
          </a:prstGeom>
          <a:solidFill>
            <a:schemeClr val="accent6">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a:solidFill>
                  <a:schemeClr val="tx1"/>
                </a:solidFill>
                <a:latin typeface="NikoshBAN" panose="02000000000000000000" pitchFamily="2" charset="0"/>
                <a:cs typeface="NikoshBAN" panose="02000000000000000000" pitchFamily="2" charset="0"/>
              </a:rPr>
              <a:t>ক্ষ ,শ্ব , স্ব ,ঙ্গ</a:t>
            </a:r>
            <a:endParaRPr lang="en-US" sz="6600" dirty="0">
              <a:solidFill>
                <a:schemeClr val="tx1"/>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A071FE26-9771-451E-A293-34F44786C72A}"/>
              </a:ext>
            </a:extLst>
          </p:cNvPr>
          <p:cNvSpPr txBox="1"/>
          <p:nvPr/>
        </p:nvSpPr>
        <p:spPr>
          <a:xfrm>
            <a:off x="4486656" y="3048000"/>
            <a:ext cx="6717792" cy="1754326"/>
          </a:xfrm>
          <a:prstGeom prst="rect">
            <a:avLst/>
          </a:prstGeom>
          <a:noFill/>
          <a:ln w="38100">
            <a:solidFill>
              <a:schemeClr val="tx1"/>
            </a:solidFill>
          </a:ln>
        </p:spPr>
        <p:txBody>
          <a:bodyPr wrap="square" rtlCol="0">
            <a:spAutoFit/>
          </a:bodyPr>
          <a:lstStyle/>
          <a:p>
            <a:r>
              <a:rPr lang="bn-IN" sz="5400" dirty="0">
                <a:latin typeface="NikoshBAN" panose="02000000000000000000" pitchFamily="2" charset="0"/>
                <a:cs typeface="NikoshBAN" panose="02000000000000000000" pitchFamily="2" charset="0"/>
              </a:rPr>
              <a:t>যুক্তবর্ণগুলো দিয়ে ২ টি করে শব্দ লিখে নিয়ে আসবে।</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41745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a:extLst>
              <a:ext uri="{FF2B5EF4-FFF2-40B4-BE49-F238E27FC236}">
                <a16:creationId xmlns:a16="http://schemas.microsoft.com/office/drawing/2014/main" id="{23D79348-A336-44FB-A4B9-C3119A8BBEB2}"/>
              </a:ext>
            </a:extLst>
          </p:cNvPr>
          <p:cNvSpPr/>
          <p:nvPr/>
        </p:nvSpPr>
        <p:spPr>
          <a:xfrm>
            <a:off x="1475234" y="1450848"/>
            <a:ext cx="2157984" cy="2572512"/>
          </a:xfrm>
          <a:prstGeom prst="diamond">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ধ</a:t>
            </a:r>
          </a:p>
        </p:txBody>
      </p:sp>
      <p:sp>
        <p:nvSpPr>
          <p:cNvPr id="5" name="Diamond 4">
            <a:extLst>
              <a:ext uri="{FF2B5EF4-FFF2-40B4-BE49-F238E27FC236}">
                <a16:creationId xmlns:a16="http://schemas.microsoft.com/office/drawing/2014/main" id="{490951B3-256D-42BB-B479-E025DBB91596}"/>
              </a:ext>
            </a:extLst>
          </p:cNvPr>
          <p:cNvSpPr/>
          <p:nvPr/>
        </p:nvSpPr>
        <p:spPr>
          <a:xfrm>
            <a:off x="3633218" y="1450848"/>
            <a:ext cx="2157984" cy="2572512"/>
          </a:xfrm>
          <a:prstGeom prst="diamond">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a:solidFill>
                  <a:srgbClr val="FFFF00"/>
                </a:solidFill>
              </a:rPr>
              <a:t>ন্য</a:t>
            </a:r>
            <a:endParaRPr lang="en-US" sz="8800" dirty="0">
              <a:solidFill>
                <a:srgbClr val="FFFF00"/>
              </a:solidFill>
            </a:endParaRPr>
          </a:p>
        </p:txBody>
      </p:sp>
      <p:sp>
        <p:nvSpPr>
          <p:cNvPr id="7" name="Diamond 6">
            <a:extLst>
              <a:ext uri="{FF2B5EF4-FFF2-40B4-BE49-F238E27FC236}">
                <a16:creationId xmlns:a16="http://schemas.microsoft.com/office/drawing/2014/main" id="{B0A43985-47C8-419B-A4D1-04DD0ADA5372}"/>
              </a:ext>
            </a:extLst>
          </p:cNvPr>
          <p:cNvSpPr/>
          <p:nvPr/>
        </p:nvSpPr>
        <p:spPr>
          <a:xfrm>
            <a:off x="5791202" y="1542288"/>
            <a:ext cx="2157984" cy="2389632"/>
          </a:xfrm>
          <a:prstGeom prst="diamond">
            <a:avLst/>
          </a:prstGeom>
          <a:solidFill>
            <a:schemeClr val="accent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a:solidFill>
                  <a:schemeClr val="tx1"/>
                </a:solidFill>
              </a:rPr>
              <a:t>বা</a:t>
            </a:r>
            <a:endParaRPr lang="en-US" sz="8800" dirty="0">
              <a:solidFill>
                <a:schemeClr val="tx1"/>
              </a:solidFill>
            </a:endParaRPr>
          </a:p>
        </p:txBody>
      </p:sp>
      <p:sp>
        <p:nvSpPr>
          <p:cNvPr id="8" name="Diamond 7">
            <a:extLst>
              <a:ext uri="{FF2B5EF4-FFF2-40B4-BE49-F238E27FC236}">
                <a16:creationId xmlns:a16="http://schemas.microsoft.com/office/drawing/2014/main" id="{4B16B583-EAB8-4F78-99DA-C07D34A7DAB8}"/>
              </a:ext>
            </a:extLst>
          </p:cNvPr>
          <p:cNvSpPr/>
          <p:nvPr/>
        </p:nvSpPr>
        <p:spPr>
          <a:xfrm>
            <a:off x="7949186" y="1463040"/>
            <a:ext cx="2304288" cy="2572512"/>
          </a:xfrm>
          <a:prstGeom prst="diamond">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dirty="0">
                <a:solidFill>
                  <a:srgbClr val="C00000"/>
                </a:solidFill>
                <a:latin typeface="Akaash" panose="02000603000000000000" pitchFamily="2" charset="0"/>
                <a:cs typeface="Akaash" panose="02000603000000000000" pitchFamily="2" charset="0"/>
              </a:rPr>
              <a:t>দ</a:t>
            </a:r>
            <a:endParaRPr lang="en-US" sz="9600" dirty="0">
              <a:solidFill>
                <a:srgbClr val="C00000"/>
              </a:solidFill>
              <a:latin typeface="Akaash" panose="02000603000000000000" pitchFamily="2" charset="0"/>
              <a:cs typeface="Akaash" panose="02000603000000000000" pitchFamily="2" charset="0"/>
            </a:endParaRPr>
          </a:p>
        </p:txBody>
      </p:sp>
      <p:pic>
        <p:nvPicPr>
          <p:cNvPr id="10" name="Picture 9">
            <a:extLst>
              <a:ext uri="{FF2B5EF4-FFF2-40B4-BE49-F238E27FC236}">
                <a16:creationId xmlns:a16="http://schemas.microsoft.com/office/drawing/2014/main" id="{57C5C6EB-EB28-4C5C-995E-FE07A51F9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253474" y="381000"/>
            <a:ext cx="1560576" cy="6096000"/>
          </a:xfrm>
          <a:prstGeom prst="rect">
            <a:avLst/>
          </a:prstGeom>
        </p:spPr>
      </p:pic>
    </p:spTree>
    <p:extLst>
      <p:ext uri="{BB962C8B-B14F-4D97-AF65-F5344CB8AC3E}">
        <p14:creationId xmlns:p14="http://schemas.microsoft.com/office/powerpoint/2010/main" val="2504896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42" y="462673"/>
            <a:ext cx="6461715" cy="917854"/>
          </a:xfrm>
          <a:solidFill>
            <a:schemeClr val="tx2">
              <a:lumMod val="50000"/>
              <a:lumOff val="50000"/>
            </a:schemeClr>
          </a:solidFill>
          <a:ln w="57150">
            <a:solidFill>
              <a:schemeClr val="tx1"/>
            </a:solidFill>
          </a:ln>
        </p:spPr>
        <p:txBody>
          <a:bodyPr>
            <a:normAutofit fontScale="90000"/>
          </a:bodyPr>
          <a:lstStyle/>
          <a:p>
            <a:pPr algn="ctr"/>
            <a:r>
              <a:rPr lang="en-US" sz="7200" dirty="0" err="1">
                <a:solidFill>
                  <a:schemeClr val="tx1"/>
                </a:solidFill>
                <a:latin typeface="NikoshBAN" panose="02000000000000000000" pitchFamily="2" charset="0"/>
                <a:cs typeface="NikoshBAN" panose="02000000000000000000" pitchFamily="2" charset="0"/>
              </a:rPr>
              <a:t>শিক্ষ</a:t>
            </a:r>
            <a:r>
              <a:rPr lang="bn-IN" sz="7200" dirty="0">
                <a:solidFill>
                  <a:schemeClr val="tx1"/>
                </a:solidFill>
                <a:latin typeface="NikoshBAN" panose="02000000000000000000" pitchFamily="2" charset="0"/>
                <a:cs typeface="NikoshBAN" panose="02000000000000000000" pitchFamily="2" charset="0"/>
              </a:rPr>
              <a:t>ক পরিচিতি</a:t>
            </a:r>
            <a:endParaRPr lang="en-US" sz="7200" dirty="0">
              <a:solidFill>
                <a:schemeClr val="tx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481283" y="2067548"/>
            <a:ext cx="6461715" cy="4486275"/>
          </a:xfrm>
          <a:solidFill>
            <a:schemeClr val="tx2">
              <a:lumMod val="25000"/>
              <a:lumOff val="75000"/>
            </a:schemeClr>
          </a:solidFill>
          <a:ln w="38100">
            <a:solidFill>
              <a:schemeClr val="tx1"/>
            </a:solidFill>
          </a:ln>
        </p:spPr>
        <p:txBody>
          <a:bodyPr>
            <a:normAutofit lnSpcReduction="10000"/>
          </a:bodyPr>
          <a:lstStyle/>
          <a:p>
            <a:pPr marL="0" indent="0">
              <a:buNone/>
            </a:pPr>
            <a:endParaRPr lang="en-US" sz="4800" dirty="0">
              <a:solidFill>
                <a:schemeClr val="tx1">
                  <a:lumMod val="95000"/>
                  <a:lumOff val="5000"/>
                </a:schemeClr>
              </a:solidFill>
              <a:latin typeface="NikoshBAN" panose="02000000000000000000" pitchFamily="2" charset="0"/>
              <a:cs typeface="NikoshBAN" panose="02000000000000000000" pitchFamily="2" charset="0"/>
            </a:endParaRPr>
          </a:p>
          <a:p>
            <a:pPr marL="0" indent="0">
              <a:buNone/>
            </a:pPr>
            <a:r>
              <a:rPr lang="en-US" sz="3900" dirty="0" err="1">
                <a:solidFill>
                  <a:schemeClr val="tx1">
                    <a:lumMod val="95000"/>
                    <a:lumOff val="5000"/>
                  </a:schemeClr>
                </a:solidFill>
                <a:latin typeface="NikoshBAN" panose="02000000000000000000" pitchFamily="2" charset="0"/>
                <a:cs typeface="NikoshBAN" panose="02000000000000000000" pitchFamily="2" charset="0"/>
              </a:rPr>
              <a:t>না</a:t>
            </a:r>
            <a:r>
              <a:rPr lang="bn-IN" sz="3900" dirty="0">
                <a:solidFill>
                  <a:schemeClr val="tx1">
                    <a:lumMod val="95000"/>
                    <a:lumOff val="5000"/>
                  </a:schemeClr>
                </a:solidFill>
                <a:latin typeface="NikoshBAN" panose="02000000000000000000" pitchFamily="2" charset="0"/>
                <a:cs typeface="NikoshBAN" panose="02000000000000000000" pitchFamily="2" charset="0"/>
              </a:rPr>
              <a:t>মঃ</a:t>
            </a:r>
            <a:r>
              <a:rPr lang="en-US" sz="3900" dirty="0">
                <a:solidFill>
                  <a:schemeClr val="tx1">
                    <a:lumMod val="95000"/>
                    <a:lumOff val="5000"/>
                  </a:schemeClr>
                </a:solidFill>
                <a:latin typeface="NikoshBAN" panose="02000000000000000000" pitchFamily="2" charset="0"/>
                <a:cs typeface="NikoshBAN" panose="02000000000000000000" pitchFamily="2" charset="0"/>
              </a:rPr>
              <a:t> </a:t>
            </a:r>
            <a:r>
              <a:rPr lang="en-US" sz="3900" dirty="0" err="1">
                <a:solidFill>
                  <a:schemeClr val="tx1">
                    <a:lumMod val="95000"/>
                    <a:lumOff val="5000"/>
                  </a:schemeClr>
                </a:solidFill>
                <a:latin typeface="NikoshBAN" panose="02000000000000000000" pitchFamily="2" charset="0"/>
                <a:cs typeface="NikoshBAN" panose="02000000000000000000" pitchFamily="2" charset="0"/>
              </a:rPr>
              <a:t>শামিমারা</a:t>
            </a:r>
            <a:r>
              <a:rPr lang="en-US" sz="3900" dirty="0">
                <a:solidFill>
                  <a:schemeClr val="tx1">
                    <a:lumMod val="95000"/>
                    <a:lumOff val="5000"/>
                  </a:schemeClr>
                </a:solidFill>
                <a:latin typeface="NikoshBAN" panose="02000000000000000000" pitchFamily="2" charset="0"/>
                <a:cs typeface="NikoshBAN" panose="02000000000000000000" pitchFamily="2" charset="0"/>
              </a:rPr>
              <a:t> </a:t>
            </a:r>
            <a:r>
              <a:rPr lang="en-US" sz="3900" dirty="0" err="1">
                <a:solidFill>
                  <a:schemeClr val="tx1">
                    <a:lumMod val="95000"/>
                    <a:lumOff val="5000"/>
                  </a:schemeClr>
                </a:solidFill>
                <a:latin typeface="NikoshBAN" panose="02000000000000000000" pitchFamily="2" charset="0"/>
                <a:cs typeface="NikoshBAN" panose="02000000000000000000" pitchFamily="2" charset="0"/>
              </a:rPr>
              <a:t>বেগম</a:t>
            </a:r>
            <a:endParaRPr lang="bn-IN" sz="3900" dirty="0">
              <a:solidFill>
                <a:schemeClr val="tx1">
                  <a:lumMod val="95000"/>
                  <a:lumOff val="5000"/>
                </a:schemeClr>
              </a:solidFill>
              <a:latin typeface="NikoshBAN" panose="02000000000000000000" pitchFamily="2" charset="0"/>
              <a:cs typeface="NikoshBAN" panose="02000000000000000000" pitchFamily="2" charset="0"/>
            </a:endParaRPr>
          </a:p>
          <a:p>
            <a:pPr marL="0" indent="0">
              <a:buNone/>
            </a:pPr>
            <a:r>
              <a:rPr lang="bn-IN" sz="3900" dirty="0">
                <a:solidFill>
                  <a:schemeClr val="tx1">
                    <a:lumMod val="95000"/>
                    <a:lumOff val="5000"/>
                  </a:schemeClr>
                </a:solidFill>
                <a:latin typeface="NikoshBAN" panose="02000000000000000000" pitchFamily="2" charset="0"/>
                <a:cs typeface="NikoshBAN" panose="02000000000000000000" pitchFamily="2" charset="0"/>
              </a:rPr>
              <a:t>পদবীঃ</a:t>
            </a:r>
            <a:r>
              <a:rPr lang="en-US" sz="3900" dirty="0">
                <a:solidFill>
                  <a:schemeClr val="tx1">
                    <a:lumMod val="95000"/>
                    <a:lumOff val="5000"/>
                  </a:schemeClr>
                </a:solidFill>
                <a:latin typeface="NikoshBAN" panose="02000000000000000000" pitchFamily="2" charset="0"/>
                <a:cs typeface="NikoshBAN" panose="02000000000000000000" pitchFamily="2" charset="0"/>
              </a:rPr>
              <a:t> </a:t>
            </a:r>
            <a:r>
              <a:rPr lang="bn-IN" sz="3900" dirty="0">
                <a:solidFill>
                  <a:schemeClr val="tx1">
                    <a:lumMod val="95000"/>
                    <a:lumOff val="5000"/>
                  </a:schemeClr>
                </a:solidFill>
                <a:latin typeface="NikoshBAN" panose="02000000000000000000" pitchFamily="2" charset="0"/>
                <a:cs typeface="NikoshBAN" panose="02000000000000000000" pitchFamily="2" charset="0"/>
              </a:rPr>
              <a:t>সহকারী শিক্ষক </a:t>
            </a:r>
          </a:p>
          <a:p>
            <a:pPr marL="0" indent="0">
              <a:buNone/>
            </a:pPr>
            <a:r>
              <a:rPr lang="bn-IN" sz="3900" dirty="0">
                <a:solidFill>
                  <a:schemeClr val="tx1">
                    <a:lumMod val="95000"/>
                    <a:lumOff val="5000"/>
                  </a:schemeClr>
                </a:solidFill>
                <a:latin typeface="NikoshBAN" panose="02000000000000000000" pitchFamily="2" charset="0"/>
                <a:cs typeface="NikoshBAN" panose="02000000000000000000" pitchFamily="2" charset="0"/>
              </a:rPr>
              <a:t>বিদ্যালয়ের নামঃ</a:t>
            </a:r>
            <a:r>
              <a:rPr lang="en-US" sz="3900" dirty="0">
                <a:solidFill>
                  <a:schemeClr val="tx1">
                    <a:lumMod val="95000"/>
                    <a:lumOff val="5000"/>
                  </a:schemeClr>
                </a:solidFill>
                <a:latin typeface="NikoshBAN" panose="02000000000000000000" pitchFamily="2" charset="0"/>
                <a:cs typeface="NikoshBAN" panose="02000000000000000000" pitchFamily="2" charset="0"/>
              </a:rPr>
              <a:t> </a:t>
            </a:r>
            <a:r>
              <a:rPr lang="en-US" sz="3900" dirty="0" err="1">
                <a:solidFill>
                  <a:schemeClr val="tx1">
                    <a:lumMod val="95000"/>
                    <a:lumOff val="5000"/>
                  </a:schemeClr>
                </a:solidFill>
                <a:latin typeface="NikoshBAN" panose="02000000000000000000" pitchFamily="2" charset="0"/>
                <a:cs typeface="NikoshBAN" panose="02000000000000000000" pitchFamily="2" charset="0"/>
              </a:rPr>
              <a:t>টাউন</a:t>
            </a:r>
            <a:r>
              <a:rPr lang="en-US" sz="3900" dirty="0">
                <a:solidFill>
                  <a:schemeClr val="tx1">
                    <a:lumMod val="95000"/>
                    <a:lumOff val="5000"/>
                  </a:schemeClr>
                </a:solidFill>
                <a:latin typeface="NikoshBAN" panose="02000000000000000000" pitchFamily="2" charset="0"/>
                <a:cs typeface="NikoshBAN" panose="02000000000000000000" pitchFamily="2" charset="0"/>
              </a:rPr>
              <a:t> </a:t>
            </a:r>
            <a:r>
              <a:rPr lang="en-US" sz="3900" dirty="0" err="1">
                <a:solidFill>
                  <a:schemeClr val="tx1">
                    <a:lumMod val="95000"/>
                    <a:lumOff val="5000"/>
                  </a:schemeClr>
                </a:solidFill>
                <a:latin typeface="NikoshBAN" panose="02000000000000000000" pitchFamily="2" charset="0"/>
                <a:cs typeface="NikoshBAN" panose="02000000000000000000" pitchFamily="2" charset="0"/>
              </a:rPr>
              <a:t>মডেল</a:t>
            </a:r>
            <a:r>
              <a:rPr lang="en-US" sz="3900" dirty="0">
                <a:solidFill>
                  <a:schemeClr val="tx1">
                    <a:lumMod val="95000"/>
                    <a:lumOff val="5000"/>
                  </a:schemeClr>
                </a:solidFill>
                <a:latin typeface="NikoshBAN" panose="02000000000000000000" pitchFamily="2" charset="0"/>
                <a:cs typeface="NikoshBAN" panose="02000000000000000000" pitchFamily="2" charset="0"/>
              </a:rPr>
              <a:t> </a:t>
            </a:r>
            <a:r>
              <a:rPr lang="en-US" sz="3900" dirty="0" err="1">
                <a:solidFill>
                  <a:schemeClr val="tx1">
                    <a:lumMod val="95000"/>
                    <a:lumOff val="5000"/>
                  </a:schemeClr>
                </a:solidFill>
                <a:latin typeface="NikoshBAN" panose="02000000000000000000" pitchFamily="2" charset="0"/>
                <a:cs typeface="NikoshBAN" panose="02000000000000000000" pitchFamily="2" charset="0"/>
              </a:rPr>
              <a:t>বালক</a:t>
            </a:r>
            <a:r>
              <a:rPr lang="en-US" sz="3900" dirty="0">
                <a:solidFill>
                  <a:schemeClr val="tx1">
                    <a:lumMod val="95000"/>
                    <a:lumOff val="5000"/>
                  </a:schemeClr>
                </a:solidFill>
                <a:latin typeface="NikoshBAN" panose="02000000000000000000" pitchFamily="2" charset="0"/>
                <a:cs typeface="NikoshBAN" panose="02000000000000000000" pitchFamily="2" charset="0"/>
              </a:rPr>
              <a:t> </a:t>
            </a:r>
            <a:r>
              <a:rPr lang="en-US" sz="3900" dirty="0" err="1">
                <a:solidFill>
                  <a:schemeClr val="tx1">
                    <a:lumMod val="95000"/>
                    <a:lumOff val="5000"/>
                  </a:schemeClr>
                </a:solidFill>
                <a:latin typeface="NikoshBAN" panose="02000000000000000000" pitchFamily="2" charset="0"/>
                <a:cs typeface="NikoshBAN" panose="02000000000000000000" pitchFamily="2" charset="0"/>
              </a:rPr>
              <a:t>সরকারি</a:t>
            </a:r>
            <a:r>
              <a:rPr lang="bn-IN" sz="3900" dirty="0">
                <a:solidFill>
                  <a:schemeClr val="tx1">
                    <a:lumMod val="95000"/>
                    <a:lumOff val="5000"/>
                  </a:schemeClr>
                </a:solidFill>
                <a:latin typeface="NikoshBAN" panose="02000000000000000000" pitchFamily="2" charset="0"/>
                <a:cs typeface="NikoshBAN" panose="02000000000000000000" pitchFamily="2" charset="0"/>
              </a:rPr>
              <a:t> প্রাথমিক বিদ্যালয়</a:t>
            </a:r>
          </a:p>
          <a:p>
            <a:pPr marL="0" indent="0">
              <a:buNone/>
            </a:pPr>
            <a:r>
              <a:rPr lang="bn-IN" sz="3900" dirty="0">
                <a:solidFill>
                  <a:schemeClr val="tx1">
                    <a:lumMod val="95000"/>
                    <a:lumOff val="5000"/>
                  </a:schemeClr>
                </a:solidFill>
                <a:latin typeface="NikoshBAN" panose="02000000000000000000" pitchFamily="2" charset="0"/>
                <a:cs typeface="NikoshBAN" panose="02000000000000000000" pitchFamily="2" charset="0"/>
              </a:rPr>
              <a:t>হবিগঞ্জ সদর, হবিগঞ্জ।</a:t>
            </a:r>
            <a:r>
              <a:rPr lang="en-US" sz="3900" dirty="0">
                <a:solidFill>
                  <a:schemeClr val="tx1">
                    <a:lumMod val="95000"/>
                    <a:lumOff val="5000"/>
                  </a:schemeClr>
                </a:solidFill>
                <a:latin typeface="NikoshBAN" panose="02000000000000000000" pitchFamily="2" charset="0"/>
                <a:cs typeface="NikoshBAN" panose="02000000000000000000" pitchFamily="2" charset="0"/>
              </a:rPr>
              <a:t>  </a:t>
            </a:r>
            <a:r>
              <a:rPr lang="bn-IN" sz="3900" dirty="0">
                <a:solidFill>
                  <a:schemeClr val="tx1">
                    <a:lumMod val="95000"/>
                    <a:lumOff val="5000"/>
                  </a:schemeClr>
                </a:solidFill>
                <a:latin typeface="NikoshBAN" panose="02000000000000000000" pitchFamily="2" charset="0"/>
                <a:cs typeface="NikoshBAN" panose="02000000000000000000" pitchFamily="2" charset="0"/>
              </a:rPr>
              <a:t>    </a:t>
            </a:r>
            <a:endParaRPr lang="en-US" sz="39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752A0DA4-96F0-480C-BAEE-E9BD21C2A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984" y="2067547"/>
            <a:ext cx="2456733" cy="4486275"/>
          </a:xfrm>
          <a:prstGeom prst="rect">
            <a:avLst/>
          </a:prstGeom>
        </p:spPr>
      </p:pic>
    </p:spTree>
    <p:extLst>
      <p:ext uri="{BB962C8B-B14F-4D97-AF65-F5344CB8AC3E}">
        <p14:creationId xmlns:p14="http://schemas.microsoft.com/office/powerpoint/2010/main" val="1184785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heel(1)">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heel(1)">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0" y="153192"/>
            <a:ext cx="5096256" cy="1325563"/>
          </a:xfrm>
          <a:solidFill>
            <a:schemeClr val="accent3">
              <a:lumMod val="20000"/>
              <a:lumOff val="80000"/>
            </a:schemeClr>
          </a:solidFill>
          <a:ln w="38100">
            <a:solidFill>
              <a:schemeClr val="tx1"/>
            </a:solidFill>
          </a:ln>
        </p:spPr>
        <p:txBody>
          <a:bodyPr>
            <a:normAutofit/>
          </a:bodyPr>
          <a:lstStyle/>
          <a:p>
            <a:pPr algn="ctr"/>
            <a:r>
              <a:rPr lang="bn-IN" sz="8000" dirty="0">
                <a:solidFill>
                  <a:srgbClr val="C00000"/>
                </a:solidFill>
                <a:latin typeface="NikoshBAN" panose="02000000000000000000" pitchFamily="2" charset="0"/>
                <a:cs typeface="NikoshBAN" panose="02000000000000000000" pitchFamily="2" charset="0"/>
              </a:rPr>
              <a:t>পাঠ পরিচিতি</a:t>
            </a:r>
            <a:endParaRPr lang="en-US" sz="8000" dirty="0">
              <a:solidFill>
                <a:srgbClr val="C0000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399140" y="1861376"/>
            <a:ext cx="7122812" cy="3832288"/>
          </a:xfrm>
          <a:solidFill>
            <a:schemeClr val="accent1">
              <a:lumMod val="40000"/>
              <a:lumOff val="60000"/>
            </a:schemeClr>
          </a:solidFill>
          <a:ln w="57150">
            <a:solidFill>
              <a:schemeClr val="tx1"/>
            </a:solidFill>
          </a:ln>
        </p:spPr>
        <p:txBody>
          <a:bodyPr>
            <a:normAutofit fontScale="92500" lnSpcReduction="20000"/>
          </a:bodyPr>
          <a:lstStyle/>
          <a:p>
            <a:pPr marL="0" indent="0">
              <a:buNone/>
            </a:pPr>
            <a:r>
              <a:rPr lang="bn-IN" dirty="0"/>
              <a:t> </a:t>
            </a:r>
          </a:p>
          <a:p>
            <a:pPr marL="0" indent="0">
              <a:buNone/>
            </a:pPr>
            <a:r>
              <a:rPr lang="bn-IN" sz="3600" dirty="0">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বিষয়ঃ বাংলা </a:t>
            </a:r>
          </a:p>
          <a:p>
            <a:pPr marL="0" indent="0">
              <a:buNone/>
            </a:pPr>
            <a:r>
              <a:rPr lang="bn-IN" sz="3600" dirty="0">
                <a:solidFill>
                  <a:schemeClr val="tx1"/>
                </a:solidFill>
                <a:latin typeface="NikoshBAN" panose="02000000000000000000" pitchFamily="2" charset="0"/>
                <a:cs typeface="NikoshBAN" panose="02000000000000000000" pitchFamily="2" charset="0"/>
              </a:rPr>
              <a:t>  শ্রেণিঃ ৫ম </a:t>
            </a:r>
          </a:p>
          <a:p>
            <a:pPr marL="0" indent="0">
              <a:buNone/>
            </a:pPr>
            <a:r>
              <a:rPr lang="bn-IN" sz="3600" dirty="0">
                <a:solidFill>
                  <a:schemeClr val="tx1"/>
                </a:solidFill>
                <a:latin typeface="NikoshBAN" panose="02000000000000000000" pitchFamily="2" charset="0"/>
                <a:cs typeface="NikoshBAN" panose="02000000000000000000" pitchFamily="2" charset="0"/>
              </a:rPr>
              <a:t>   পাঠঃ </a:t>
            </a:r>
            <a:r>
              <a:rPr lang="bn-IN" sz="3600" dirty="0">
                <a:solidFill>
                  <a:srgbClr val="C00000"/>
                </a:solidFill>
                <a:latin typeface="NikoshBAN" panose="02000000000000000000" pitchFamily="2" charset="0"/>
                <a:cs typeface="NikoshBAN" panose="02000000000000000000" pitchFamily="2" charset="0"/>
              </a:rPr>
              <a:t>হাতি আর শিয়ালের গল্প </a:t>
            </a:r>
          </a:p>
          <a:p>
            <a:pPr marL="0" indent="0">
              <a:buNone/>
            </a:pPr>
            <a:r>
              <a:rPr lang="bn-IN" sz="3600" dirty="0">
                <a:solidFill>
                  <a:schemeClr val="tx1"/>
                </a:solidFill>
                <a:latin typeface="NikoshBAN" panose="02000000000000000000" pitchFamily="2" charset="0"/>
                <a:cs typeface="NikoshBAN" panose="02000000000000000000" pitchFamily="2" charset="0"/>
              </a:rPr>
              <a:t>   পাঠ্যাংশঃ সে অনেক ...............দারুণ তিরিক্ষি। </a:t>
            </a:r>
          </a:p>
          <a:p>
            <a:pPr marL="0" indent="0">
              <a:buNone/>
            </a:pPr>
            <a:r>
              <a:rPr lang="bn-IN" sz="3600" dirty="0">
                <a:solidFill>
                  <a:schemeClr val="tx1"/>
                </a:solidFill>
                <a:latin typeface="NikoshBAN" panose="02000000000000000000" pitchFamily="2" charset="0"/>
                <a:cs typeface="NikoshBAN" panose="02000000000000000000" pitchFamily="2" charset="0"/>
              </a:rPr>
              <a:t>    সময়ঃ  ৪০ মিনিট </a:t>
            </a:r>
          </a:p>
          <a:p>
            <a:pPr marL="0" indent="0">
              <a:buNone/>
            </a:pPr>
            <a:r>
              <a:rPr lang="bn-IN" sz="3600" dirty="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3735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heel(1)">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heel(1)">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heel(1)">
                                      <p:cBhvr>
                                        <p:cTn id="4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8942" y="2127505"/>
            <a:ext cx="9611394" cy="3593591"/>
          </a:xfrm>
          <a:solidFill>
            <a:schemeClr val="accent4">
              <a:lumMod val="20000"/>
              <a:lumOff val="80000"/>
            </a:schemeClr>
          </a:solidFill>
          <a:ln w="38100">
            <a:solidFill>
              <a:schemeClr val="tx1"/>
            </a:solidFill>
          </a:ln>
        </p:spPr>
        <p:txBody>
          <a:bodyPr>
            <a:normAutofit/>
          </a:bodyPr>
          <a:lstStyle/>
          <a:p>
            <a:r>
              <a:rPr lang="bn-IN" sz="3200" dirty="0">
                <a:solidFill>
                  <a:schemeClr val="tx1"/>
                </a:solidFill>
                <a:latin typeface="NikoshBAN" panose="02000000000000000000" pitchFamily="2" charset="0"/>
                <a:cs typeface="NikoshBAN" panose="02000000000000000000" pitchFamily="2" charset="0"/>
              </a:rPr>
              <a:t>শোনাঃ ১.২.১  উচ্চারিত পঠিত বাক্য,কথা মনোযোগ সহকারে শুনবে। </a:t>
            </a:r>
          </a:p>
          <a:p>
            <a:r>
              <a:rPr lang="bn-IN" sz="3200" dirty="0">
                <a:solidFill>
                  <a:schemeClr val="tx1"/>
                </a:solidFill>
                <a:latin typeface="NikoshBAN" panose="02000000000000000000" pitchFamily="2" charset="0"/>
                <a:cs typeface="NikoshBAN" panose="02000000000000000000" pitchFamily="2" charset="0"/>
              </a:rPr>
              <a:t> বলাঃ ১.১.১  যুক্তবর্ণ সহযোগে তৈরি শব্দ স্পষ্ট ও শুদ্ধভাবে বলতে পারবে। </a:t>
            </a:r>
          </a:p>
          <a:p>
            <a:r>
              <a:rPr lang="bn-IN" sz="3200" dirty="0">
                <a:solidFill>
                  <a:schemeClr val="tx1"/>
                </a:solidFill>
                <a:latin typeface="NikoshBAN" panose="02000000000000000000" pitchFamily="2" charset="0"/>
                <a:cs typeface="NikoshBAN" panose="02000000000000000000" pitchFamily="2" charset="0"/>
              </a:rPr>
              <a:t> পড়াঃ ১.৩.১  পাঠে ব্যবহৃত যুক্তব্যঞ্জন সংবলিত শব্দ পড়তে পারবে। </a:t>
            </a:r>
          </a:p>
          <a:p>
            <a:r>
              <a:rPr lang="bn-IN" sz="3200" dirty="0">
                <a:solidFill>
                  <a:schemeClr val="tx1"/>
                </a:solidFill>
                <a:latin typeface="NikoshBAN" panose="02000000000000000000" pitchFamily="2" charset="0"/>
                <a:cs typeface="NikoshBAN" panose="02000000000000000000" pitchFamily="2" charset="0"/>
              </a:rPr>
              <a:t> লেখাঃ ১.৪.২ যুক্তবর্ণ ব্যবহার করে নতুন নতুন শব্দ উচ্চারণে লিখতে </a:t>
            </a:r>
            <a:r>
              <a:rPr lang="en-US" sz="3200" dirty="0">
                <a:solidFill>
                  <a:schemeClr val="tx1"/>
                </a:solidFill>
                <a:latin typeface="NikoshBAN" panose="02000000000000000000" pitchFamily="2" charset="0"/>
                <a:cs typeface="NikoshBAN" panose="02000000000000000000" pitchFamily="2" charset="0"/>
              </a:rPr>
              <a:t>        </a:t>
            </a:r>
          </a:p>
          <a:p>
            <a:pPr marL="0" indent="0">
              <a:buNone/>
            </a:pP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পারবে</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 </a:t>
            </a:r>
          </a:p>
        </p:txBody>
      </p:sp>
      <p:sp>
        <p:nvSpPr>
          <p:cNvPr id="6" name="Speech Bubble: Rectangle 5">
            <a:extLst>
              <a:ext uri="{FF2B5EF4-FFF2-40B4-BE49-F238E27FC236}">
                <a16:creationId xmlns:a16="http://schemas.microsoft.com/office/drawing/2014/main" id="{8F08BF89-6A6A-4D87-BEC9-C12514EBB953}"/>
              </a:ext>
            </a:extLst>
          </p:cNvPr>
          <p:cNvSpPr/>
          <p:nvPr/>
        </p:nvSpPr>
        <p:spPr>
          <a:xfrm>
            <a:off x="3279648" y="536448"/>
            <a:ext cx="5120640" cy="1011936"/>
          </a:xfrm>
          <a:prstGeom prst="wedgeRectCallout">
            <a:avLst/>
          </a:prstGeom>
          <a:solidFill>
            <a:schemeClr val="tx2">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NikoshBAN" panose="02000000000000000000" pitchFamily="2" charset="0"/>
                <a:cs typeface="NikoshBAN" panose="02000000000000000000" pitchFamily="2" charset="0"/>
              </a:rPr>
              <a:t>শিখনফল</a:t>
            </a:r>
            <a:endParaRPr lang="en-US" sz="6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9278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heel(1)">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2672" y="1571858"/>
            <a:ext cx="3852672" cy="928048"/>
          </a:xfrm>
          <a:prstGeom prst="rect">
            <a:avLst/>
          </a:prstGeom>
          <a:solidFill>
            <a:schemeClr val="bg1">
              <a:lumMod val="85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আবেগ সৃষ্টি</a:t>
            </a:r>
            <a:endParaRPr lang="en-US" sz="4400" dirty="0">
              <a:solidFill>
                <a:schemeClr val="tx1"/>
              </a:solidFill>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9976EB83-221B-4E62-B7E8-3AD534E7DD61}"/>
              </a:ext>
            </a:extLst>
          </p:cNvPr>
          <p:cNvSpPr txBox="1"/>
          <p:nvPr/>
        </p:nvSpPr>
        <p:spPr>
          <a:xfrm>
            <a:off x="2401824" y="3267456"/>
            <a:ext cx="7010400" cy="1015663"/>
          </a:xfrm>
          <a:prstGeom prst="rect">
            <a:avLst/>
          </a:prstGeom>
          <a:solidFill>
            <a:schemeClr val="accent1">
              <a:lumMod val="40000"/>
              <a:lumOff val="60000"/>
            </a:schemeClr>
          </a:solidFill>
          <a:ln w="57150">
            <a:solidFill>
              <a:schemeClr val="tx1"/>
            </a:solidFill>
          </a:ln>
        </p:spPr>
        <p:txBody>
          <a:bodyPr wrap="square" rtlCol="0">
            <a:spAutoFit/>
          </a:bodyPr>
          <a:lstStyle/>
          <a:p>
            <a:r>
              <a:rPr lang="bn-IN" sz="6000" dirty="0">
                <a:latin typeface="NikoshBAN" panose="02000000000000000000" pitchFamily="2" charset="0"/>
                <a:cs typeface="NikoshBAN" panose="02000000000000000000" pitchFamily="2" charset="0"/>
              </a:rPr>
              <a:t>ছড়াগান বা গানের মাধ্যমে।</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27141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29970" y="5545988"/>
            <a:ext cx="5732060" cy="1202284"/>
          </a:xfrm>
          <a:prstGeom prst="ellipse">
            <a:avLst/>
          </a:prstGeom>
          <a:solidFill>
            <a:srgbClr val="92D05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anose="02000000000000000000" pitchFamily="2" charset="0"/>
                <a:cs typeface="NikoshBAN" panose="02000000000000000000" pitchFamily="2" charset="0"/>
              </a:rPr>
              <a:t>তোমরা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ছবিতে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দেখতে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পাচ্ছ</a:t>
            </a:r>
            <a:r>
              <a:rPr lang="en-US" sz="3600" dirty="0">
                <a:solidFill>
                  <a:schemeClr val="tx1"/>
                </a:solidFill>
                <a:latin typeface="NikoshBAN" panose="02000000000000000000" pitchFamily="2" charset="0"/>
                <a:cs typeface="NikoshBAN" panose="02000000000000000000" pitchFamily="2" charset="0"/>
              </a:rPr>
              <a:t> ?</a:t>
            </a:r>
          </a:p>
        </p:txBody>
      </p:sp>
      <p:pic>
        <p:nvPicPr>
          <p:cNvPr id="10" name="Picture 9">
            <a:extLst>
              <a:ext uri="{FF2B5EF4-FFF2-40B4-BE49-F238E27FC236}">
                <a16:creationId xmlns:a16="http://schemas.microsoft.com/office/drawing/2014/main" id="{272C1A70-7986-4CF0-926F-A28037542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 y="109728"/>
            <a:ext cx="5732060" cy="4876800"/>
          </a:xfrm>
          <a:prstGeom prst="rect">
            <a:avLst/>
          </a:prstGeom>
        </p:spPr>
      </p:pic>
      <p:pic>
        <p:nvPicPr>
          <p:cNvPr id="12" name="Picture 11">
            <a:extLst>
              <a:ext uri="{FF2B5EF4-FFF2-40B4-BE49-F238E27FC236}">
                <a16:creationId xmlns:a16="http://schemas.microsoft.com/office/drawing/2014/main" id="{B32CE60E-FF28-446B-B22F-520E07943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792" y="109728"/>
            <a:ext cx="5126377" cy="4876800"/>
          </a:xfrm>
          <a:prstGeom prst="rect">
            <a:avLst/>
          </a:prstGeom>
        </p:spPr>
      </p:pic>
    </p:spTree>
    <p:extLst>
      <p:ext uri="{BB962C8B-B14F-4D97-AF65-F5344CB8AC3E}">
        <p14:creationId xmlns:p14="http://schemas.microsoft.com/office/powerpoint/2010/main" val="7889416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04603DA3-6E52-49E7-B7E2-E8A5A6F58A02}"/>
              </a:ext>
            </a:extLst>
          </p:cNvPr>
          <p:cNvSpPr/>
          <p:nvPr/>
        </p:nvSpPr>
        <p:spPr>
          <a:xfrm>
            <a:off x="3297936" y="121920"/>
            <a:ext cx="4681728" cy="1901952"/>
          </a:xfrm>
          <a:prstGeom prst="cloudCallout">
            <a:avLst/>
          </a:prstGeom>
          <a:solidFill>
            <a:schemeClr val="accent3">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আজ আমরা পড়ব--</a:t>
            </a:r>
            <a:endParaRPr lang="en-US" sz="4400" dirty="0">
              <a:solidFill>
                <a:schemeClr val="tx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69142A80-D301-40EA-8F31-F82F4D9754B3}"/>
              </a:ext>
            </a:extLst>
          </p:cNvPr>
          <p:cNvSpPr txBox="1"/>
          <p:nvPr/>
        </p:nvSpPr>
        <p:spPr>
          <a:xfrm>
            <a:off x="2663952" y="2322577"/>
            <a:ext cx="6687312" cy="1237487"/>
          </a:xfrm>
          <a:prstGeom prst="rect">
            <a:avLst/>
          </a:prstGeom>
          <a:solidFill>
            <a:schemeClr val="accent6">
              <a:lumMod val="40000"/>
              <a:lumOff val="60000"/>
            </a:schemeClr>
          </a:solidFill>
          <a:ln w="38100">
            <a:solidFill>
              <a:schemeClr val="tx1"/>
            </a:solidFill>
          </a:ln>
        </p:spPr>
        <p:txBody>
          <a:bodyPr wrap="square" rtlCol="0">
            <a:spAutoFit/>
          </a:bodyPr>
          <a:lstStyle/>
          <a:p>
            <a:r>
              <a:rPr lang="bn-IN" sz="7200" dirty="0">
                <a:latin typeface="NikoshBAN" panose="02000000000000000000" pitchFamily="2" charset="0"/>
                <a:cs typeface="NikoshBAN" panose="02000000000000000000" pitchFamily="2" charset="0"/>
              </a:rPr>
              <a:t>হাতি আর শিয়ালের গল্প</a:t>
            </a:r>
            <a:endParaRPr lang="en-US" sz="72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796FADF5-9129-4868-8AFB-723D9BC59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443" y="3560064"/>
            <a:ext cx="5504329" cy="2948133"/>
          </a:xfrm>
          <a:prstGeom prst="rect">
            <a:avLst/>
          </a:prstGeom>
        </p:spPr>
      </p:pic>
    </p:spTree>
    <p:extLst>
      <p:ext uri="{BB962C8B-B14F-4D97-AF65-F5344CB8AC3E}">
        <p14:creationId xmlns:p14="http://schemas.microsoft.com/office/powerpoint/2010/main" val="8377557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BC2F61-C97F-4922-B489-58A6D604A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432" y="158496"/>
            <a:ext cx="5218176" cy="6376416"/>
          </a:xfrm>
          <a:prstGeom prst="rect">
            <a:avLst/>
          </a:prstGeom>
        </p:spPr>
      </p:pic>
      <p:sp>
        <p:nvSpPr>
          <p:cNvPr id="6" name="TextBox 5">
            <a:extLst>
              <a:ext uri="{FF2B5EF4-FFF2-40B4-BE49-F238E27FC236}">
                <a16:creationId xmlns:a16="http://schemas.microsoft.com/office/drawing/2014/main" id="{A3B70E87-4972-45E2-975E-7ABF3BD4257A}"/>
              </a:ext>
            </a:extLst>
          </p:cNvPr>
          <p:cNvSpPr txBox="1"/>
          <p:nvPr/>
        </p:nvSpPr>
        <p:spPr>
          <a:xfrm>
            <a:off x="6595872" y="3694176"/>
            <a:ext cx="5218176" cy="1754326"/>
          </a:xfrm>
          <a:prstGeom prst="rect">
            <a:avLst/>
          </a:prstGeom>
          <a:noFill/>
          <a:ln w="38100">
            <a:solidFill>
              <a:schemeClr val="tx1"/>
            </a:solidFill>
          </a:ln>
        </p:spPr>
        <p:txBody>
          <a:bodyPr wrap="square" rtlCol="0">
            <a:spAutoFit/>
          </a:bodyPr>
          <a:lstStyle/>
          <a:p>
            <a:r>
              <a:rPr lang="en-US" sz="3600" dirty="0" err="1">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অনেক-অনেক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কথা।চারিদিকে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বন</a:t>
            </a:r>
            <a:r>
              <a:rPr lang="bn-IN"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ঝোপঝাড়</a:t>
            </a:r>
            <a:r>
              <a:rPr lang="en-US" sz="36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69643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2897C-EAC7-47B2-857B-7F8443A6A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56" y="816864"/>
            <a:ext cx="6242304" cy="5596128"/>
          </a:xfrm>
          <a:prstGeom prst="rect">
            <a:avLst/>
          </a:prstGeom>
        </p:spPr>
      </p:pic>
      <p:sp>
        <p:nvSpPr>
          <p:cNvPr id="4" name="TextBox 3">
            <a:extLst>
              <a:ext uri="{FF2B5EF4-FFF2-40B4-BE49-F238E27FC236}">
                <a16:creationId xmlns:a16="http://schemas.microsoft.com/office/drawing/2014/main" id="{22E7E117-A39A-49D3-B461-3ADB338F2592}"/>
              </a:ext>
            </a:extLst>
          </p:cNvPr>
          <p:cNvSpPr txBox="1"/>
          <p:nvPr/>
        </p:nvSpPr>
        <p:spPr>
          <a:xfrm>
            <a:off x="7461504" y="3828288"/>
            <a:ext cx="4194048" cy="2062103"/>
          </a:xfrm>
          <a:prstGeom prst="rect">
            <a:avLst/>
          </a:prstGeom>
          <a:noFill/>
          <a:ln w="38100">
            <a:solidFill>
              <a:srgbClr val="002060"/>
            </a:solidFill>
          </a:ln>
        </p:spPr>
        <p:txBody>
          <a:bodyPr wrap="square" rtlCol="0">
            <a:spAutoFit/>
          </a:bodyPr>
          <a:lstStyle/>
          <a:p>
            <a:r>
              <a:rPr lang="bn-IN" sz="3200" dirty="0">
                <a:latin typeface="NikoshBAN" panose="02000000000000000000" pitchFamily="2" charset="0"/>
                <a:cs typeface="NikoshBAN" panose="02000000000000000000" pitchFamily="2" charset="0"/>
              </a:rPr>
              <a:t>আর দিগন্তে ঝুঁকে পড়া নীল আকাশের ছোয়া ।এরকম দিনগুলোতে মানুষেরা থাকত লোকালয়ে আর পশুরা জঙ্গলে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5517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744</TotalTime>
  <Words>368</Words>
  <Application>Microsoft Office PowerPoint</Application>
  <PresentationFormat>Widescreen</PresentationFormat>
  <Paragraphs>63</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Akaash</vt:lpstr>
      <vt:lpstr>Arial</vt:lpstr>
      <vt:lpstr>Calibri</vt:lpstr>
      <vt:lpstr>Gill Sans MT</vt:lpstr>
      <vt:lpstr>Impact</vt:lpstr>
      <vt:lpstr>NikoshBAN</vt:lpstr>
      <vt:lpstr>Badge</vt:lpstr>
      <vt:lpstr>PowerPoint Presentation</vt:lpstr>
      <vt:lpstr>শিক্ষক পরিচিতি</vt:lpstr>
      <vt:lpstr>পাঠ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PC</dc:creator>
  <cp:lastModifiedBy>user</cp:lastModifiedBy>
  <cp:revision>140</cp:revision>
  <dcterms:created xsi:type="dcterms:W3CDTF">2020-03-05T05:07:49Z</dcterms:created>
  <dcterms:modified xsi:type="dcterms:W3CDTF">2020-07-29T04:45:43Z</dcterms:modified>
</cp:coreProperties>
</file>