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8" r:id="rId9"/>
    <p:sldId id="264" r:id="rId10"/>
    <p:sldId id="286" r:id="rId11"/>
    <p:sldId id="265" r:id="rId12"/>
    <p:sldId id="289" r:id="rId13"/>
    <p:sldId id="290" r:id="rId14"/>
    <p:sldId id="287" r:id="rId15"/>
    <p:sldId id="294" r:id="rId16"/>
    <p:sldId id="282" r:id="rId17"/>
    <p:sldId id="295" r:id="rId18"/>
    <p:sldId id="297" r:id="rId19"/>
    <p:sldId id="296" r:id="rId20"/>
    <p:sldId id="298" r:id="rId21"/>
    <p:sldId id="299" r:id="rId22"/>
    <p:sldId id="300" r:id="rId23"/>
    <p:sldId id="285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66FB-A5A1-41D3-A271-DE4CB221162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eachers.gov.bd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.gov.bd/" TargetMode="External"/><Relationship Id="rId3" Type="http://schemas.openxmlformats.org/officeDocument/2006/relationships/image" Target="../media/image19.gif"/><Relationship Id="rId7" Type="http://schemas.openxmlformats.org/officeDocument/2006/relationships/image" Target="../media/image2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aysal.bd71@gmail.com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web.facebook.com/faysal.bd71" TargetMode="Externa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51000"/>
              </a:srgbClr>
            </a:gs>
            <a:gs pos="70000">
              <a:srgbClr val="91C36F"/>
            </a:gs>
            <a:gs pos="41000">
              <a:srgbClr val="8FC26D"/>
            </a:gs>
            <a:gs pos="15000">
              <a:schemeClr val="accent6">
                <a:lumMod val="97000"/>
                <a:lumOff val="3000"/>
              </a:schemeClr>
            </a:gs>
            <a:gs pos="93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" y="145701"/>
            <a:ext cx="2388288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01" y="145703"/>
            <a:ext cx="2181013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86581" y="137054"/>
            <a:ext cx="11813226" cy="656871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7559" y="659117"/>
            <a:ext cx="10353822" cy="552458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0706" y="148936"/>
            <a:ext cx="4728411" cy="707886"/>
          </a:xfrm>
          <a:prstGeom prst="rect">
            <a:avLst/>
          </a:prstGeom>
          <a:solidFill>
            <a:schemeClr val="tx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95459" y="422679"/>
            <a:ext cx="9156879" cy="6102039"/>
            <a:chOff x="695459" y="422679"/>
            <a:chExt cx="9156879" cy="6102039"/>
          </a:xfrm>
        </p:grpSpPr>
        <p:sp>
          <p:nvSpPr>
            <p:cNvPr id="30" name="Rectangle 29"/>
            <p:cNvSpPr/>
            <p:nvPr/>
          </p:nvSpPr>
          <p:spPr>
            <a:xfrm>
              <a:off x="695459" y="2459865"/>
              <a:ext cx="1725769" cy="7340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কর্ডাটা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09494" y="2459863"/>
              <a:ext cx="1725769" cy="73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সেফালোকর্ডাটা</a:t>
              </a:r>
              <a:r>
                <a:rPr lang="bn-IN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51101" y="3507273"/>
              <a:ext cx="1725769" cy="73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ভার্টিব্রাটা</a:t>
              </a:r>
              <a:endPara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51103" y="1300766"/>
              <a:ext cx="1725769" cy="7340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ইউরোকর্ডাটা</a:t>
              </a:r>
              <a:endPara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2406203" y="2672366"/>
              <a:ext cx="500130" cy="3090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9" idx="1"/>
            </p:cNvCxnSpPr>
            <p:nvPr/>
          </p:nvCxnSpPr>
          <p:spPr>
            <a:xfrm>
              <a:off x="3009364" y="1667814"/>
              <a:ext cx="0" cy="22065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ight Arrow 37"/>
            <p:cNvSpPr/>
            <p:nvPr/>
          </p:nvSpPr>
          <p:spPr>
            <a:xfrm>
              <a:off x="3025215" y="3655379"/>
              <a:ext cx="500130" cy="3090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009364" y="1513267"/>
              <a:ext cx="500130" cy="3090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3009364" y="2672365"/>
              <a:ext cx="500130" cy="3090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6220" y="1852171"/>
              <a:ext cx="746974" cy="646331"/>
            </a:xfrm>
            <a:prstGeom prst="rect">
              <a:avLst/>
            </a:prstGeom>
            <a:solidFill>
              <a:srgbClr val="00B05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পর্ব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14043" y="783225"/>
              <a:ext cx="1199883" cy="646331"/>
            </a:xfrm>
            <a:prstGeom prst="rect">
              <a:avLst/>
            </a:prstGeom>
            <a:solidFill>
              <a:srgbClr val="00B05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উপপর্ব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141336" y="1300766"/>
              <a:ext cx="0" cy="49212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ight Arrow 45"/>
            <p:cNvSpPr/>
            <p:nvPr/>
          </p:nvSpPr>
          <p:spPr>
            <a:xfrm>
              <a:off x="5315509" y="3696236"/>
              <a:ext cx="1690598" cy="332631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7164699" y="1199310"/>
              <a:ext cx="500130" cy="3090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7163132" y="5214750"/>
              <a:ext cx="500130" cy="3090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7141336" y="1959160"/>
              <a:ext cx="500130" cy="3090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7164699" y="2796826"/>
              <a:ext cx="500130" cy="3090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7163133" y="3560862"/>
              <a:ext cx="500130" cy="3090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7166599" y="6003124"/>
              <a:ext cx="500130" cy="3090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7163133" y="4371730"/>
              <a:ext cx="500130" cy="30909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67061" y="916472"/>
              <a:ext cx="2185277" cy="73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১.সাইক্লোস্টোমাটা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67061" y="3329188"/>
              <a:ext cx="2185276" cy="73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৪. উভচর 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41466" y="4159228"/>
              <a:ext cx="2189075" cy="73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৫. সরীসৃপ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41466" y="5002248"/>
              <a:ext cx="2210870" cy="73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৬. পক্ষীকূল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666729" y="5790622"/>
              <a:ext cx="2185609" cy="73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৭. স্তন্যপায়ী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663261" y="1734282"/>
              <a:ext cx="2189077" cy="73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২.কন্ড্রিকথিস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654096" y="2575776"/>
              <a:ext cx="2198241" cy="73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৩.অসটিকথিস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96704" y="422679"/>
              <a:ext cx="936026" cy="646331"/>
            </a:xfrm>
            <a:prstGeom prst="rect">
              <a:avLst/>
            </a:prstGeom>
            <a:solidFill>
              <a:srgbClr val="00B05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3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32365" y="1352781"/>
            <a:ext cx="4173605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উপপর্ব-১ ইউরোকর্ডাটা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549" y="2306309"/>
            <a:ext cx="4700789" cy="37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বৈশিষ্ট্যঃ</a:t>
            </a:r>
          </a:p>
          <a:p>
            <a:pPr marL="457200" indent="-457200">
              <a:buAutoNum type="arabicPeriod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অবস্থায় ফুলকারন্ধ্র, পৃষ্ঠীয় ফাঁপা স্নায়ুরজ্জু থাকে।</a:t>
            </a:r>
          </a:p>
          <a:p>
            <a:pPr marL="457200" indent="-457200">
              <a:buAutoNum type="arabicPeriod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শুধুমাত্র লার্ভা দশায় এদের লেজে নটোকর্ড থাকে।</a:t>
            </a:r>
          </a:p>
          <a:p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উদাহরণঃ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Ascidia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2365" y="321903"/>
            <a:ext cx="4728411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 শ্রেণিবিন্যাস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60776" y="321903"/>
            <a:ext cx="6439303" cy="6389183"/>
            <a:chOff x="5460776" y="321903"/>
            <a:chExt cx="6439303" cy="6389183"/>
          </a:xfrm>
        </p:grpSpPr>
        <p:sp>
          <p:nvSpPr>
            <p:cNvPr id="2" name="Rectangle 1"/>
            <p:cNvSpPr/>
            <p:nvPr/>
          </p:nvSpPr>
          <p:spPr>
            <a:xfrm>
              <a:off x="5460776" y="321903"/>
              <a:ext cx="6439303" cy="6284959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460776" y="6168980"/>
              <a:ext cx="6439303" cy="437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0042" y="6064755"/>
              <a:ext cx="1770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Ascidia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4000">
              <a:srgbClr val="85C2FF">
                <a:lumMod val="87000"/>
              </a:srgbClr>
            </a:gs>
            <a:gs pos="97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32365" y="321903"/>
            <a:ext cx="4728411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 শ্রেণিবিন্যাস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365" y="1352781"/>
            <a:ext cx="4173605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উপপর্ব-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সেফালোকর্ডাটা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549" y="2306309"/>
            <a:ext cx="4700789" cy="37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বৈশিষ্ট্যঃ</a:t>
            </a:r>
          </a:p>
          <a:p>
            <a:pPr marL="457200" indent="-457200">
              <a:buAutoNum type="arabicPeriod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সারা জীবনই এদের দেহে নটোকর্ডের উপস্থিতি লক্ষ করা যায়। </a:t>
            </a:r>
          </a:p>
          <a:p>
            <a:pPr marL="457200" indent="-457200">
              <a:buAutoNum type="arabicPeriod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 মাছের মত। </a:t>
            </a:r>
          </a:p>
          <a:p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উদাহরণঃ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Branchiostoma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60775" y="321903"/>
            <a:ext cx="6439303" cy="6143290"/>
            <a:chOff x="5460775" y="321903"/>
            <a:chExt cx="6439303" cy="6143290"/>
          </a:xfrm>
        </p:grpSpPr>
        <p:sp>
          <p:nvSpPr>
            <p:cNvPr id="15" name="Rectangle 14"/>
            <p:cNvSpPr/>
            <p:nvPr/>
          </p:nvSpPr>
          <p:spPr>
            <a:xfrm>
              <a:off x="5460775" y="321903"/>
              <a:ext cx="6439303" cy="614329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28079" y="5705339"/>
              <a:ext cx="2833352" cy="73409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Branchiostoma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0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54000">
              <a:srgbClr val="85C2FF">
                <a:lumMod val="87000"/>
              </a:srgbClr>
            </a:gs>
            <a:gs pos="97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74810" y="321834"/>
            <a:ext cx="4728411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 শ্রেণিবিন্যাস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3440" y="1237370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উপপর্ব-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ভার্টিব্রাটা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0315" y="2296403"/>
            <a:ext cx="9478851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উপ-পর্বের প্রাণীরাই মেরুদন্ডী প্রাণী হিসেবে পরিচিত। </a:t>
            </a:r>
          </a:p>
          <a:p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 ও বৈশিষ্ট্যের ভিত্তিতে মেরুদন্ডী প্রাণীদের ৭ টি শ্রেণিতে ভাগ করা হয়েছে।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lumMod val="46000"/>
                <a:lumOff val="54000"/>
                <a:alpha val="33000"/>
              </a:srgbClr>
            </a:gs>
            <a:gs pos="39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Rectangle 2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49273" y="540913"/>
            <a:ext cx="238259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5465" y="2318197"/>
            <a:ext cx="8873543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ভার্টিব্রাটা উপ-পর্বকে কয়টি শ্রেনিতে ভাগ করা হয়েছে। শ্রেণিগুলোর নাম বল।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Rectangle 2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49273" y="1333274"/>
            <a:ext cx="238259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698" y="2318197"/>
            <a:ext cx="8873543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ভার্টিব্রাটা উপ-পর্বকে ৭ টি শ্রেনিতে ভাগ করা হয়েছে। শ্রেণিগুলো হলো-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সাইক্লোস্টোমাটা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কনড্রিকথিস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অসটিকথিস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উভচর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সরীসৃপ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৬। পক্ষীকূল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৭। স্তন্যপায়ী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6988" y="287938"/>
            <a:ext cx="21271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উত্তরমালা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2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lumMod val="46000"/>
                <a:lumOff val="54000"/>
                <a:alpha val="33000"/>
              </a:srgbClr>
            </a:gs>
            <a:gs pos="33000">
              <a:srgbClr val="21D6E0"/>
            </a:gs>
            <a:gs pos="69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6AE5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20265" y="288758"/>
            <a:ext cx="4563478" cy="707886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231" y="3272263"/>
            <a:ext cx="5787239" cy="3354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বৈশিষ্ট্যঃ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লম্বাটে দেহ ।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মুখছিদ্র গোলাকার এবং চোয়ালবিহীন।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 দেহে আঁইশ বা যুগ্ম পাখনা অনুপস্থিত।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ফুলকা ছিদ্রের সাহায্যে শ্বাস নেয়। 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Petromyzon</a:t>
            </a:r>
            <a:endParaRPr lang="bn-IN" sz="24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6429" y="996644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উপপর্ব-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ভার্টিব্রাটা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231" y="2488307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 সাইক্লোস্টোমাটা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94737" y="2343955"/>
            <a:ext cx="5473521" cy="4283073"/>
            <a:chOff x="6194737" y="2343955"/>
            <a:chExt cx="5473521" cy="4283073"/>
          </a:xfrm>
        </p:grpSpPr>
        <p:sp>
          <p:nvSpPr>
            <p:cNvPr id="2" name="Rectangle 1"/>
            <p:cNvSpPr/>
            <p:nvPr/>
          </p:nvSpPr>
          <p:spPr>
            <a:xfrm>
              <a:off x="6194737" y="2343955"/>
              <a:ext cx="5473521" cy="428307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727322" y="4193700"/>
              <a:ext cx="2408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Petromyzon</a:t>
              </a:r>
              <a:endParaRPr lang="bn-IN" sz="2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3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6AE5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20265" y="288758"/>
            <a:ext cx="4563478" cy="707886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231" y="2843330"/>
            <a:ext cx="5787239" cy="37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বৈশিষ্ট্যঃ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পর্বের সকল প্রাণী সমুদ্রে বাস করে।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কঙ্কাল তরুণাস্থিময়।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 প্লাকয়েড আঁইশ দ্বারা আবৃত, মাথার দুই পাশে৫-৭ জোড়া ফূলকাছিদ্র থাকে। 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কানক থাকে না।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হাঙ্গর, করাত মাছ, হাতুড়ি মাছ।</a:t>
            </a:r>
            <a:endParaRPr lang="bn-IN" sz="24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6429" y="996644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উপপর্ব-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ভার্টিব্রাটা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231" y="2067182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কনড্রিকথিস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94737" y="2067182"/>
            <a:ext cx="5666705" cy="4559846"/>
            <a:chOff x="6194737" y="2067182"/>
            <a:chExt cx="5666705" cy="4559846"/>
          </a:xfrm>
        </p:grpSpPr>
        <p:sp>
          <p:nvSpPr>
            <p:cNvPr id="2" name="Rectangle 1"/>
            <p:cNvSpPr/>
            <p:nvPr/>
          </p:nvSpPr>
          <p:spPr>
            <a:xfrm>
              <a:off x="6194737" y="2067182"/>
              <a:ext cx="5666705" cy="455984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80919" y="5982651"/>
              <a:ext cx="1594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হাতুড়ি মাছ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0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6AE5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20265" y="288758"/>
            <a:ext cx="4563478" cy="707886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231" y="2444085"/>
            <a:ext cx="5787239" cy="4093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বৈশিষ্ট্যঃ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অধিকাংশই স্বাদু পানির মাছ।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 সাইক্লোয়েড,গ্যানয়েড বা টিনয়েড ধরণের আঁইশ দ্বারা আবৃত।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মাথার দুই পাশে চার জোড়া ফুলকা থাকে। ফুলকাগুলো কানকো দিয়ে ঢাকা থাকে। ফুলকার সাহায্যে শ্বাসকার্য চালায়।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ইলিশ মাছ, সি-হর্স </a:t>
            </a:r>
            <a:endParaRPr lang="bn-IN" sz="24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6429" y="996644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উপপর্ব-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ভার্টিব্রাটা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141" y="1675295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অসটিকথিস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78726" y="2444085"/>
            <a:ext cx="5804386" cy="3131668"/>
            <a:chOff x="6178726" y="2444085"/>
            <a:chExt cx="5804386" cy="3131668"/>
          </a:xfrm>
        </p:grpSpPr>
        <p:sp>
          <p:nvSpPr>
            <p:cNvPr id="2" name="Rectangle 1"/>
            <p:cNvSpPr/>
            <p:nvPr/>
          </p:nvSpPr>
          <p:spPr>
            <a:xfrm>
              <a:off x="6178726" y="2444085"/>
              <a:ext cx="5804386" cy="204671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83742" y="4990978"/>
              <a:ext cx="1594353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ইলিশ </a:t>
              </a:r>
              <a:r>
                <a:rPr lang="bn-IN" sz="3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মাছ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5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6AE5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20265" y="288758"/>
            <a:ext cx="4563478" cy="707886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231" y="3280322"/>
            <a:ext cx="5787239" cy="3354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বৈশিষ্ট্যঃ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দেহত্বক আঁইশবিহীন।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ত্বক নরম, পাতলা, ভেজা ও গ্রন্থিযুক্ত।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শীতল রক্তের প্রাণী। 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পানিতে ডিম পাড়ে। জীবনচক্রে সাধারণত ব্যাঙ্গাচি দশা দেখা যায়। </a:t>
            </a:r>
          </a:p>
          <a:p>
            <a:pPr marL="457200" indent="-457200">
              <a:buFont typeface="+mj-lt"/>
              <a:buAutoNum type="arabicPeriod"/>
            </a:pP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সোনাব্যাঙ, কুনোব্যাঙ</a:t>
            </a:r>
            <a:endParaRPr lang="bn-IN" sz="24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6429" y="996644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উপপর্ব-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ভার্টিব্রাটা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231" y="1512341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উভচর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94737" y="3280323"/>
            <a:ext cx="5804386" cy="3339418"/>
            <a:chOff x="6194737" y="3280323"/>
            <a:chExt cx="5804386" cy="3339418"/>
          </a:xfrm>
        </p:grpSpPr>
        <p:sp>
          <p:nvSpPr>
            <p:cNvPr id="2" name="Rectangle 1"/>
            <p:cNvSpPr/>
            <p:nvPr/>
          </p:nvSpPr>
          <p:spPr>
            <a:xfrm>
              <a:off x="6194737" y="3280323"/>
              <a:ext cx="5804386" cy="333941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46408" y="5936120"/>
              <a:ext cx="1401171" cy="584775"/>
            </a:xfrm>
            <a:prstGeom prst="rect">
              <a:avLst/>
            </a:prstGeom>
            <a:solidFill>
              <a:srgbClr val="00206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কুনোব্যাঙ</a:t>
              </a:r>
              <a:endParaRPr lang="bn-IN" sz="32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7231" y="2196267"/>
            <a:ext cx="116028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মেরুদন্ডী প্রাণীদের মধ্যে যারা জীবনের প্রথম অবস্থায় সাধারণত পানিতে এবং মাছের মতো বিশেষ ফুলকার সাহায্যে শ্বাসকার্য চালায়, পরিণত বয়সে ডাঙ্গায় বাস করে তারাই উভচর।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91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32" y="-24965"/>
            <a:ext cx="12168940" cy="6842826"/>
            <a:chOff x="13063" y="13063"/>
            <a:chExt cx="12168940" cy="6842826"/>
          </a:xfrm>
        </p:grpSpPr>
        <p:grpSp>
          <p:nvGrpSpPr>
            <p:cNvPr id="8" name="Group 7"/>
            <p:cNvGrpSpPr/>
            <p:nvPr/>
          </p:nvGrpSpPr>
          <p:grpSpPr>
            <a:xfrm>
              <a:off x="2152338" y="452748"/>
              <a:ext cx="7932638" cy="4987786"/>
              <a:chOff x="2152338" y="16640"/>
              <a:chExt cx="7932638" cy="4987786"/>
            </a:xfrm>
          </p:grpSpPr>
          <p:sp>
            <p:nvSpPr>
              <p:cNvPr id="5" name="Down Ribbon 4"/>
              <p:cNvSpPr/>
              <p:nvPr/>
            </p:nvSpPr>
            <p:spPr>
              <a:xfrm>
                <a:off x="2152338" y="16640"/>
                <a:ext cx="7932638" cy="836566"/>
              </a:xfrm>
              <a:prstGeom prst="ribbon">
                <a:avLst/>
              </a:prstGeom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</a:t>
                </a:r>
                <a:endParaRPr lang="en-US" sz="4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651151" y="1649661"/>
                <a:ext cx="3968492" cy="335476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FF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bn-IN" sz="44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আবু আজম</a:t>
                </a:r>
              </a:p>
              <a:p>
                <a:r>
                  <a:rPr lang="en-US" sz="2000" b="1" dirty="0" err="1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বি.এসসি</a:t>
                </a:r>
                <a:r>
                  <a:rPr lang="en-US" sz="20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অনার্স</a:t>
                </a:r>
                <a:r>
                  <a:rPr lang="en-US" sz="20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</a:t>
                </a:r>
                <a:r>
                  <a:rPr lang="bn-IN" sz="20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এম.এসসি</a:t>
                </a:r>
                <a:r>
                  <a:rPr lang="bn-IN" sz="20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এমএড। </a:t>
                </a:r>
                <a:endParaRPr lang="en-US" sz="2000" b="1" dirty="0" smtClean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  <a:r>
                  <a:rPr lang="en-US" sz="24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(বিজ্ঞান)</a:t>
                </a:r>
              </a:p>
              <a:p>
                <a:r>
                  <a:rPr lang="bn-IN" sz="36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মির্জাপুর উচ্চ বিদ্যালয়</a:t>
                </a:r>
              </a:p>
              <a:p>
                <a:r>
                  <a:rPr lang="bn-IN" sz="24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শ্রীমঙ্গল, মৌলভীবাজার।</a:t>
                </a:r>
                <a:endParaRPr lang="en-US" sz="2400" b="1" dirty="0" smtClean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2400" b="1" dirty="0" smtClean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Email: </a:t>
                </a:r>
                <a:r>
                  <a:rPr lang="en-US" sz="20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09009  Akaash"/>
                    <a:cs typeface="Akaash" panose="02000603000000000000" pitchFamily="2" charset="0"/>
                  </a:rPr>
                  <a:t>m_azam09@yahoo.com</a:t>
                </a:r>
                <a:endParaRPr lang="bn-IN" sz="2000" b="1" dirty="0" smtClean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09009  Akaash"/>
                  <a:cs typeface="Akaash" panose="02000603000000000000" pitchFamily="2" charset="0"/>
                </a:endParaRPr>
              </a:p>
              <a:p>
                <a:r>
                  <a:rPr lang="en-US" sz="2000" b="1" dirty="0" smtClean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09009  Akaash"/>
                    <a:cs typeface="Akaash" panose="02000603000000000000" pitchFamily="2" charset="0"/>
                  </a:rPr>
                  <a:t>cell: 01722103042</a:t>
                </a:r>
                <a:endParaRPr lang="en-US" sz="20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09009  Akaash"/>
                  <a:cs typeface="Akaash" panose="02000603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063" y="13063"/>
              <a:ext cx="12168940" cy="6842826"/>
              <a:chOff x="0" y="0"/>
              <a:chExt cx="12168940" cy="6842826"/>
            </a:xfrm>
            <a:solidFill>
              <a:srgbClr val="00B050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678806" y="2047741"/>
            <a:ext cx="2971314" cy="335476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6AE5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20265" y="288758"/>
            <a:ext cx="4563478" cy="707886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231" y="3292919"/>
            <a:ext cx="5787239" cy="2985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বৈশিষ্ট্যঃ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বুকে ভর করে চলে।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ত্বক শুষ্ক ও আঁইশযুক্ত।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 পায়েই পাঁচটি করে নখরযুক্ত আঙ্গুল আছে।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টিকটিকি, কুমির, সাপ </a:t>
            </a:r>
            <a:endParaRPr lang="bn-IN" sz="28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6429" y="996644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উপপর্ব-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ভার্টিব্রাটা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533" y="2243955"/>
            <a:ext cx="3321732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সরীসৃপ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94737" y="3280323"/>
            <a:ext cx="5804386" cy="2998029"/>
            <a:chOff x="6194737" y="3280323"/>
            <a:chExt cx="5804386" cy="2998029"/>
          </a:xfrm>
        </p:grpSpPr>
        <p:sp>
          <p:nvSpPr>
            <p:cNvPr id="2" name="Rectangle 1"/>
            <p:cNvSpPr/>
            <p:nvPr/>
          </p:nvSpPr>
          <p:spPr>
            <a:xfrm>
              <a:off x="6194737" y="3280323"/>
              <a:ext cx="5804386" cy="2998029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07027" y="5693577"/>
              <a:ext cx="1296827" cy="584775"/>
            </a:xfrm>
            <a:prstGeom prst="rect">
              <a:avLst/>
            </a:prstGeom>
            <a:solidFill>
              <a:srgbClr val="00206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টিকটিকি</a:t>
              </a:r>
              <a:endParaRPr lang="bn-IN" sz="32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0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6AE5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20265" y="288758"/>
            <a:ext cx="4563478" cy="707886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230" y="3040399"/>
            <a:ext cx="5787239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বৈশিষ্ট্যঃ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 পালকে আবৃত।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 ডানা, দুটি পা ও একটি চঞ্চু আছে।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ফুসফুসের সাথে বায়ুথলি থাকায় সহজে উড়তে পারে। 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উষ্ণ রক্তের প্রাণী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হাড় শক্ত, হালকা ও ফাঁপা।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কাক, দোয়েল, হাঁস</a:t>
            </a:r>
            <a:endParaRPr lang="bn-IN" sz="24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6429" y="996644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উপপর্ব-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ভার্টিব্রাটা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533" y="2243955"/>
            <a:ext cx="3321732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পক্ষীকূল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94737" y="3040399"/>
            <a:ext cx="5804386" cy="3477875"/>
            <a:chOff x="6194737" y="3040399"/>
            <a:chExt cx="5804386" cy="3477875"/>
          </a:xfrm>
        </p:grpSpPr>
        <p:sp>
          <p:nvSpPr>
            <p:cNvPr id="2" name="Rectangle 1"/>
            <p:cNvSpPr/>
            <p:nvPr/>
          </p:nvSpPr>
          <p:spPr>
            <a:xfrm>
              <a:off x="6194737" y="3040399"/>
              <a:ext cx="5804386" cy="347787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86916" y="5933499"/>
              <a:ext cx="1191169" cy="584775"/>
            </a:xfrm>
            <a:prstGeom prst="rect">
              <a:avLst/>
            </a:prstGeom>
            <a:solidFill>
              <a:schemeClr val="tx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দোয়েল</a:t>
              </a:r>
              <a:endParaRPr lang="bn-IN" sz="32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7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6AE5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20265" y="288758"/>
            <a:ext cx="4563478" cy="707886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231" y="2547336"/>
            <a:ext cx="5787239" cy="4093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বৈশিষ্ট্যঃ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 লোমে আবৃত।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স্তন্যপায়ী প্রাণীরা সন্তান প্রসব করে। তবে এর ব্যতিক্রম আছে, যেমন-প্লাটিপাস। 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উষ্ণ রক্তের প্রাণী।  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চোয়ালে বিভিন্ন ধরনের দাঁত থাকে। 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শিশুরা মাতৃদুগ্ধ পান করে বড় হয়।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হৃৎপিণ্ড চার প্রকোষ্ঠ বিশিষ্ট।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মানূষ, উট, বাঘ</a:t>
            </a:r>
            <a:endParaRPr lang="bn-IN" sz="24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6429" y="996644"/>
            <a:ext cx="3891150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উপপর্ব-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ভার্টিব্রাটা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230" y="1767437"/>
            <a:ext cx="3321732" cy="646331"/>
          </a:xfrm>
          <a:prstGeom prst="rect">
            <a:avLst/>
          </a:prstGeom>
          <a:solidFill>
            <a:schemeClr val="bg1"/>
          </a:solidFill>
          <a:effectLst>
            <a:glow rad="12700">
              <a:schemeClr val="bg1">
                <a:alpha val="67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38613" y="2547336"/>
            <a:ext cx="5804386" cy="4057709"/>
            <a:chOff x="6138613" y="2547336"/>
            <a:chExt cx="5804386" cy="4057709"/>
          </a:xfrm>
        </p:grpSpPr>
        <p:sp>
          <p:nvSpPr>
            <p:cNvPr id="2" name="Rectangle 1"/>
            <p:cNvSpPr/>
            <p:nvPr/>
          </p:nvSpPr>
          <p:spPr>
            <a:xfrm>
              <a:off x="6138613" y="2547336"/>
              <a:ext cx="5804386" cy="400619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90435" y="5774048"/>
              <a:ext cx="966444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বাঘ</a:t>
              </a:r>
              <a:endParaRPr lang="bn-IN" sz="48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7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5E9EFF">
                <a:alpha val="66000"/>
              </a:srgbClr>
            </a:gs>
            <a:gs pos="59000">
              <a:srgbClr val="85C2FF">
                <a:lumMod val="87000"/>
              </a:srgbClr>
            </a:gs>
            <a:gs pos="97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63480" y="496320"/>
            <a:ext cx="18428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6257" y="1908084"/>
            <a:ext cx="525402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স্তন্যপায়ী প্রাণীর বৈশিষ্ট্য লিখ।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9408" y="3752772"/>
            <a:ext cx="636772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তোমার পরিচিত দুটি করে স্তন্যপায়ী ও সরীসৃপ শ্রেণির প্রাণীর নাম বল।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5E9EFF">
                <a:alpha val="66000"/>
              </a:srgbClr>
            </a:gs>
            <a:gs pos="59000">
              <a:srgbClr val="85C2FF">
                <a:lumMod val="87000"/>
              </a:srgbClr>
            </a:gs>
            <a:gs pos="97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14424" y="143691"/>
            <a:ext cx="2874168" cy="1837289"/>
            <a:chOff x="3010487" y="2799470"/>
            <a:chExt cx="1181680" cy="998806"/>
          </a:xfrm>
        </p:grpSpPr>
        <p:grpSp>
          <p:nvGrpSpPr>
            <p:cNvPr id="15" name="Group 14"/>
            <p:cNvGrpSpPr/>
            <p:nvPr/>
          </p:nvGrpSpPr>
          <p:grpSpPr>
            <a:xfrm>
              <a:off x="3376242" y="2799470"/>
              <a:ext cx="815925" cy="956603"/>
              <a:chOff x="2616592" y="604910"/>
              <a:chExt cx="3798276" cy="324963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010487" y="2841673"/>
              <a:ext cx="815925" cy="956603"/>
              <a:chOff x="2616592" y="604910"/>
              <a:chExt cx="3798276" cy="324963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4808783" y="1980981"/>
            <a:ext cx="20104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9256" y="2719769"/>
            <a:ext cx="8023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পরিবেশে থেকে কয়েকটি মেরুদণ্ডী প্রাণী সংরহ করে এদের বৈশিষ্ট্য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6572" y="214516"/>
            <a:ext cx="6892550" cy="48771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6A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134196"/>
            <a:ext cx="7556576" cy="50074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4"/>
          </p:cNvPr>
          <p:cNvSpPr/>
          <p:nvPr/>
        </p:nvSpPr>
        <p:spPr>
          <a:xfrm>
            <a:off x="9050852" y="5332451"/>
            <a:ext cx="1068008" cy="901402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>
            <a:hlinkClick r:id="rId6"/>
          </p:cNvPr>
          <p:cNvSpPr/>
          <p:nvPr/>
        </p:nvSpPr>
        <p:spPr>
          <a:xfrm>
            <a:off x="10455035" y="5498849"/>
            <a:ext cx="1095989" cy="710625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Picture 10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91" y="5285001"/>
            <a:ext cx="2019300" cy="9584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4559" y="5162843"/>
            <a:ext cx="5976579" cy="1364566"/>
            <a:chOff x="494559" y="5162843"/>
            <a:chExt cx="5976579" cy="1364566"/>
          </a:xfrm>
        </p:grpSpPr>
        <p:sp>
          <p:nvSpPr>
            <p:cNvPr id="14" name="Right Arrow 13"/>
            <p:cNvSpPr/>
            <p:nvPr/>
          </p:nvSpPr>
          <p:spPr>
            <a:xfrm>
              <a:off x="534572" y="5162843"/>
              <a:ext cx="5936566" cy="1364566"/>
            </a:xfrm>
            <a:prstGeom prst="rightArrow">
              <a:avLst/>
            </a:prstGeom>
            <a:solidFill>
              <a:srgbClr val="00B05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4559" y="5440033"/>
              <a:ext cx="585216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You can contact  me at</a:t>
              </a:r>
              <a:endParaRPr lang="en-US" sz="4400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3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</p:grpSpPr>
        <p:sp>
          <p:nvSpPr>
            <p:cNvPr id="4" name="TextBox 3"/>
            <p:cNvSpPr txBox="1"/>
            <p:nvPr/>
          </p:nvSpPr>
          <p:spPr>
            <a:xfrm>
              <a:off x="618858" y="631383"/>
              <a:ext cx="1533379" cy="56323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FF0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33670" y="348739"/>
              <a:ext cx="5022166" cy="611944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Notched Right Arrow 5"/>
            <p:cNvSpPr/>
            <p:nvPr/>
          </p:nvSpPr>
          <p:spPr>
            <a:xfrm>
              <a:off x="2503928" y="2783742"/>
              <a:ext cx="3953023" cy="984738"/>
            </a:xfrm>
            <a:prstGeom prst="notchedRightArrow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9601" y="1941250"/>
              <a:ext cx="2177716" cy="7078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  অধ্যায়</a:t>
              </a:r>
            </a:p>
            <a:p>
              <a:pPr algn="ctr"/>
              <a:r>
                <a:rPr lang="bn-IN" sz="20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প্রাণিজগতের শ্রেণিবিন্যাস</a:t>
              </a:r>
              <a:endParaRPr lang="en-US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0"/>
              <a:ext cx="12168940" cy="6842826"/>
              <a:chOff x="0" y="0"/>
              <a:chExt cx="12168940" cy="6842826"/>
            </a:xfr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1410" y="242508"/>
            <a:ext cx="273737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 কর</a:t>
            </a:r>
            <a:endParaRPr lang="en-US" sz="44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tx1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614410" y="870281"/>
            <a:ext cx="6490953" cy="553791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45" y="240640"/>
            <a:ext cx="642893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2434" y="2972172"/>
            <a:ext cx="10002104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প্রাণির শ্রেণিবিন্যাস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08887" y="504639"/>
            <a:ext cx="282037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2694" y="3152076"/>
            <a:ext cx="778628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 সংজ্ঞায়িত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প্রণীর বৈশিষ্ট্য বলতে </a:t>
            </a:r>
            <a:r>
              <a:rPr lang="bn-IN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bn-IN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শ্রেণিবিন্যাস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মেরুদণ্ডী প্রাণী সনাক্ত করতে </a:t>
            </a:r>
            <a:r>
              <a:rPr lang="bn-IN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40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9701" y="2448557"/>
            <a:ext cx="44682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0706" y="143691"/>
            <a:ext cx="11828417" cy="6570729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6">
                <a:lumMod val="60000"/>
                <a:lumOff val="40000"/>
                <a:alpha val="9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4465" y="1800528"/>
            <a:ext cx="103178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প্রাণীর দেহে সারা জীবন অথবা ভ্রুণ অবস্থায় পৃষ্ঠীয়দেশে নটোকর্ড বিদ্যমান থাকে তাদেরকে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  <a:p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যাদের দেহে মেরুদণ্ড আছে তাদেরকে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মানুষ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কুনোব্যাঙ, রুইমাছ ইত্যাদি।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6141" y="395416"/>
            <a:ext cx="2720574" cy="769441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মেরুদণ্ডী প্রাণীঃ</a:t>
            </a:r>
            <a:endParaRPr lang="bn-IN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54643" y="299352"/>
            <a:ext cx="3669632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 শ্রেণিবিন্যাস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3633" y="1562098"/>
            <a:ext cx="9781673" cy="2800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শ্রেণিবিন্যাসে সকল প্রাণী অ্যানিম্যালিয়া জগতের অন্তর্ভূক্ত।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নয়টি পর্বে ভাগ করা হয়েছে। </a:t>
            </a:r>
          </a:p>
          <a:p>
            <a:pPr marL="571500" indent="-571500" algn="ctr">
              <a:buFont typeface="Wingdings" pitchFamily="2" charset="2"/>
              <a:buChar char="q"/>
            </a:pP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পর্বের তথা নবম পর্বের প্রাণীরা মেরুদন্ডী।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প্রাণীরা মেরুদণ্ডী প্রাণী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9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2">
                <a:lumMod val="83000"/>
                <a:lumOff val="17000"/>
              </a:schemeClr>
            </a:gs>
            <a:gs pos="55000">
              <a:srgbClr val="00B050"/>
            </a:gs>
            <a:gs pos="100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20263" y="481263"/>
            <a:ext cx="380099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মেরুদন্ডী প্রাণীর বৈশিষ্ট্য 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676" y="2009104"/>
            <a:ext cx="935006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এই পর্বের প্রাণীরা সারা জীবনে অথবা ভ্রুণ অবস্থায় পৃষ্ঠীয়দেশ বরাবর  নটোকর্ড অবস্থান করে। নটোকর্ড হলো  একটা নরম,নমনীয়,দণ্ডাকার দৃঢ় ও অখন্ডায়িত অঙ্গ।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পৃষ্ঠদেশ একক,ফাঁপা স্নায়ুরজ্জু থাকে।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সারা জীবন অথবা জীবন চক্রের কোনো এক পর্যায়ে পার্শ্বীয় গলবিলীয় ফুলকা ছিদ্র থাকে।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742</Words>
  <Application>Microsoft Office PowerPoint</Application>
  <PresentationFormat>Custom</PresentationFormat>
  <Paragraphs>178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167</cp:revision>
  <dcterms:created xsi:type="dcterms:W3CDTF">2017-08-31T17:34:57Z</dcterms:created>
  <dcterms:modified xsi:type="dcterms:W3CDTF">2020-07-29T14:49:53Z</dcterms:modified>
</cp:coreProperties>
</file>