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08" r:id="rId2"/>
    <p:sldId id="506" r:id="rId3"/>
    <p:sldId id="526" r:id="rId4"/>
    <p:sldId id="258" r:id="rId5"/>
    <p:sldId id="259" r:id="rId6"/>
    <p:sldId id="529" r:id="rId7"/>
    <p:sldId id="284" r:id="rId8"/>
    <p:sldId id="527" r:id="rId9"/>
    <p:sldId id="509" r:id="rId10"/>
    <p:sldId id="528" r:id="rId11"/>
    <p:sldId id="511" r:id="rId12"/>
    <p:sldId id="512" r:id="rId13"/>
    <p:sldId id="513" r:id="rId14"/>
    <p:sldId id="277" r:id="rId15"/>
    <p:sldId id="515" r:id="rId16"/>
    <p:sldId id="516" r:id="rId17"/>
    <p:sldId id="533" r:id="rId18"/>
    <p:sldId id="262" r:id="rId19"/>
    <p:sldId id="518" r:id="rId20"/>
    <p:sldId id="5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9054D-1DA8-41C5-B646-C5E6E89CB4E5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D375E-C2E0-441F-B314-ED76B93C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F864-5D60-41AD-A7B4-1783C5A9E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40698-0A1E-4C8C-B3A6-A697C99B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9800C-706F-4C42-932D-507500DF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AF96D-25E7-4BFF-B28E-25C40775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2873-564D-457C-AC90-8DDCE3CD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D1BF-7215-4DCD-8643-B8A63EA9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72268-EDA6-4341-A330-5E9B2718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9AB6-A7D1-490F-87A1-88051727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85B2B-90C9-4900-B8E5-7A5A5703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7E147-AFFE-401C-9992-DC593F9D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E56FC5-5C77-4B6F-93F4-FF0856C13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AA2CD-5850-4361-BE0A-081F31C2B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A6ED3-DE23-4A81-A8C4-FCB311EB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28638-014E-476F-B0A7-19635E93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C44D-32BE-420E-B02F-C3B2C999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8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8166-B0FD-413D-BDF9-7807C3E8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E389-2149-4CE8-9554-9EBCC2F1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BD851-2B2B-4526-86BC-C68C7C5C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B5FA6-EB2D-4C77-999E-6DEB6EBD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C1F76-FC28-40AD-B24F-48A338AE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7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1CFD-6C66-49A2-8087-DA3E47BB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DD449-E049-4E48-B383-20EC7DA1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043C-6381-4B4D-885A-3535B16F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C59E1-1E99-44EB-A71D-1629F5AE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50F6B-2A0F-4465-BE8B-ACF754F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4F205-979E-4F04-8DA1-16A2567A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3B9B-FDA0-4008-B02C-D614E8B3A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E5648-D2C9-4BF5-9BF3-2C2C56FC5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AC334-E50F-4A75-96CC-DEEB9715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AFB7F-5420-447A-9BE3-E267F023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B7880-BC8C-4B0D-9DE9-271FE708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B908-BA38-4A07-ACE9-0B9FE249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4F62-64CC-4936-9459-2B283C010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2A82E-115C-4271-944A-801803C5C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966C0-0A99-41E0-BE7B-D65949B28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CFAF4-F6CE-43D9-B76B-B70A88CC6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192C0-3E8C-4E19-B18E-047AB776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ED6AA-E9C7-4600-85B2-2F15FFE3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1A6A7-4017-4F88-B98C-BA6C9B5D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C168-0EB5-434D-AB61-0D984C41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E10F2-E2D3-4D6B-9EBF-4A2F025B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F2FFA-5343-42A5-969A-6366D394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1AF8C-61D6-489E-B7B8-D3A90948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00E02-F51B-4676-BEA6-678F2E37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65871-DFE4-4E80-B3E7-494B42F0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59BFB-F667-47F8-8CD9-481E07B4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B135-9855-4C81-8150-A71CE898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C58E2-E4DC-43A7-A69E-FA70396C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2586A-5D95-41BB-A464-63973C507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89198-6AE2-4EA8-AD17-17159167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49B15-5729-44E4-AD26-FE1DF38E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D7907-021F-4CCD-995E-CD56FA54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00A0-48E9-4765-B5FC-4D5577EE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D23FC-3BFA-4763-822C-381CFDCE2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B0042-3530-4A0F-9B97-C98CB61AF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EF58D-A9E1-4AED-95D2-AAD000B2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D6E9B-B930-4587-BB32-C7264880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365DB-EAB2-4047-87AE-C3E1574E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4">
                <a:lumMod val="0"/>
                <a:lumOff val="100000"/>
              </a:schemeClr>
            </a:gs>
            <a:gs pos="0">
              <a:schemeClr val="accent4">
                <a:alpha val="99000"/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B37C6-2D9B-4E37-9EE9-D6EDAE05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A4080-9461-4549-8932-B86AF70F6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99E34-42A5-458C-8614-94B09D71A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FC55-08DA-4A75-BA40-5928FECDF4B9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28911-32AC-41E8-A5E2-03B03BE5B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55C02-8DF5-415E-AC09-E1C965531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AD9C-52EB-4071-B958-82B8AB69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1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29B258-45E3-4D60-A23F-DF66BB033D63}"/>
              </a:ext>
            </a:extLst>
          </p:cNvPr>
          <p:cNvGrpSpPr/>
          <p:nvPr/>
        </p:nvGrpSpPr>
        <p:grpSpPr>
          <a:xfrm>
            <a:off x="70339" y="74621"/>
            <a:ext cx="12121661" cy="6858001"/>
            <a:chOff x="0" y="0"/>
            <a:chExt cx="12121661" cy="67876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B9B0C9-4249-4524-93AF-103851807CE6}"/>
                </a:ext>
              </a:extLst>
            </p:cNvPr>
            <p:cNvSpPr/>
            <p:nvPr/>
          </p:nvSpPr>
          <p:spPr>
            <a:xfrm>
              <a:off x="0" y="0"/>
              <a:ext cx="12121661" cy="6780629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3255C9-44AB-48FA-8920-7C652CE7DC1B}"/>
                </a:ext>
              </a:extLst>
            </p:cNvPr>
            <p:cNvSpPr/>
            <p:nvPr/>
          </p:nvSpPr>
          <p:spPr>
            <a:xfrm>
              <a:off x="70339" y="7032"/>
              <a:ext cx="11990362" cy="6780629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24A4B8-6588-469A-AC6D-857C41FF3B0E}"/>
                </a:ext>
              </a:extLst>
            </p:cNvPr>
            <p:cNvSpPr/>
            <p:nvPr/>
          </p:nvSpPr>
          <p:spPr>
            <a:xfrm>
              <a:off x="70338" y="0"/>
              <a:ext cx="12051323" cy="6710289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97BB6C1-2407-4EC7-AA04-1FEE6E9EDFDC}"/>
              </a:ext>
            </a:extLst>
          </p:cNvPr>
          <p:cNvSpPr/>
          <p:nvPr/>
        </p:nvSpPr>
        <p:spPr>
          <a:xfrm>
            <a:off x="768739" y="201881"/>
            <a:ext cx="10488267" cy="6858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731F24-4A3A-4C12-B49B-D2234F0B0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66" y="2084119"/>
            <a:ext cx="5153891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28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F28CC0B-0427-400F-B99A-F1EFD70F1207}"/>
              </a:ext>
            </a:extLst>
          </p:cNvPr>
          <p:cNvGrpSpPr/>
          <p:nvPr/>
        </p:nvGrpSpPr>
        <p:grpSpPr>
          <a:xfrm>
            <a:off x="-125252" y="0"/>
            <a:ext cx="12121661" cy="6858000"/>
            <a:chOff x="35169" y="56213"/>
            <a:chExt cx="12121661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6170017-D209-4FEF-8A51-C5AAF416BEC6}"/>
                </a:ext>
              </a:extLst>
            </p:cNvPr>
            <p:cNvGrpSpPr/>
            <p:nvPr/>
          </p:nvGrpSpPr>
          <p:grpSpPr>
            <a:xfrm>
              <a:off x="35169" y="56213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E24D6A-3333-408C-80D5-0C8DEF045F29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024A58-2EE3-412E-A4D5-D15600EC8857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2F9EAEA-386F-4FFB-887F-CE53F7E0B8B5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8E8078-03A3-4896-839F-21F5E70A342E}"/>
                </a:ext>
              </a:extLst>
            </p:cNvPr>
            <p:cNvSpPr txBox="1"/>
            <p:nvPr/>
          </p:nvSpPr>
          <p:spPr>
            <a:xfrm>
              <a:off x="1136649" y="500785"/>
              <a:ext cx="5119772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/>
                <a:t> </a:t>
              </a:r>
              <a:r>
                <a:rPr lang="en-US" sz="5400" dirty="0" err="1">
                  <a:solidFill>
                    <a:schemeClr val="tx1"/>
                  </a:solidFill>
                </a:rPr>
                <a:t>শব্দার্থ</a:t>
              </a:r>
              <a:r>
                <a:rPr lang="en-US" sz="5400" dirty="0">
                  <a:solidFill>
                    <a:schemeClr val="tx1"/>
                  </a:solidFill>
                </a:rPr>
                <a:t> ও </a:t>
              </a:r>
              <a:r>
                <a:rPr lang="en-US" sz="5400" dirty="0" err="1">
                  <a:solidFill>
                    <a:schemeClr val="tx1"/>
                  </a:solidFill>
                </a:rPr>
                <a:t>টিকাঃ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A5405EB-8C04-474E-B720-CFF2D806ADF1}"/>
              </a:ext>
            </a:extLst>
          </p:cNvPr>
          <p:cNvSpPr txBox="1"/>
          <p:nvPr/>
        </p:nvSpPr>
        <p:spPr>
          <a:xfrm>
            <a:off x="976228" y="1868653"/>
            <a:ext cx="9918700" cy="4770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আ </a:t>
            </a:r>
            <a:r>
              <a:rPr lang="en-US" sz="3600" b="1" dirty="0" err="1"/>
              <a:t>সেই</a:t>
            </a:r>
            <a:r>
              <a:rPr lang="en-US" sz="3600" b="1" dirty="0"/>
              <a:t> </a:t>
            </a:r>
            <a:r>
              <a:rPr lang="en-US" sz="3600" b="1" dirty="0" err="1"/>
              <a:t>জগতে</a:t>
            </a:r>
            <a:r>
              <a:rPr lang="en-US" sz="3600" b="1" dirty="0"/>
              <a:t>…</a:t>
            </a:r>
            <a:r>
              <a:rPr lang="en-US" sz="3600" b="1" dirty="0" err="1"/>
              <a:t>ঘুমিয়ে</a:t>
            </a:r>
            <a:r>
              <a:rPr lang="en-US" sz="3600" b="1" dirty="0"/>
              <a:t> </a:t>
            </a:r>
            <a:r>
              <a:rPr lang="en-US" sz="3600" b="1" dirty="0" err="1"/>
              <a:t>থাকে</a:t>
            </a:r>
            <a:r>
              <a:rPr lang="en-US" sz="3600" b="1" dirty="0"/>
              <a:t> </a:t>
            </a:r>
            <a:r>
              <a:rPr lang="en-US" sz="3600" b="1" dirty="0" err="1"/>
              <a:t>ভাই</a:t>
            </a:r>
            <a:endParaRPr lang="en-US" sz="3600" b="1" dirty="0"/>
          </a:p>
          <a:p>
            <a:endParaRPr lang="en-US" sz="2800" b="1" dirty="0"/>
          </a:p>
          <a:p>
            <a:r>
              <a:rPr lang="en-US" sz="2400" b="1" dirty="0" err="1"/>
              <a:t>কে</a:t>
            </a:r>
            <a:r>
              <a:rPr lang="en-US" sz="2400" b="1" dirty="0"/>
              <a:t> </a:t>
            </a:r>
            <a:r>
              <a:rPr lang="en-US" sz="2400" b="1" dirty="0" err="1"/>
              <a:t>কীভাবে</a:t>
            </a:r>
            <a:r>
              <a:rPr lang="en-US" sz="2400" b="1" dirty="0"/>
              <a:t> </a:t>
            </a:r>
            <a:r>
              <a:rPr lang="en-US" sz="2400" b="1" dirty="0" err="1"/>
              <a:t>সুখী</a:t>
            </a:r>
            <a:r>
              <a:rPr lang="en-US" sz="2400" b="1" dirty="0"/>
              <a:t> </a:t>
            </a:r>
            <a:r>
              <a:rPr lang="en-US" sz="2400" b="1" dirty="0" err="1"/>
              <a:t>হবে</a:t>
            </a:r>
            <a:r>
              <a:rPr lang="en-US" sz="2400" b="1" dirty="0"/>
              <a:t> </a:t>
            </a:r>
            <a:r>
              <a:rPr lang="en-US" sz="2400" b="1" dirty="0" err="1"/>
              <a:t>তা</a:t>
            </a:r>
            <a:r>
              <a:rPr lang="en-US" sz="2400" b="1" dirty="0"/>
              <a:t> </a:t>
            </a:r>
            <a:r>
              <a:rPr lang="en-US" sz="2400" b="1" dirty="0" err="1"/>
              <a:t>নির্ধারিত</a:t>
            </a:r>
            <a:r>
              <a:rPr lang="en-US" sz="2400" b="1" dirty="0"/>
              <a:t> </a:t>
            </a:r>
            <a:r>
              <a:rPr lang="en-US" sz="2400" b="1" dirty="0" err="1"/>
              <a:t>নয়</a:t>
            </a:r>
            <a:r>
              <a:rPr lang="en-US" sz="2400" b="1" dirty="0"/>
              <a:t>। …</a:t>
            </a:r>
            <a:r>
              <a:rPr lang="en-US" sz="2400" b="1" dirty="0" err="1"/>
              <a:t>নির্ভাবনায়</a:t>
            </a:r>
            <a:r>
              <a:rPr lang="en-US" sz="2400" b="1" dirty="0"/>
              <a:t> </a:t>
            </a:r>
            <a:r>
              <a:rPr lang="en-US" sz="2400" b="1" dirty="0" err="1"/>
              <a:t>ঘুমিয়ে</a:t>
            </a:r>
            <a:r>
              <a:rPr lang="en-US" sz="2400" b="1" dirty="0"/>
              <a:t> </a:t>
            </a:r>
            <a:r>
              <a:rPr lang="en-US" sz="2400" b="1" dirty="0" err="1"/>
              <a:t>থাকে;ঘুমিয়ে</a:t>
            </a:r>
            <a:r>
              <a:rPr lang="en-US" sz="2400" b="1" dirty="0"/>
              <a:t> </a:t>
            </a:r>
            <a:r>
              <a:rPr lang="en-US" sz="2400" b="1" dirty="0" err="1"/>
              <a:t>যেতে</a:t>
            </a:r>
            <a:r>
              <a:rPr lang="en-US" sz="2400" b="1" dirty="0"/>
              <a:t> </a:t>
            </a:r>
            <a:r>
              <a:rPr lang="en-US" sz="2400" b="1" dirty="0" err="1"/>
              <a:t>পারে</a:t>
            </a:r>
            <a:r>
              <a:rPr lang="en-US" sz="2000" b="1" dirty="0"/>
              <a:t>।  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3600" b="1" dirty="0" err="1"/>
              <a:t>যেথায়</a:t>
            </a:r>
            <a:r>
              <a:rPr lang="en-US" sz="3600" b="1" dirty="0"/>
              <a:t> </a:t>
            </a:r>
            <a:r>
              <a:rPr lang="en-US" sz="3600" b="1" dirty="0" err="1"/>
              <a:t>মানুষ</a:t>
            </a:r>
            <a:r>
              <a:rPr lang="en-US" sz="3600" b="1" dirty="0"/>
              <a:t>…</a:t>
            </a:r>
            <a:r>
              <a:rPr lang="en-US" sz="3600" b="1" dirty="0" err="1"/>
              <a:t>জ্বালতে</a:t>
            </a:r>
            <a:r>
              <a:rPr lang="en-US" sz="3600" b="1" dirty="0"/>
              <a:t> </a:t>
            </a:r>
            <a:r>
              <a:rPr lang="en-US" sz="3600" b="1" dirty="0" err="1"/>
              <a:t>পারে</a:t>
            </a:r>
            <a:r>
              <a:rPr lang="en-US" sz="3600" b="1" dirty="0"/>
              <a:t> </a:t>
            </a:r>
            <a:r>
              <a:rPr lang="en-US" sz="3600" b="1" dirty="0" err="1"/>
              <a:t>আলো</a:t>
            </a:r>
            <a:endParaRPr lang="en-US" sz="3600" b="1" dirty="0"/>
          </a:p>
          <a:p>
            <a:endParaRPr lang="en-US" sz="2800" b="1" dirty="0"/>
          </a:p>
          <a:p>
            <a:r>
              <a:rPr lang="en-US" sz="2400" b="1" dirty="0" err="1"/>
              <a:t>জীবনের</a:t>
            </a:r>
            <a:r>
              <a:rPr lang="en-US" sz="2400" b="1" dirty="0"/>
              <a:t> </a:t>
            </a:r>
            <a:r>
              <a:rPr lang="en-US" sz="2400" b="1" dirty="0" err="1"/>
              <a:t>স্বার্থকতা</a:t>
            </a:r>
            <a:r>
              <a:rPr lang="en-US" sz="2400" b="1" dirty="0"/>
              <a:t> </a:t>
            </a:r>
            <a:r>
              <a:rPr lang="en-US" sz="2400" b="1" dirty="0" err="1"/>
              <a:t>কোথায়</a:t>
            </a:r>
            <a:r>
              <a:rPr lang="en-US" sz="2400" b="1" dirty="0"/>
              <a:t> </a:t>
            </a:r>
            <a:r>
              <a:rPr lang="en-US" sz="2400" b="1" dirty="0" err="1"/>
              <a:t>এটা</a:t>
            </a:r>
            <a:r>
              <a:rPr lang="en-US" sz="2400" b="1" dirty="0"/>
              <a:t> </a:t>
            </a:r>
            <a:r>
              <a:rPr lang="en-US" sz="2400" b="1" dirty="0" err="1"/>
              <a:t>গুরুত্বপূর্ণ</a:t>
            </a:r>
            <a:r>
              <a:rPr lang="en-US" sz="2400" b="1" dirty="0"/>
              <a:t> </a:t>
            </a:r>
            <a:r>
              <a:rPr lang="en-US" sz="2400" b="1" dirty="0" err="1"/>
              <a:t>প্রশ্ন</a:t>
            </a:r>
            <a:r>
              <a:rPr lang="en-US" sz="2400" b="1" dirty="0"/>
              <a:t>। </a:t>
            </a:r>
            <a:r>
              <a:rPr lang="en-US" sz="2400" b="1" dirty="0" err="1"/>
              <a:t>কিছু</a:t>
            </a:r>
            <a:r>
              <a:rPr lang="en-US" sz="2400" b="1" dirty="0"/>
              <a:t> </a:t>
            </a:r>
            <a:r>
              <a:rPr lang="en-US" sz="2400" b="1" dirty="0" err="1"/>
              <a:t>মানুষ</a:t>
            </a:r>
            <a:r>
              <a:rPr lang="en-US" sz="2400" b="1" dirty="0"/>
              <a:t> </a:t>
            </a:r>
            <a:r>
              <a:rPr lang="en-US" sz="2400" b="1" dirty="0" err="1"/>
              <a:t>আছে</a:t>
            </a:r>
            <a:r>
              <a:rPr lang="en-US" sz="2400" b="1" dirty="0"/>
              <a:t> </a:t>
            </a:r>
            <a:r>
              <a:rPr lang="en-US" sz="2400" b="1" dirty="0" err="1"/>
              <a:t>যারা</a:t>
            </a:r>
            <a:r>
              <a:rPr lang="en-US" sz="2400" b="1" dirty="0"/>
              <a:t>  </a:t>
            </a:r>
            <a:r>
              <a:rPr lang="en-US" sz="2400" b="1" dirty="0" err="1"/>
              <a:t>অন্যের</a:t>
            </a:r>
            <a:r>
              <a:rPr lang="en-US" sz="2400" b="1" dirty="0"/>
              <a:t> </a:t>
            </a:r>
            <a:r>
              <a:rPr lang="en-US" sz="2400" b="1" dirty="0" err="1"/>
              <a:t>উপকার</a:t>
            </a:r>
            <a:r>
              <a:rPr lang="en-US" sz="2400" b="1" dirty="0"/>
              <a:t> ও </a:t>
            </a:r>
            <a:r>
              <a:rPr lang="en-US" sz="2400" b="1" dirty="0" err="1"/>
              <a:t>মঙ্গলের</a:t>
            </a:r>
            <a:r>
              <a:rPr lang="en-US" sz="2400" b="1" dirty="0"/>
              <a:t> </a:t>
            </a:r>
            <a:r>
              <a:rPr lang="en-US" sz="2400" b="1" dirty="0" err="1"/>
              <a:t>জন্য</a:t>
            </a:r>
            <a:r>
              <a:rPr lang="en-US" sz="2400" b="1" dirty="0"/>
              <a:t> </a:t>
            </a:r>
            <a:r>
              <a:rPr lang="en-US" sz="2400" b="1" dirty="0" err="1"/>
              <a:t>নিজেদের</a:t>
            </a:r>
            <a:r>
              <a:rPr lang="en-US" sz="2400" b="1" dirty="0"/>
              <a:t> </a:t>
            </a:r>
            <a:r>
              <a:rPr lang="en-US" sz="2400" b="1" dirty="0" err="1"/>
              <a:t>জীবন</a:t>
            </a:r>
            <a:r>
              <a:rPr lang="en-US" sz="2400" b="1" dirty="0"/>
              <a:t> </a:t>
            </a:r>
            <a:r>
              <a:rPr lang="en-US" sz="2400" b="1" dirty="0" err="1"/>
              <a:t>উৎসর্গ</a:t>
            </a:r>
            <a:r>
              <a:rPr lang="en-US" sz="2400" b="1" dirty="0"/>
              <a:t> </a:t>
            </a:r>
            <a:r>
              <a:rPr lang="en-US" sz="2400" b="1" dirty="0" err="1"/>
              <a:t>করে</a:t>
            </a:r>
            <a:r>
              <a:rPr lang="en-US" sz="2400" b="1" dirty="0"/>
              <a:t>। …</a:t>
            </a:r>
            <a:r>
              <a:rPr lang="en-US" sz="2400" b="1" dirty="0" err="1"/>
              <a:t>তিনি</a:t>
            </a:r>
            <a:r>
              <a:rPr lang="en-US" sz="2400" b="1" dirty="0"/>
              <a:t> </a:t>
            </a:r>
            <a:r>
              <a:rPr lang="en-US" sz="2400" b="1" dirty="0" err="1"/>
              <a:t>থাকতে</a:t>
            </a:r>
            <a:r>
              <a:rPr lang="en-US" sz="2400" b="1" dirty="0"/>
              <a:t> </a:t>
            </a:r>
            <a:r>
              <a:rPr lang="en-US" sz="2400" b="1" dirty="0" err="1"/>
              <a:t>চান</a:t>
            </a:r>
            <a:r>
              <a:rPr lang="en-US" sz="2400" b="1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407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158493-C2E4-44D6-A9B4-C991E9A22BCE}"/>
              </a:ext>
            </a:extLst>
          </p:cNvPr>
          <p:cNvGrpSpPr/>
          <p:nvPr/>
        </p:nvGrpSpPr>
        <p:grpSpPr>
          <a:xfrm>
            <a:off x="35169" y="0"/>
            <a:ext cx="12121661" cy="6858000"/>
            <a:chOff x="35169" y="0"/>
            <a:chExt cx="12121661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52699EA-AC6A-4664-B5EC-CDCBAC0C6F5D}"/>
                </a:ext>
              </a:extLst>
            </p:cNvPr>
            <p:cNvGrpSpPr/>
            <p:nvPr/>
          </p:nvGrpSpPr>
          <p:grpSpPr>
            <a:xfrm>
              <a:off x="35169" y="0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15FE2D8-2B16-4547-9D56-1965BAA79D87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E2B8F-6901-4E00-97BE-72E1661FBA41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8B303B-5F38-451B-A687-04B0F61DD7D9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031CC7-2D80-43FC-B54A-472FD3C1CAED}"/>
                </a:ext>
              </a:extLst>
            </p:cNvPr>
            <p:cNvSpPr/>
            <p:nvPr/>
          </p:nvSpPr>
          <p:spPr>
            <a:xfrm rot="20286974">
              <a:off x="3771917" y="2537766"/>
              <a:ext cx="4515952" cy="9541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সারা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পরিশ্রমেও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যারা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খুঁজে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  <p:pic>
          <p:nvPicPr>
            <p:cNvPr id="2050" name="Picture 2" descr="Image result for   শ্রমিক">
              <a:extLst>
                <a:ext uri="{FF2B5EF4-FFF2-40B4-BE49-F238E27FC236}">
                  <a16:creationId xmlns:a16="http://schemas.microsoft.com/office/drawing/2014/main" id="{DC8353EC-A67A-438A-BC6B-FDF34B9DB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26" y="422106"/>
              <a:ext cx="3295690" cy="24173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  শ্রমিক">
              <a:extLst>
                <a:ext uri="{FF2B5EF4-FFF2-40B4-BE49-F238E27FC236}">
                  <a16:creationId xmlns:a16="http://schemas.microsoft.com/office/drawing/2014/main" id="{ADB94880-1E1D-4C6E-80C5-2EA73A5AD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41" y="3467720"/>
              <a:ext cx="2838450" cy="29681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7F6932C-0CC9-40BC-B53E-FCCB916F0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8777" y="422106"/>
              <a:ext cx="3124684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C38E2F13-9D8B-4A91-922C-D62C87DE9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0850" y="3543013"/>
              <a:ext cx="3124684" cy="28175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91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35E8BC9-AA8E-4571-B81D-EF48DB30ED15}"/>
              </a:ext>
            </a:extLst>
          </p:cNvPr>
          <p:cNvGrpSpPr/>
          <p:nvPr/>
        </p:nvGrpSpPr>
        <p:grpSpPr>
          <a:xfrm>
            <a:off x="35169" y="0"/>
            <a:ext cx="12121661" cy="6858000"/>
            <a:chOff x="35169" y="0"/>
            <a:chExt cx="12121661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05FB0C6-ADF4-4ED5-AB45-7D448AF2F063}"/>
                </a:ext>
              </a:extLst>
            </p:cNvPr>
            <p:cNvGrpSpPr/>
            <p:nvPr/>
          </p:nvGrpSpPr>
          <p:grpSpPr>
            <a:xfrm>
              <a:off x="35169" y="0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0A320C-DF40-44CA-BF03-D7B92B58DF45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28912E-0380-4F34-A276-25BE3E78BF53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AE0922-FA19-48FE-A534-D48447E47348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D85663-2725-45FD-8904-75ECD63BD5F7}"/>
                </a:ext>
              </a:extLst>
            </p:cNvPr>
            <p:cNvSpPr/>
            <p:nvPr/>
          </p:nvSpPr>
          <p:spPr>
            <a:xfrm rot="20299646">
              <a:off x="3654920" y="2681369"/>
              <a:ext cx="4952495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একটি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আহার্য-সঞ্চয়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তবু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যাদের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মনের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কোণে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076" name="Picture 4" descr="Image result for   শ্রমিক">
              <a:extLst>
                <a:ext uri="{FF2B5EF4-FFF2-40B4-BE49-F238E27FC236}">
                  <a16:creationId xmlns:a16="http://schemas.microsoft.com/office/drawing/2014/main" id="{2007B9F1-5185-4097-A201-925FEF32E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441" y="3800475"/>
              <a:ext cx="2800350" cy="27156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F814E1BA-3813-4283-BF69-DC8FBDD8E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87" y="624623"/>
              <a:ext cx="3244014" cy="22579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 মাটিতে বসে খাবার খ্য">
              <a:extLst>
                <a:ext uri="{FF2B5EF4-FFF2-40B4-BE49-F238E27FC236}">
                  <a16:creationId xmlns:a16="http://schemas.microsoft.com/office/drawing/2014/main" id="{B337AB9C-7429-4318-8DA6-7D41527CC7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1"/>
            <a:stretch/>
          </p:blipFill>
          <p:spPr bwMode="auto">
            <a:xfrm>
              <a:off x="8916940" y="341898"/>
              <a:ext cx="2870534" cy="25876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8112EA45-577D-4B96-AEDA-866482816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87" y="3429000"/>
              <a:ext cx="2990925" cy="30169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36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7B2470-7305-4358-9B29-0B639442984B}"/>
              </a:ext>
            </a:extLst>
          </p:cNvPr>
          <p:cNvGrpSpPr/>
          <p:nvPr/>
        </p:nvGrpSpPr>
        <p:grpSpPr>
          <a:xfrm>
            <a:off x="0" y="23751"/>
            <a:ext cx="12121661" cy="6858000"/>
            <a:chOff x="0" y="23751"/>
            <a:chExt cx="12121661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6D5921-BFA2-49BD-A6BA-1E9776C1857E}"/>
                </a:ext>
              </a:extLst>
            </p:cNvPr>
            <p:cNvGrpSpPr/>
            <p:nvPr/>
          </p:nvGrpSpPr>
          <p:grpSpPr>
            <a:xfrm>
              <a:off x="0" y="23751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186CE7-CDEB-4BDB-A35D-0E3B4995584F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05CAFA-3C3A-40FC-A170-49755A1B9438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1B74A19-1A44-4D57-9ECE-08AB48473BD8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F7D2E0-22C8-4524-98A4-0D7947AA50E2}"/>
                </a:ext>
              </a:extLst>
            </p:cNvPr>
            <p:cNvSpPr/>
            <p:nvPr/>
          </p:nvSpPr>
          <p:spPr>
            <a:xfrm rot="20013100">
              <a:off x="3308202" y="2364485"/>
              <a:ext cx="4952495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নেই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দুরাশা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গ্লানি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নেই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দীনতা,নেই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কোনো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সংশয়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। </a:t>
              </a:r>
            </a:p>
          </p:txBody>
        </p: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211C9599-A46A-48F1-B8E4-381F2FAFA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6" y="353178"/>
              <a:ext cx="3118170" cy="26466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 মাটিতে বসে খাবার খ্য">
              <a:extLst>
                <a:ext uri="{FF2B5EF4-FFF2-40B4-BE49-F238E27FC236}">
                  <a16:creationId xmlns:a16="http://schemas.microsoft.com/office/drawing/2014/main" id="{B2AC0012-B7E3-4C2A-A298-25AD02B6B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227" y="4016462"/>
              <a:ext cx="3329635" cy="23638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 খাবার">
              <a:extLst>
                <a:ext uri="{FF2B5EF4-FFF2-40B4-BE49-F238E27FC236}">
                  <a16:creationId xmlns:a16="http://schemas.microsoft.com/office/drawing/2014/main" id="{551BD472-4055-43F9-9620-DD7137877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38" y="4016462"/>
              <a:ext cx="3118170" cy="232585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Image result for গ্লানি">
              <a:extLst>
                <a:ext uri="{FF2B5EF4-FFF2-40B4-BE49-F238E27FC236}">
                  <a16:creationId xmlns:a16="http://schemas.microsoft.com/office/drawing/2014/main" id="{C3DD29DA-2ECB-4E3A-8275-031D883CB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5606" y="353178"/>
              <a:ext cx="3133725" cy="21561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61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1E75EB6-12E7-44F2-BBCE-A2F59EC0BF45}"/>
              </a:ext>
            </a:extLst>
          </p:cNvPr>
          <p:cNvGrpSpPr/>
          <p:nvPr/>
        </p:nvGrpSpPr>
        <p:grpSpPr>
          <a:xfrm>
            <a:off x="35169" y="0"/>
            <a:ext cx="12121661" cy="6858000"/>
            <a:chOff x="35169" y="0"/>
            <a:chExt cx="12121661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7BDBBD6-816F-42E2-8B31-886689E2130B}"/>
                </a:ext>
              </a:extLst>
            </p:cNvPr>
            <p:cNvGrpSpPr/>
            <p:nvPr/>
          </p:nvGrpSpPr>
          <p:grpSpPr>
            <a:xfrm>
              <a:off x="35169" y="0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442E60-3A18-4E76-84AA-8BFC1DB84EC1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663098-C23D-4FE6-991C-9C94F780DEBF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08ED6C-886C-4C02-8289-89507B3F7EDB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87B28C-6FAA-44AA-81F7-99E367A460C9}"/>
                </a:ext>
              </a:extLst>
            </p:cNvPr>
            <p:cNvGrpSpPr/>
            <p:nvPr/>
          </p:nvGrpSpPr>
          <p:grpSpPr>
            <a:xfrm>
              <a:off x="35169" y="0"/>
              <a:ext cx="12121661" cy="6858000"/>
              <a:chOff x="0" y="0"/>
              <a:chExt cx="12121661" cy="678766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C9447A-743A-45A1-982D-24317D3588A0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B0A45E-8E74-415B-B901-9E22C9A0A2BE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AD9758-E97C-4CA1-9592-3BC61B7A6110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ED9F6B-E08B-4CDA-82BE-95E7E48446C1}"/>
                </a:ext>
              </a:extLst>
            </p:cNvPr>
            <p:cNvSpPr/>
            <p:nvPr/>
          </p:nvSpPr>
          <p:spPr>
            <a:xfrm rot="19842014">
              <a:off x="3951736" y="2596143"/>
              <a:ext cx="3435330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যেথায়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মানুষ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মানুষেরে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বাসতে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পারে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ভালো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5" name="Picture 10" descr="No description available.">
              <a:extLst>
                <a:ext uri="{FF2B5EF4-FFF2-40B4-BE49-F238E27FC236}">
                  <a16:creationId xmlns:a16="http://schemas.microsoft.com/office/drawing/2014/main" id="{6E375E9B-F375-4453-9859-0FBC9A7CA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48" y="454069"/>
              <a:ext cx="3235949" cy="24955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No description available.">
              <a:extLst>
                <a:ext uri="{FF2B5EF4-FFF2-40B4-BE49-F238E27FC236}">
                  <a16:creationId xmlns:a16="http://schemas.microsoft.com/office/drawing/2014/main" id="{46D85696-A35F-44F5-AAD1-3304CBF0D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356" y="391251"/>
              <a:ext cx="3359796" cy="272124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Image result for মানুষ মানুষের জন্য">
              <a:extLst>
                <a:ext uri="{FF2B5EF4-FFF2-40B4-BE49-F238E27FC236}">
                  <a16:creationId xmlns:a16="http://schemas.microsoft.com/office/drawing/2014/main" id="{F13DCB02-E6D6-4187-B4AB-E692D403B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4" y="4039010"/>
              <a:ext cx="2838450" cy="22660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Image result for মানুষ মানুষের জন্য">
              <a:extLst>
                <a:ext uri="{FF2B5EF4-FFF2-40B4-BE49-F238E27FC236}">
                  <a16:creationId xmlns:a16="http://schemas.microsoft.com/office/drawing/2014/main" id="{1F20674E-977C-422B-A3F1-A8B69EB70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867" y="3813138"/>
              <a:ext cx="3462773" cy="22660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51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82799F-02D6-45CE-9AE0-ACE7BBB5A917}"/>
              </a:ext>
            </a:extLst>
          </p:cNvPr>
          <p:cNvGrpSpPr/>
          <p:nvPr/>
        </p:nvGrpSpPr>
        <p:grpSpPr>
          <a:xfrm>
            <a:off x="35169" y="0"/>
            <a:ext cx="12121661" cy="6858000"/>
            <a:chOff x="35169" y="0"/>
            <a:chExt cx="12121661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613ADC1-DE7B-47A4-BC4E-2353862C8610}"/>
                </a:ext>
              </a:extLst>
            </p:cNvPr>
            <p:cNvGrpSpPr/>
            <p:nvPr/>
          </p:nvGrpSpPr>
          <p:grpSpPr>
            <a:xfrm>
              <a:off x="35169" y="0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CA713B-42FB-47B1-A808-11969EAA0A72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897B4E-1F00-4138-AA37-4D9E6EF23E3C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9CCCA41-7CCC-45FA-87FE-0C58426720A6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1891D5-17F8-4BE5-8191-E81C946C6BEC}"/>
                </a:ext>
              </a:extLst>
            </p:cNvPr>
            <p:cNvSpPr/>
            <p:nvPr/>
          </p:nvSpPr>
          <p:spPr>
            <a:xfrm rot="20353364">
              <a:off x="3695532" y="2377484"/>
              <a:ext cx="4405236" cy="9541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প্রতিবেশীর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আঁধার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ঘরে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জ্বালতে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পারে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আলো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DEA4CB95-67BA-4C61-841D-B71158500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26" y="385061"/>
              <a:ext cx="3265070" cy="245475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108F248B-6280-49EB-8AE1-35AB75078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419" y="385061"/>
              <a:ext cx="3391702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>
              <a:extLst>
                <a:ext uri="{FF2B5EF4-FFF2-40B4-BE49-F238E27FC236}">
                  <a16:creationId xmlns:a16="http://schemas.microsoft.com/office/drawing/2014/main" id="{12A61A67-12B8-4B50-85F7-671F1C66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18" y="3999246"/>
              <a:ext cx="3265070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>
              <a:extLst>
                <a:ext uri="{FF2B5EF4-FFF2-40B4-BE49-F238E27FC236}">
                  <a16:creationId xmlns:a16="http://schemas.microsoft.com/office/drawing/2014/main" id="{F629629B-595A-4662-A222-A0D8B7BF5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419" y="3999246"/>
              <a:ext cx="3524760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653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E67A12-6D88-4602-A018-BC970EFFD2B3}"/>
              </a:ext>
            </a:extLst>
          </p:cNvPr>
          <p:cNvGrpSpPr/>
          <p:nvPr/>
        </p:nvGrpSpPr>
        <p:grpSpPr>
          <a:xfrm>
            <a:off x="35169" y="0"/>
            <a:ext cx="12121661" cy="6858000"/>
            <a:chOff x="0" y="0"/>
            <a:chExt cx="12121661" cy="67876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3425EC-F692-472D-95CC-E3AA6D7755D9}"/>
                </a:ext>
              </a:extLst>
            </p:cNvPr>
            <p:cNvSpPr/>
            <p:nvPr/>
          </p:nvSpPr>
          <p:spPr>
            <a:xfrm>
              <a:off x="0" y="0"/>
              <a:ext cx="12121661" cy="6780629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C9A3E5-98B1-499A-AB4B-28822380606F}"/>
                </a:ext>
              </a:extLst>
            </p:cNvPr>
            <p:cNvSpPr/>
            <p:nvPr/>
          </p:nvSpPr>
          <p:spPr>
            <a:xfrm>
              <a:off x="131297" y="77371"/>
              <a:ext cx="11929403" cy="6710289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2756D1-B97E-4B05-A7E5-C4B41703034D}"/>
                </a:ext>
              </a:extLst>
            </p:cNvPr>
            <p:cNvSpPr/>
            <p:nvPr/>
          </p:nvSpPr>
          <p:spPr>
            <a:xfrm>
              <a:off x="70338" y="0"/>
              <a:ext cx="12051323" cy="6710289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380C7-03B6-4434-AD6E-3447450D7D80}"/>
              </a:ext>
            </a:extLst>
          </p:cNvPr>
          <p:cNvGrpSpPr/>
          <p:nvPr/>
        </p:nvGrpSpPr>
        <p:grpSpPr>
          <a:xfrm>
            <a:off x="473395" y="308542"/>
            <a:ext cx="11245210" cy="6337643"/>
            <a:chOff x="473395" y="308542"/>
            <a:chExt cx="11245210" cy="63376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5F09C2-DDDC-4994-8AC8-33A2B55FE171}"/>
                </a:ext>
              </a:extLst>
            </p:cNvPr>
            <p:cNvSpPr/>
            <p:nvPr/>
          </p:nvSpPr>
          <p:spPr>
            <a:xfrm rot="20444151">
              <a:off x="3779160" y="2420240"/>
              <a:ext cx="4952495" cy="138499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সেই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জগতের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কান্না-হাসির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  <a:p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অন্তরালে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ভাই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আমি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হারিয়ে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যেতে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চাই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‖ </a:t>
              </a:r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DCE7144F-0A0E-4E04-AA88-4CA402878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2" y="3704792"/>
              <a:ext cx="2900230" cy="294139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C328325C-7526-47B2-86AE-1576C2280C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86"/>
            <a:stretch/>
          </p:blipFill>
          <p:spPr bwMode="auto">
            <a:xfrm>
              <a:off x="473395" y="308542"/>
              <a:ext cx="2985817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62E2C212-5CA3-4785-B2FF-FA02CC8F2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2774" y="3773390"/>
              <a:ext cx="2667001" cy="280419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>
              <a:extLst>
                <a:ext uri="{FF2B5EF4-FFF2-40B4-BE49-F238E27FC236}">
                  <a16:creationId xmlns:a16="http://schemas.microsoft.com/office/drawing/2014/main" id="{6B63EAEA-08DF-473E-82CF-96268EFD1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1605" y="346303"/>
              <a:ext cx="2667000" cy="294139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2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87DEC-8140-4768-844A-E8C9380E39AC}"/>
              </a:ext>
            </a:extLst>
          </p:cNvPr>
          <p:cNvGrpSpPr/>
          <p:nvPr/>
        </p:nvGrpSpPr>
        <p:grpSpPr>
          <a:xfrm>
            <a:off x="35169" y="0"/>
            <a:ext cx="12121661" cy="6858000"/>
            <a:chOff x="35169" y="0"/>
            <a:chExt cx="12121661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E5279D9-48E1-47DA-8F82-80EB8C3F4C77}"/>
                </a:ext>
              </a:extLst>
            </p:cNvPr>
            <p:cNvGrpSpPr/>
            <p:nvPr/>
          </p:nvGrpSpPr>
          <p:grpSpPr>
            <a:xfrm>
              <a:off x="35169" y="0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400C42-C342-4D04-8B44-FFE09BCB3F43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EA9BF6-6F91-4161-8E91-722DB35A0855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798F0-E9C8-4AC1-BB13-3C6F565BEAE8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E6A3C1-E8F2-49C1-99F5-83E6B780F9F4}"/>
                </a:ext>
              </a:extLst>
            </p:cNvPr>
            <p:cNvSpPr txBox="1"/>
            <p:nvPr/>
          </p:nvSpPr>
          <p:spPr>
            <a:xfrm>
              <a:off x="1197798" y="757466"/>
              <a:ext cx="6019800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একক</a:t>
              </a:r>
              <a:r>
                <a:rPr lang="en-US" sz="6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en-US" sz="6000" b="1" dirty="0" err="1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কাজ</a:t>
              </a:r>
              <a:r>
                <a:rPr lang="en-US" sz="6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0AC97C-860D-42E2-8233-FB3DB4863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248" y="711391"/>
              <a:ext cx="2419336" cy="33263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0BFDD2B-DFA5-43EE-B8E4-340BD751EF98}"/>
              </a:ext>
            </a:extLst>
          </p:cNvPr>
          <p:cNvSpPr txBox="1"/>
          <p:nvPr/>
        </p:nvSpPr>
        <p:spPr>
          <a:xfrm>
            <a:off x="806970" y="3468086"/>
            <a:ext cx="7758335" cy="28623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১।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কবি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কত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সালে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মৃত্যুবরণ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করেন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 </a:t>
            </a:r>
          </a:p>
          <a:p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২। ‘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প্রতিবেশির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আঁধার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ঘরে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’–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পরের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চরণটি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লেখ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।  </a:t>
            </a:r>
          </a:p>
          <a:p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৩। ‘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আশা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’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শেষ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চরণটি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লেখ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।</a:t>
            </a:r>
          </a:p>
          <a:p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৪মাদার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তেরেসার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মানষিকতা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‘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আশা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’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কবিতার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যে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দিকটি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কে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তুলে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ধরে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তা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ব্যাখ্যা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কর</a:t>
            </a:r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8118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C07D1D37-8555-46D8-9FAF-5756931D1D8E}"/>
              </a:ext>
            </a:extLst>
          </p:cNvPr>
          <p:cNvSpPr/>
          <p:nvPr/>
        </p:nvSpPr>
        <p:spPr>
          <a:xfrm>
            <a:off x="2912979" y="180289"/>
            <a:ext cx="5197642" cy="1927850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56464F-958E-46A4-A7CE-C6E3E9CDAE68}"/>
              </a:ext>
            </a:extLst>
          </p:cNvPr>
          <p:cNvGrpSpPr/>
          <p:nvPr/>
        </p:nvGrpSpPr>
        <p:grpSpPr>
          <a:xfrm>
            <a:off x="35169" y="0"/>
            <a:ext cx="12121661" cy="6858000"/>
            <a:chOff x="0" y="0"/>
            <a:chExt cx="12121661" cy="67876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9E260D-D917-4BE5-B46D-1B5F9F1164FB}"/>
                </a:ext>
              </a:extLst>
            </p:cNvPr>
            <p:cNvSpPr/>
            <p:nvPr/>
          </p:nvSpPr>
          <p:spPr>
            <a:xfrm>
              <a:off x="0" y="0"/>
              <a:ext cx="12121661" cy="678062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7C24D6-A3FC-4D56-ADFB-BA9ABC579249}"/>
                </a:ext>
              </a:extLst>
            </p:cNvPr>
            <p:cNvSpPr/>
            <p:nvPr/>
          </p:nvSpPr>
          <p:spPr>
            <a:xfrm>
              <a:off x="131297" y="77371"/>
              <a:ext cx="11929403" cy="671028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734F1F-3D6B-4180-B4D6-27022AA40988}"/>
                </a:ext>
              </a:extLst>
            </p:cNvPr>
            <p:cNvSpPr/>
            <p:nvPr/>
          </p:nvSpPr>
          <p:spPr>
            <a:xfrm>
              <a:off x="70338" y="0"/>
              <a:ext cx="12051323" cy="671028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4278910-A881-4045-A25C-FFDA71859030}"/>
              </a:ext>
            </a:extLst>
          </p:cNvPr>
          <p:cNvSpPr txBox="1"/>
          <p:nvPr/>
        </p:nvSpPr>
        <p:spPr>
          <a:xfrm>
            <a:off x="2501900" y="590216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জোড়ায়</a:t>
            </a:r>
            <a:r>
              <a:rPr lang="en-US" sz="6600" b="1" dirty="0"/>
              <a:t> </a:t>
            </a:r>
            <a:r>
              <a:rPr lang="en-US" sz="6600" b="1" dirty="0" err="1"/>
              <a:t>কাজ</a:t>
            </a:r>
            <a:r>
              <a:rPr lang="en-US" sz="66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107B2-3C8C-4435-A98E-CF9C49B9A737}"/>
              </a:ext>
            </a:extLst>
          </p:cNvPr>
          <p:cNvSpPr txBox="1"/>
          <p:nvPr/>
        </p:nvSpPr>
        <p:spPr>
          <a:xfrm>
            <a:off x="2049379" y="5447137"/>
            <a:ext cx="733525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প্রতিবেশীর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কিছু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দায়িত্ব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E3DB6-CD91-47C4-A961-DEC58395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2356828"/>
            <a:ext cx="6019799" cy="2680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76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980A92-B7AB-4E87-A339-B3E68DC974EF}"/>
              </a:ext>
            </a:extLst>
          </p:cNvPr>
          <p:cNvGrpSpPr/>
          <p:nvPr/>
        </p:nvGrpSpPr>
        <p:grpSpPr>
          <a:xfrm>
            <a:off x="0" y="0"/>
            <a:ext cx="12121661" cy="6858000"/>
            <a:chOff x="0" y="0"/>
            <a:chExt cx="12121661" cy="67876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8D6541-D937-44AA-A40F-B2740BC1DA94}"/>
                </a:ext>
              </a:extLst>
            </p:cNvPr>
            <p:cNvSpPr/>
            <p:nvPr/>
          </p:nvSpPr>
          <p:spPr>
            <a:xfrm>
              <a:off x="0" y="0"/>
              <a:ext cx="12121661" cy="6780629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B3C41B-C1F0-4819-A2F0-6B684E3514FB}"/>
                </a:ext>
              </a:extLst>
            </p:cNvPr>
            <p:cNvSpPr/>
            <p:nvPr/>
          </p:nvSpPr>
          <p:spPr>
            <a:xfrm>
              <a:off x="131297" y="77371"/>
              <a:ext cx="11929403" cy="6710289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D1ECD6-4C30-4FC6-A5AC-2678B3EE84EA}"/>
                </a:ext>
              </a:extLst>
            </p:cNvPr>
            <p:cNvSpPr/>
            <p:nvPr/>
          </p:nvSpPr>
          <p:spPr>
            <a:xfrm>
              <a:off x="70338" y="0"/>
              <a:ext cx="12051323" cy="6710289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B1ED046-F7D4-4427-B764-3C3CB7E51006}"/>
              </a:ext>
            </a:extLst>
          </p:cNvPr>
          <p:cNvSpPr txBox="1"/>
          <p:nvPr/>
        </p:nvSpPr>
        <p:spPr>
          <a:xfrm>
            <a:off x="4077459" y="326332"/>
            <a:ext cx="4037080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IN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E8086-0B40-4AE3-BD32-1A50F89AA1E9}"/>
              </a:ext>
            </a:extLst>
          </p:cNvPr>
          <p:cNvSpPr txBox="1"/>
          <p:nvPr/>
        </p:nvSpPr>
        <p:spPr>
          <a:xfrm>
            <a:off x="1917030" y="2568194"/>
            <a:ext cx="8357937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বীপোডে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49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8EAF14-50D9-4F97-9DB1-9051D4F8F537}"/>
              </a:ext>
            </a:extLst>
          </p:cNvPr>
          <p:cNvGrpSpPr/>
          <p:nvPr/>
        </p:nvGrpSpPr>
        <p:grpSpPr>
          <a:xfrm>
            <a:off x="17283" y="0"/>
            <a:ext cx="12121661" cy="6886431"/>
            <a:chOff x="17283" y="0"/>
            <a:chExt cx="12121661" cy="68864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10869A-1376-41BE-9189-D56A26D2F503}"/>
                </a:ext>
              </a:extLst>
            </p:cNvPr>
            <p:cNvSpPr txBox="1"/>
            <p:nvPr/>
          </p:nvSpPr>
          <p:spPr>
            <a:xfrm>
              <a:off x="7450667" y="2815155"/>
              <a:ext cx="4575680" cy="286232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রেহানা পারভীন।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সহকারী শিক্ষক।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জামতলা দাখিল মাদ্রাসা</a:t>
              </a:r>
              <a:r>
                <a:rPr kumimoji="0" lang="en-US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</a:rPr>
                <a:t>। </a:t>
              </a:r>
              <a:endParaRPr kumimoji="0" lang="bn-IN" sz="3600" b="1" i="0" u="none" strike="noStrike" kern="1200" normalizeH="0" baseline="0" noProof="0" dirty="0">
                <a:ln/>
                <a:solidFill>
                  <a:srgbClr val="C00000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solidFill>
                    <a:srgbClr val="C00000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গোয়ালন্দ,রাজবাড়ী। </a:t>
              </a:r>
              <a:endParaRPr kumimoji="0" lang="en-US" sz="3600" b="1" i="0" u="none" strike="noStrike" kern="1200" normalizeH="0" baseline="0" noProof="0" dirty="0">
                <a:ln/>
                <a:solidFill>
                  <a:srgbClr val="C00000"/>
                </a:solidFill>
                <a:uLnTx/>
                <a:uFillTx/>
                <a:latin typeface="Corbel" panose="020B0503020204020204"/>
                <a:ea typeface="+mn-e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4B3C73-1A2D-416D-A827-ED5781AB188D}"/>
                </a:ext>
              </a:extLst>
            </p:cNvPr>
            <p:cNvSpPr txBox="1"/>
            <p:nvPr/>
          </p:nvSpPr>
          <p:spPr>
            <a:xfrm>
              <a:off x="4028758" y="42161"/>
              <a:ext cx="4169045" cy="2201333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prstTxWarp prst="textChevro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উপস্থাপনায়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6845E0-9B27-404B-99C8-D66E0630D0BB}"/>
                </a:ext>
              </a:extLst>
            </p:cNvPr>
            <p:cNvGrpSpPr/>
            <p:nvPr/>
          </p:nvGrpSpPr>
          <p:grpSpPr>
            <a:xfrm>
              <a:off x="17283" y="0"/>
              <a:ext cx="12121661" cy="6858000"/>
              <a:chOff x="0" y="0"/>
              <a:chExt cx="12121661" cy="678766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BEBAE1-257E-41DD-B117-15D6775E5565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D6EE9B-E387-44B9-99D6-49C05BB296E9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0EEA2F-4C3A-46BA-BE4C-5DD893565B8F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7F36C3-DFE4-42F3-94C5-CC29D794E5BE}"/>
                </a:ext>
              </a:extLst>
            </p:cNvPr>
            <p:cNvGrpSpPr/>
            <p:nvPr/>
          </p:nvGrpSpPr>
          <p:grpSpPr>
            <a:xfrm>
              <a:off x="17283" y="28431"/>
              <a:ext cx="12121661" cy="6858000"/>
              <a:chOff x="0" y="0"/>
              <a:chExt cx="12121661" cy="67876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5D2F522-D155-4E7A-8F8F-00F977B13BBD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71D56FC-9B31-4D74-BA33-3E6C53C7C20A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AD6D4C-E2F0-4575-99C2-D2FF032237F1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4732FD-3DE2-43D0-91DF-C37EA99B2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4" t="15073" r="14839" b="21353"/>
            <a:stretch/>
          </p:blipFill>
          <p:spPr>
            <a:xfrm>
              <a:off x="682008" y="1695222"/>
              <a:ext cx="3618061" cy="47116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9BFA03B-AC21-49D5-8732-8A04A5510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127" y="2112041"/>
              <a:ext cx="2327482" cy="40970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256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A54264-ACF2-444C-AC7B-FDB83376362F}"/>
              </a:ext>
            </a:extLst>
          </p:cNvPr>
          <p:cNvGrpSpPr/>
          <p:nvPr/>
        </p:nvGrpSpPr>
        <p:grpSpPr>
          <a:xfrm>
            <a:off x="35169" y="0"/>
            <a:ext cx="12121661" cy="6858000"/>
            <a:chOff x="0" y="0"/>
            <a:chExt cx="12121661" cy="67876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76E0C9-0158-4467-8D32-524691AFE766}"/>
                </a:ext>
              </a:extLst>
            </p:cNvPr>
            <p:cNvSpPr/>
            <p:nvPr/>
          </p:nvSpPr>
          <p:spPr>
            <a:xfrm>
              <a:off x="0" y="0"/>
              <a:ext cx="12121661" cy="678062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3D34E5-8E82-493A-A5C4-833C2D1D697D}"/>
                </a:ext>
              </a:extLst>
            </p:cNvPr>
            <p:cNvSpPr/>
            <p:nvPr/>
          </p:nvSpPr>
          <p:spPr>
            <a:xfrm>
              <a:off x="131297" y="77371"/>
              <a:ext cx="11929403" cy="671028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D9DCED-CFE4-43E4-A298-D1AFFC619108}"/>
                </a:ext>
              </a:extLst>
            </p:cNvPr>
            <p:cNvSpPr/>
            <p:nvPr/>
          </p:nvSpPr>
          <p:spPr>
            <a:xfrm>
              <a:off x="70338" y="0"/>
              <a:ext cx="12051323" cy="671028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188DDFB-425C-42D4-AB6C-0976317AD77A}"/>
              </a:ext>
            </a:extLst>
          </p:cNvPr>
          <p:cNvSpPr txBox="1"/>
          <p:nvPr/>
        </p:nvSpPr>
        <p:spPr>
          <a:xfrm>
            <a:off x="1288333" y="-206013"/>
            <a:ext cx="9326573" cy="27040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bn-IN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740132-7995-43D2-86E1-FED4A05D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73" y="1748590"/>
            <a:ext cx="6833938" cy="503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9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6218A75-2116-4A68-9A80-82050F316E34}"/>
              </a:ext>
            </a:extLst>
          </p:cNvPr>
          <p:cNvGrpSpPr/>
          <p:nvPr/>
        </p:nvGrpSpPr>
        <p:grpSpPr>
          <a:xfrm>
            <a:off x="35169" y="-39415"/>
            <a:ext cx="12121661" cy="6897415"/>
            <a:chOff x="35169" y="-39415"/>
            <a:chExt cx="12121661" cy="68974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21316F8-9608-4AE6-8971-86C4ADA21739}"/>
                </a:ext>
              </a:extLst>
            </p:cNvPr>
            <p:cNvGrpSpPr/>
            <p:nvPr/>
          </p:nvGrpSpPr>
          <p:grpSpPr>
            <a:xfrm>
              <a:off x="35169" y="0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12CD1F-91DA-44D7-9A3C-C5864889DF1A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22E6FF3-B1F0-438E-A71F-95B6A8C58CF6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4F6990-55FF-4600-BBAE-EAAB52C562A2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19A67-B8D2-41B4-B295-B2139AE109BF}"/>
                </a:ext>
              </a:extLst>
            </p:cNvPr>
            <p:cNvSpPr txBox="1"/>
            <p:nvPr/>
          </p:nvSpPr>
          <p:spPr>
            <a:xfrm>
              <a:off x="790392" y="-39415"/>
              <a:ext cx="10564512" cy="2305159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4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চলে</a:t>
              </a:r>
              <a:r>
                <a:rPr lang="en-US" sz="4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4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4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4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 ১ম </a:t>
              </a:r>
              <a:r>
                <a:rPr lang="en-US" sz="4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r>
                <a:rPr lang="en-US" sz="4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1E506B-584D-4701-9743-27CD3E94D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328" y="2518611"/>
              <a:ext cx="2725302" cy="35600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1FD0B6-AE66-4BD3-A552-CAB06ABE1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1325" y="3043030"/>
              <a:ext cx="3483449" cy="27451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C9BCC7-58CA-42B6-817F-D44CA0C6817E}"/>
                </a:ext>
              </a:extLst>
            </p:cNvPr>
            <p:cNvSpPr txBox="1"/>
            <p:nvPr/>
          </p:nvSpPr>
          <p:spPr>
            <a:xfrm>
              <a:off x="3331566" y="1743752"/>
              <a:ext cx="5187826" cy="12003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>
                <a:tabLst>
                  <a:tab pos="3086100" algn="l"/>
                </a:tabLst>
              </a:pPr>
              <a:r>
                <a:rPr lang="en-US" sz="7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b="1" dirty="0"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708BDE-C452-459E-A000-FF2FDE3CD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325" y="2822937"/>
              <a:ext cx="3192905" cy="3255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5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170017-D209-4FEF-8A51-C5AAF416BEC6}"/>
              </a:ext>
            </a:extLst>
          </p:cNvPr>
          <p:cNvGrpSpPr/>
          <p:nvPr/>
        </p:nvGrpSpPr>
        <p:grpSpPr>
          <a:xfrm>
            <a:off x="35169" y="0"/>
            <a:ext cx="12121661" cy="6858000"/>
            <a:chOff x="0" y="0"/>
            <a:chExt cx="12121661" cy="67876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E24D6A-3333-408C-80D5-0C8DEF045F29}"/>
                </a:ext>
              </a:extLst>
            </p:cNvPr>
            <p:cNvSpPr/>
            <p:nvPr/>
          </p:nvSpPr>
          <p:spPr>
            <a:xfrm>
              <a:off x="0" y="0"/>
              <a:ext cx="12121661" cy="678062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024A58-2EE3-412E-A4D5-D15600EC8857}"/>
                </a:ext>
              </a:extLst>
            </p:cNvPr>
            <p:cNvSpPr/>
            <p:nvPr/>
          </p:nvSpPr>
          <p:spPr>
            <a:xfrm>
              <a:off x="131297" y="77371"/>
              <a:ext cx="11929403" cy="671028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F9EAEA-386F-4FFB-887F-CE53F7E0B8B5}"/>
                </a:ext>
              </a:extLst>
            </p:cNvPr>
            <p:cNvSpPr/>
            <p:nvPr/>
          </p:nvSpPr>
          <p:spPr>
            <a:xfrm>
              <a:off x="70338" y="0"/>
              <a:ext cx="12051323" cy="671028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videoplayback">
            <a:hlinkClick r:id="" action="ppaction://media"/>
            <a:extLst>
              <a:ext uri="{FF2B5EF4-FFF2-40B4-BE49-F238E27FC236}">
                <a16:creationId xmlns:a16="http://schemas.microsoft.com/office/drawing/2014/main" id="{7FD73454-7AD7-498B-8324-C1A954FE34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8184" y="2339439"/>
            <a:ext cx="3954483" cy="2616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B951E9-3068-470A-B02D-4F5948CF81EA}"/>
              </a:ext>
            </a:extLst>
          </p:cNvPr>
          <p:cNvSpPr txBox="1"/>
          <p:nvPr/>
        </p:nvSpPr>
        <p:spPr>
          <a:xfrm>
            <a:off x="1122292" y="354461"/>
            <a:ext cx="7606269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ভিডিওটা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  <a:r>
              <a:rPr lang="en-US" sz="3600" b="1" dirty="0" err="1">
                <a:solidFill>
                  <a:schemeClr val="tx1"/>
                </a:solidFill>
              </a:rPr>
              <a:t>দেখে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কি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  <a:r>
              <a:rPr lang="en-US" sz="3600" b="1" dirty="0" err="1">
                <a:solidFill>
                  <a:schemeClr val="tx1"/>
                </a:solidFill>
              </a:rPr>
              <a:t>মনে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হয়েছে</a:t>
            </a:r>
            <a:r>
              <a:rPr lang="en-US" sz="3600" b="1" dirty="0">
                <a:solidFill>
                  <a:schemeClr val="tx1"/>
                </a:solidFill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8197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D9344C9-816E-4D37-9557-10FB47D49DFB}"/>
              </a:ext>
            </a:extLst>
          </p:cNvPr>
          <p:cNvSpPr txBox="1"/>
          <p:nvPr/>
        </p:nvSpPr>
        <p:spPr>
          <a:xfrm>
            <a:off x="1824894" y="-387330"/>
            <a:ext cx="10024533" cy="2646878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BD" sz="16600" dirty="0"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16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1C7E44-E0B7-47EA-BC92-9E773E105080}"/>
              </a:ext>
            </a:extLst>
          </p:cNvPr>
          <p:cNvGrpSpPr/>
          <p:nvPr/>
        </p:nvGrpSpPr>
        <p:grpSpPr>
          <a:xfrm>
            <a:off x="35169" y="0"/>
            <a:ext cx="12121661" cy="7018659"/>
            <a:chOff x="35169" y="0"/>
            <a:chExt cx="12121661" cy="701865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6551AC-2C09-4368-BA15-B414A9F852A2}"/>
                </a:ext>
              </a:extLst>
            </p:cNvPr>
            <p:cNvGrpSpPr/>
            <p:nvPr/>
          </p:nvGrpSpPr>
          <p:grpSpPr>
            <a:xfrm>
              <a:off x="35169" y="0"/>
              <a:ext cx="12121661" cy="6850896"/>
              <a:chOff x="0" y="0"/>
              <a:chExt cx="12121661" cy="6780629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8EE0E3-3493-44C2-82A4-716758C1C4C7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AAC5CD-CCB3-495B-9375-2E8277E89572}"/>
                  </a:ext>
                </a:extLst>
              </p:cNvPr>
              <p:cNvSpPr/>
              <p:nvPr/>
            </p:nvSpPr>
            <p:spPr>
              <a:xfrm>
                <a:off x="70338" y="35170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7915CD-A13B-4DBF-BAC6-BB56192C70C7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2" descr="Image result for সিকান্দার আবু জাফর ">
              <a:extLst>
                <a:ext uri="{FF2B5EF4-FFF2-40B4-BE49-F238E27FC236}">
                  <a16:creationId xmlns:a16="http://schemas.microsoft.com/office/drawing/2014/main" id="{6BD8FD2E-0FFF-48F3-9C70-7959ACB18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871" y="2337721"/>
              <a:ext cx="3312026" cy="41031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24F43B-52F5-46A1-B624-509794D8D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6713" y="92178"/>
              <a:ext cx="8389780" cy="69264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355F41-78B3-42A6-93EB-34CDF991B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3510" y="5101846"/>
              <a:ext cx="4123555" cy="15554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D64B61D-948C-4C2A-B36D-DBBE768C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95" y="3050414"/>
              <a:ext cx="1795546" cy="35453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FC2A21-0444-4CF7-B465-DF39B7CF53B4}"/>
                </a:ext>
              </a:extLst>
            </p:cNvPr>
            <p:cNvSpPr txBox="1"/>
            <p:nvPr/>
          </p:nvSpPr>
          <p:spPr>
            <a:xfrm>
              <a:off x="8081314" y="4499912"/>
              <a:ext cx="1795545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(২য়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27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515500-9853-4EE6-A730-274D24B9FA5A}"/>
              </a:ext>
            </a:extLst>
          </p:cNvPr>
          <p:cNvGrpSpPr/>
          <p:nvPr/>
        </p:nvGrpSpPr>
        <p:grpSpPr>
          <a:xfrm>
            <a:off x="70339" y="0"/>
            <a:ext cx="12121661" cy="6858000"/>
            <a:chOff x="35169" y="0"/>
            <a:chExt cx="12121661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8884A6-C01C-4C77-B747-99755EE1B803}"/>
                </a:ext>
              </a:extLst>
            </p:cNvPr>
            <p:cNvGrpSpPr/>
            <p:nvPr/>
          </p:nvGrpSpPr>
          <p:grpSpPr>
            <a:xfrm>
              <a:off x="35169" y="0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DC989A-8A3B-46F2-A62C-B6DA0ED53F5D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EE3CFE-61FD-467B-A93B-1365AF086CAF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BA924E-5311-4FC7-B40B-C3428A68B36B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37E9A7-CFF8-4129-B6AC-6C5CE404C722}"/>
                </a:ext>
              </a:extLst>
            </p:cNvPr>
            <p:cNvSpPr txBox="1"/>
            <p:nvPr/>
          </p:nvSpPr>
          <p:spPr>
            <a:xfrm>
              <a:off x="3352834" y="585781"/>
              <a:ext cx="4302260" cy="92333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tx1"/>
                  </a:solidFill>
                </a:rPr>
                <a:t>    </a:t>
              </a:r>
              <a:r>
                <a:rPr lang="en-US" sz="5400" b="1" dirty="0" err="1">
                  <a:solidFill>
                    <a:schemeClr val="tx1"/>
                  </a:solidFill>
                </a:rPr>
                <a:t>শিখনফল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1C79FC-E6AD-4EC5-A11E-53F2A7B6C163}"/>
              </a:ext>
            </a:extLst>
          </p:cNvPr>
          <p:cNvSpPr txBox="1"/>
          <p:nvPr/>
        </p:nvSpPr>
        <p:spPr>
          <a:xfrm>
            <a:off x="1060699" y="2288837"/>
            <a:ext cx="10211275" cy="37060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b="1" dirty="0"/>
              <a:t>এ </a:t>
            </a:r>
            <a:r>
              <a:rPr lang="en-US" sz="3200" b="1" dirty="0" err="1"/>
              <a:t>পাঠ</a:t>
            </a:r>
            <a:r>
              <a:rPr lang="en-US" sz="3200" b="1" dirty="0"/>
              <a:t> </a:t>
            </a:r>
            <a:r>
              <a:rPr lang="en-US" sz="3200" b="1" dirty="0" err="1"/>
              <a:t>শেষে</a:t>
            </a:r>
            <a:r>
              <a:rPr lang="en-US" sz="3200" b="1" dirty="0"/>
              <a:t> </a:t>
            </a:r>
            <a:r>
              <a:rPr lang="en-US" sz="3200" b="1" dirty="0" err="1"/>
              <a:t>শিক্ষার্থীরা</a:t>
            </a:r>
            <a:r>
              <a:rPr lang="en-US" sz="3200" b="1" dirty="0"/>
              <a:t>-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/>
              <a:t> </a:t>
            </a:r>
            <a:r>
              <a:rPr lang="en-US" sz="3200" b="1" dirty="0" err="1"/>
              <a:t>কবিতাটি</a:t>
            </a:r>
            <a:r>
              <a:rPr lang="en-US" sz="3200" b="1" dirty="0"/>
              <a:t> </a:t>
            </a:r>
            <a:r>
              <a:rPr lang="en-US" sz="3200" b="1" dirty="0" err="1"/>
              <a:t>পড়ে</a:t>
            </a:r>
            <a:r>
              <a:rPr lang="en-US" sz="3200" b="1" dirty="0"/>
              <a:t>  </a:t>
            </a:r>
            <a:r>
              <a:rPr lang="en-US" sz="3200" b="1" dirty="0" err="1"/>
              <a:t>তার</a:t>
            </a:r>
            <a:r>
              <a:rPr lang="en-US" sz="3200" b="1" dirty="0"/>
              <a:t>  </a:t>
            </a:r>
            <a:r>
              <a:rPr lang="en-US" sz="3200" b="1" dirty="0" err="1"/>
              <a:t>বিষয়বস্তু</a:t>
            </a:r>
            <a:r>
              <a:rPr lang="en-US" sz="3200" b="1" dirty="0"/>
              <a:t>  </a:t>
            </a:r>
            <a:r>
              <a:rPr lang="en-US" sz="3200" b="1" dirty="0" err="1"/>
              <a:t>বলতে</a:t>
            </a:r>
            <a:r>
              <a:rPr lang="en-US" sz="3200" b="1" dirty="0"/>
              <a:t> </a:t>
            </a:r>
            <a:r>
              <a:rPr lang="en-US" sz="3200" b="1" dirty="0" err="1"/>
              <a:t>পারবে</a:t>
            </a:r>
            <a:r>
              <a:rPr lang="en-US" sz="3200" b="1" dirty="0"/>
              <a:t>।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err="1"/>
              <a:t>নৈতিক</a:t>
            </a:r>
            <a:r>
              <a:rPr lang="en-US" sz="3200" b="1" dirty="0"/>
              <a:t>  </a:t>
            </a:r>
            <a:r>
              <a:rPr lang="en-US" sz="3200" b="1" dirty="0" err="1"/>
              <a:t>মূল্যবোধের</a:t>
            </a:r>
            <a:r>
              <a:rPr lang="en-US" sz="3200" b="1" dirty="0"/>
              <a:t> </a:t>
            </a:r>
            <a:r>
              <a:rPr lang="en-US" sz="3200" b="1" dirty="0" err="1"/>
              <a:t>পরিচয়</a:t>
            </a:r>
            <a:r>
              <a:rPr lang="en-US" sz="3200" b="1" dirty="0"/>
              <a:t>  </a:t>
            </a:r>
            <a:r>
              <a:rPr lang="en-US" sz="3200" b="1" dirty="0" err="1"/>
              <a:t>দিতে</a:t>
            </a:r>
            <a:r>
              <a:rPr lang="en-US" sz="3200" b="1" dirty="0"/>
              <a:t> </a:t>
            </a:r>
            <a:r>
              <a:rPr lang="en-US" sz="3200" b="1" dirty="0" err="1"/>
              <a:t>পারবে</a:t>
            </a:r>
            <a:r>
              <a:rPr lang="en-US" sz="3200" b="1" dirty="0"/>
              <a:t>।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err="1"/>
              <a:t>শুধু</a:t>
            </a:r>
            <a:r>
              <a:rPr lang="en-US" sz="3200" b="1" dirty="0"/>
              <a:t> </a:t>
            </a:r>
            <a:r>
              <a:rPr lang="en-US" sz="3200" b="1" dirty="0" err="1"/>
              <a:t>ধন</a:t>
            </a:r>
            <a:r>
              <a:rPr lang="en-US" sz="3200" b="1" dirty="0"/>
              <a:t> </a:t>
            </a:r>
            <a:r>
              <a:rPr lang="en-US" sz="3200" b="1" dirty="0" err="1"/>
              <a:t>সম্পদ</a:t>
            </a:r>
            <a:r>
              <a:rPr lang="en-US" sz="3200" b="1" dirty="0"/>
              <a:t> </a:t>
            </a:r>
            <a:r>
              <a:rPr lang="en-US" sz="3200" b="1" dirty="0" err="1"/>
              <a:t>নয়</a:t>
            </a:r>
            <a:r>
              <a:rPr lang="en-US" sz="3200" b="1" dirty="0"/>
              <a:t> </a:t>
            </a:r>
            <a:r>
              <a:rPr lang="en-US" sz="3200" b="1" dirty="0" err="1"/>
              <a:t>মনের</a:t>
            </a:r>
            <a:r>
              <a:rPr lang="en-US" sz="3200" b="1" dirty="0"/>
              <a:t> </a:t>
            </a:r>
            <a:r>
              <a:rPr lang="en-US" sz="3200" b="1" dirty="0" err="1"/>
              <a:t>সুখই</a:t>
            </a:r>
            <a:r>
              <a:rPr lang="en-US" sz="3200" b="1" dirty="0"/>
              <a:t> </a:t>
            </a:r>
            <a:r>
              <a:rPr lang="en-US" sz="3200" b="1" dirty="0" err="1"/>
              <a:t>বড়</a:t>
            </a:r>
            <a:r>
              <a:rPr lang="en-US" sz="3200" b="1" dirty="0"/>
              <a:t> </a:t>
            </a:r>
            <a:r>
              <a:rPr lang="en-US" sz="3200" b="1" dirty="0" err="1"/>
              <a:t>সুখ</a:t>
            </a:r>
            <a:r>
              <a:rPr lang="en-US" sz="3200" b="1" dirty="0"/>
              <a:t> ,</a:t>
            </a:r>
            <a:r>
              <a:rPr lang="en-US" sz="3200" b="1" dirty="0" err="1"/>
              <a:t>ব্যাখ্যা</a:t>
            </a:r>
            <a:r>
              <a:rPr lang="en-US" sz="3200" b="1" dirty="0"/>
              <a:t> </a:t>
            </a:r>
            <a:r>
              <a:rPr lang="en-US" sz="3200" b="1" dirty="0" err="1"/>
              <a:t>করতে</a:t>
            </a:r>
            <a:r>
              <a:rPr lang="en-US" sz="3200" b="1" dirty="0"/>
              <a:t> </a:t>
            </a:r>
            <a:r>
              <a:rPr lang="en-US" sz="3200" b="1" dirty="0" err="1"/>
              <a:t>পারবে</a:t>
            </a:r>
            <a:r>
              <a:rPr lang="en-US" sz="32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13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68DD47C-94BE-4957-A108-EFD3138B29FE}"/>
              </a:ext>
            </a:extLst>
          </p:cNvPr>
          <p:cNvGrpSpPr/>
          <p:nvPr/>
        </p:nvGrpSpPr>
        <p:grpSpPr>
          <a:xfrm>
            <a:off x="39975" y="-108205"/>
            <a:ext cx="12152025" cy="6966205"/>
            <a:chOff x="1" y="0"/>
            <a:chExt cx="12152025" cy="696620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E6D5DF4-45E1-4496-B613-5D9CF24C6A72}"/>
                </a:ext>
              </a:extLst>
            </p:cNvPr>
            <p:cNvSpPr/>
            <p:nvPr/>
          </p:nvSpPr>
          <p:spPr>
            <a:xfrm>
              <a:off x="8139659" y="0"/>
              <a:ext cx="3906187" cy="235498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77270D-C0B7-4A3C-9C85-FDF7360CC972}"/>
                </a:ext>
              </a:extLst>
            </p:cNvPr>
            <p:cNvSpPr txBox="1"/>
            <p:nvPr/>
          </p:nvSpPr>
          <p:spPr>
            <a:xfrm>
              <a:off x="8466668" y="439302"/>
              <a:ext cx="3685358" cy="12940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/>
                <a:t>জন্মঃ</a:t>
              </a:r>
              <a:r>
                <a:rPr lang="en-US" b="1" dirty="0"/>
                <a:t> ১৯১৯ </a:t>
              </a:r>
              <a:r>
                <a:rPr lang="en-US" b="1" dirty="0" err="1"/>
                <a:t>সালের</a:t>
              </a:r>
              <a:r>
                <a:rPr lang="en-US" b="1" dirty="0"/>
                <a:t> ১৯ </a:t>
              </a:r>
              <a:r>
                <a:rPr lang="en-US" b="1" dirty="0" err="1"/>
                <a:t>মার্চ</a:t>
              </a:r>
              <a:r>
                <a:rPr lang="en-US" b="1" dirty="0"/>
                <a:t>, </a:t>
              </a:r>
              <a:r>
                <a:rPr lang="en-US" b="1" dirty="0" err="1"/>
                <a:t>গ্রামঃতেঁতুলিয়া</a:t>
              </a:r>
              <a:r>
                <a:rPr lang="en-US" b="1" dirty="0"/>
                <a:t>, </a:t>
              </a:r>
              <a:r>
                <a:rPr lang="en-US" b="1" dirty="0" err="1"/>
                <a:t>জেলাঃ</a:t>
              </a:r>
              <a:r>
                <a:rPr lang="en-US" b="1" dirty="0"/>
                <a:t> </a:t>
              </a:r>
              <a:r>
                <a:rPr lang="en-US" b="1" dirty="0" err="1"/>
                <a:t>খুলনা</a:t>
              </a:r>
              <a:endParaRPr lang="en-US" b="1" dirty="0"/>
            </a:p>
            <a:p>
              <a:pPr>
                <a:lnSpc>
                  <a:spcPct val="150000"/>
                </a:lnSpc>
              </a:pPr>
              <a:r>
                <a:rPr lang="en-US" b="1" dirty="0" err="1"/>
                <a:t>পিতাঃ</a:t>
              </a:r>
              <a:r>
                <a:rPr lang="en-US" b="1" dirty="0"/>
                <a:t> </a:t>
              </a:r>
              <a:r>
                <a:rPr lang="en-US" b="1" dirty="0" err="1"/>
                <a:t>সৈয়দ</a:t>
              </a:r>
              <a:r>
                <a:rPr lang="en-US" b="1" dirty="0"/>
                <a:t> </a:t>
              </a:r>
              <a:r>
                <a:rPr lang="en-US" b="1" dirty="0" err="1"/>
                <a:t>মঈনুদ্দীন</a:t>
              </a:r>
              <a:r>
                <a:rPr lang="en-US" b="1" dirty="0"/>
                <a:t> </a:t>
              </a:r>
              <a:r>
                <a:rPr lang="en-US" b="1" dirty="0" err="1"/>
                <a:t>হাশেমী</a:t>
              </a:r>
              <a:endParaRPr lang="en-US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589403-C789-4727-BDA5-3F423BA41DE6}"/>
                </a:ext>
              </a:extLst>
            </p:cNvPr>
            <p:cNvSpPr/>
            <p:nvPr/>
          </p:nvSpPr>
          <p:spPr>
            <a:xfrm>
              <a:off x="8466667" y="4658254"/>
              <a:ext cx="3591566" cy="21439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04B792-19AC-4AC7-97DC-67051921EC70}"/>
                </a:ext>
              </a:extLst>
            </p:cNvPr>
            <p:cNvSpPr/>
            <p:nvPr/>
          </p:nvSpPr>
          <p:spPr>
            <a:xfrm>
              <a:off x="8245839" y="2377377"/>
              <a:ext cx="3906187" cy="228087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40E5D3-54F8-4A9B-8182-3D9751200F78}"/>
                </a:ext>
              </a:extLst>
            </p:cNvPr>
            <p:cNvSpPr/>
            <p:nvPr/>
          </p:nvSpPr>
          <p:spPr>
            <a:xfrm>
              <a:off x="4130639" y="4658254"/>
              <a:ext cx="4017365" cy="230795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A6CEEC-8E92-427A-9E72-3B70CACF4393}"/>
                </a:ext>
              </a:extLst>
            </p:cNvPr>
            <p:cNvSpPr/>
            <p:nvPr/>
          </p:nvSpPr>
          <p:spPr>
            <a:xfrm>
              <a:off x="1" y="166047"/>
              <a:ext cx="4001792" cy="191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37B42A-D0C4-4591-A83B-0AAC8AFCC0B4}"/>
                </a:ext>
              </a:extLst>
            </p:cNvPr>
            <p:cNvSpPr txBox="1"/>
            <p:nvPr/>
          </p:nvSpPr>
          <p:spPr>
            <a:xfrm>
              <a:off x="8653731" y="2794289"/>
              <a:ext cx="3090402" cy="12940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/>
                <a:t>শিক্ষাঃ</a:t>
              </a:r>
              <a:r>
                <a:rPr lang="en-US" b="1" dirty="0"/>
                <a:t> ম্যাট্রিক-১৯৩৬, </a:t>
              </a:r>
              <a:r>
                <a:rPr lang="en-US" b="1" dirty="0" err="1"/>
                <a:t>তালা</a:t>
              </a:r>
              <a:r>
                <a:rPr lang="en-US" b="1" dirty="0"/>
                <a:t> </a:t>
              </a:r>
              <a:r>
                <a:rPr lang="en-US" b="1" dirty="0" err="1"/>
                <a:t>বি.দে</a:t>
              </a:r>
              <a:r>
                <a:rPr lang="en-US" b="1" dirty="0"/>
                <a:t> </a:t>
              </a:r>
              <a:r>
                <a:rPr lang="en-US" b="1" dirty="0" err="1"/>
                <a:t>ইনস্টিটিউটআই.এ-কলকাতা</a:t>
              </a:r>
              <a:r>
                <a:rPr lang="en-US" b="1" dirty="0"/>
                <a:t> </a:t>
              </a:r>
              <a:r>
                <a:rPr lang="en-US" b="1" dirty="0" err="1"/>
                <a:t>রিপন</a:t>
              </a:r>
              <a:r>
                <a:rPr lang="en-US" b="1" dirty="0"/>
                <a:t> </a:t>
              </a:r>
              <a:r>
                <a:rPr lang="en-US" b="1" dirty="0" err="1"/>
                <a:t>কলেজ</a:t>
              </a:r>
              <a:endParaRPr lang="en-US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22B705-7B72-400A-ADA4-968D546099C1}"/>
                </a:ext>
              </a:extLst>
            </p:cNvPr>
            <p:cNvSpPr txBox="1"/>
            <p:nvPr/>
          </p:nvSpPr>
          <p:spPr>
            <a:xfrm>
              <a:off x="9054059" y="4982242"/>
              <a:ext cx="3004174" cy="142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/>
                <a:t>কর্মজীবনঃ</a:t>
              </a:r>
              <a:r>
                <a:rPr lang="en-US" sz="2000" b="1" dirty="0"/>
                <a:t> </a:t>
              </a:r>
              <a:r>
                <a:rPr lang="en-US" sz="2000" b="1" dirty="0" err="1"/>
                <a:t>ঢাকায়-সাংবাদিকতা,রেডিও</a:t>
              </a:r>
              <a:r>
                <a:rPr lang="en-US" sz="2000" b="1" dirty="0"/>
                <a:t> </a:t>
              </a:r>
              <a:r>
                <a:rPr lang="en-US" sz="2000" b="1" dirty="0" err="1"/>
                <a:t>পাকিস্তান</a:t>
              </a:r>
              <a:endParaRPr lang="en-US" sz="20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4DFB51-8C4C-4C48-8B7D-2A3FA177C894}"/>
                </a:ext>
              </a:extLst>
            </p:cNvPr>
            <p:cNvSpPr txBox="1"/>
            <p:nvPr/>
          </p:nvSpPr>
          <p:spPr>
            <a:xfrm>
              <a:off x="4830137" y="5005085"/>
              <a:ext cx="3037937" cy="161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err="1"/>
                <a:t>ভূমিকাঃ</a:t>
              </a:r>
              <a:r>
                <a:rPr lang="en-US" sz="1600" b="1" dirty="0"/>
                <a:t> ৬দফা ও </a:t>
              </a:r>
              <a:r>
                <a:rPr lang="en-US" sz="1600" b="1" dirty="0" err="1"/>
                <a:t>স্বাধীনতা</a:t>
              </a:r>
              <a:r>
                <a:rPr lang="en-US" sz="1600" b="1" dirty="0"/>
                <a:t> </a:t>
              </a:r>
              <a:r>
                <a:rPr lang="en-US" sz="1600" b="1" dirty="0" err="1"/>
                <a:t>আন্দোলনেমুক্তিযুদ্ধেরগানঃ‘আমাদের</a:t>
              </a:r>
              <a:r>
                <a:rPr lang="en-US" sz="1600" b="1" dirty="0"/>
                <a:t> </a:t>
              </a:r>
              <a:r>
                <a:rPr lang="en-US" sz="1600" b="1" dirty="0" err="1"/>
                <a:t>সংগ্রাম</a:t>
              </a:r>
              <a:r>
                <a:rPr lang="en-US" sz="1600" b="1" dirty="0"/>
                <a:t> </a:t>
              </a:r>
              <a:r>
                <a:rPr lang="en-US" sz="1600" b="1" dirty="0" err="1"/>
                <a:t>চলবেই</a:t>
              </a:r>
              <a:r>
                <a:rPr lang="en-US" sz="1600" b="1" dirty="0"/>
                <a:t> </a:t>
              </a:r>
              <a:r>
                <a:rPr lang="en-US" sz="1600" b="1" dirty="0" err="1"/>
                <a:t>চলবে</a:t>
              </a:r>
              <a:r>
                <a:rPr lang="en-US" sz="2000" b="1" dirty="0"/>
                <a:t>’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C9A0B5-84AB-4243-8FB4-E58D20897466}"/>
                </a:ext>
              </a:extLst>
            </p:cNvPr>
            <p:cNvSpPr/>
            <p:nvPr/>
          </p:nvSpPr>
          <p:spPr>
            <a:xfrm>
              <a:off x="75810" y="2219738"/>
              <a:ext cx="3697725" cy="200838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F53521D-AE93-41D7-8EE0-369473C54887}"/>
                </a:ext>
              </a:extLst>
            </p:cNvPr>
            <p:cNvSpPr/>
            <p:nvPr/>
          </p:nvSpPr>
          <p:spPr>
            <a:xfrm>
              <a:off x="75810" y="4431679"/>
              <a:ext cx="3925982" cy="235498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45789F-2E13-42F2-AAE0-0F11A4CFF58B}"/>
                </a:ext>
              </a:extLst>
            </p:cNvPr>
            <p:cNvSpPr txBox="1"/>
            <p:nvPr/>
          </p:nvSpPr>
          <p:spPr>
            <a:xfrm>
              <a:off x="477725" y="4759634"/>
              <a:ext cx="3060386" cy="142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/>
                <a:t>গ্রন্থঃ</a:t>
              </a:r>
              <a:r>
                <a:rPr lang="en-US" sz="2000" b="1" dirty="0"/>
                <a:t> </a:t>
              </a:r>
              <a:r>
                <a:rPr lang="en-US" sz="2000" b="1" dirty="0" err="1"/>
                <a:t>প্রসন্ন</a:t>
              </a:r>
              <a:r>
                <a:rPr lang="en-US" sz="2000" b="1" dirty="0"/>
                <a:t> </a:t>
              </a:r>
              <a:r>
                <a:rPr lang="en-US" sz="2000" b="1" dirty="0" err="1"/>
                <a:t>শহর,বৈরি</a:t>
              </a:r>
              <a:r>
                <a:rPr lang="en-US" sz="2000" b="1" dirty="0"/>
                <a:t> </a:t>
              </a:r>
              <a:r>
                <a:rPr lang="en-US" sz="2000" b="1" dirty="0" err="1"/>
                <a:t>বৃষ্টিতে,তিমিরান্তিক,বৃশ্চিক</a:t>
              </a:r>
              <a:r>
                <a:rPr lang="en-US" sz="2000" b="1" dirty="0"/>
                <a:t> </a:t>
              </a:r>
              <a:r>
                <a:rPr lang="en-US" sz="2000" b="1" dirty="0" err="1"/>
                <a:t>লগ্ন</a:t>
              </a:r>
              <a:r>
                <a:rPr lang="en-US" sz="2000" b="1" dirty="0"/>
                <a:t>, </a:t>
              </a:r>
              <a:r>
                <a:rPr lang="en-US" sz="2000" b="1" dirty="0" err="1"/>
                <a:t>মালব</a:t>
              </a:r>
              <a:r>
                <a:rPr lang="en-US" sz="2000" b="1" dirty="0"/>
                <a:t> </a:t>
              </a:r>
              <a:r>
                <a:rPr lang="en-US" sz="2000" b="1" dirty="0" err="1"/>
                <a:t>কৌশিক</a:t>
              </a:r>
              <a:endParaRPr lang="en-US" sz="20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471BBA-40FA-4DBF-A470-6CA0A7650508}"/>
                </a:ext>
              </a:extLst>
            </p:cNvPr>
            <p:cNvSpPr txBox="1"/>
            <p:nvPr/>
          </p:nvSpPr>
          <p:spPr>
            <a:xfrm>
              <a:off x="508659" y="2715297"/>
              <a:ext cx="3222886" cy="96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/>
                <a:t>সম্মাননাঃ</a:t>
              </a:r>
              <a:r>
                <a:rPr lang="en-US" sz="2000" b="1" dirty="0"/>
                <a:t> </a:t>
              </a:r>
              <a:r>
                <a:rPr lang="en-US" sz="2000" b="1" dirty="0" err="1"/>
                <a:t>বাংলা</a:t>
              </a:r>
              <a:r>
                <a:rPr lang="en-US" sz="2000" b="1" dirty="0"/>
                <a:t> </a:t>
              </a:r>
              <a:r>
                <a:rPr lang="en-US" sz="2000" b="1" dirty="0" err="1"/>
                <a:t>একাডেমি</a:t>
              </a:r>
              <a:r>
                <a:rPr lang="en-US" sz="2000" b="1" dirty="0"/>
                <a:t> </a:t>
              </a:r>
              <a:r>
                <a:rPr lang="en-US" sz="2000" b="1" dirty="0" err="1"/>
                <a:t>পুরস্কার,একুশে</a:t>
              </a:r>
              <a:r>
                <a:rPr lang="en-US" sz="2000" b="1" dirty="0"/>
                <a:t> </a:t>
              </a:r>
              <a:r>
                <a:rPr lang="en-US" sz="2000" b="1" dirty="0" err="1"/>
                <a:t>পদক</a:t>
              </a:r>
              <a:r>
                <a:rPr lang="en-US" sz="2000" b="1" dirty="0"/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69F163-AD61-488B-80AE-15DBDCADDE77}"/>
                </a:ext>
              </a:extLst>
            </p:cNvPr>
            <p:cNvSpPr txBox="1"/>
            <p:nvPr/>
          </p:nvSpPr>
          <p:spPr>
            <a:xfrm>
              <a:off x="917538" y="405560"/>
              <a:ext cx="2620573" cy="1140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C00000"/>
                  </a:solidFill>
                </a:rPr>
                <a:t>মৃত্যুঃ</a:t>
              </a:r>
              <a:r>
                <a:rPr lang="en-US" sz="2400" b="1" dirty="0">
                  <a:solidFill>
                    <a:srgbClr val="C00000"/>
                  </a:solidFill>
                </a:rPr>
                <a:t> ১৯৭৫ </a:t>
              </a:r>
              <a:r>
                <a:rPr lang="en-US" sz="2400" b="1" dirty="0" err="1">
                  <a:solidFill>
                    <a:srgbClr val="C00000"/>
                  </a:solidFill>
                </a:rPr>
                <a:t>সালের</a:t>
              </a:r>
              <a:r>
                <a:rPr lang="en-US" sz="2400" b="1" dirty="0">
                  <a:solidFill>
                    <a:srgbClr val="C00000"/>
                  </a:solidFill>
                </a:rPr>
                <a:t> ৫ </a:t>
              </a:r>
              <a:r>
                <a:rPr lang="en-US" sz="2400" b="1" dirty="0" err="1">
                  <a:solidFill>
                    <a:srgbClr val="C00000"/>
                  </a:solidFill>
                </a:rPr>
                <a:t>আগস্ট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</a:p>
          </p:txBody>
        </p:sp>
        <p:pic>
          <p:nvPicPr>
            <p:cNvPr id="2050" name="Picture 2" descr="Image result for সিকান্দার আবু জাফর ">
              <a:extLst>
                <a:ext uri="{FF2B5EF4-FFF2-40B4-BE49-F238E27FC236}">
                  <a16:creationId xmlns:a16="http://schemas.microsoft.com/office/drawing/2014/main" id="{5277C588-8907-4D01-8C65-F813F8018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641" y="1297827"/>
              <a:ext cx="3241336" cy="31870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3021EE-028E-4CA6-9AAA-51F512450FF5}"/>
                </a:ext>
              </a:extLst>
            </p:cNvPr>
            <p:cNvSpPr txBox="1"/>
            <p:nvPr/>
          </p:nvSpPr>
          <p:spPr>
            <a:xfrm>
              <a:off x="4305550" y="224746"/>
              <a:ext cx="3530351" cy="83099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335CD9C-C236-405B-89B5-7E2B46C933B7}"/>
              </a:ext>
            </a:extLst>
          </p:cNvPr>
          <p:cNvGrpSpPr/>
          <p:nvPr/>
        </p:nvGrpSpPr>
        <p:grpSpPr>
          <a:xfrm>
            <a:off x="35169" y="0"/>
            <a:ext cx="12121661" cy="6858000"/>
            <a:chOff x="35169" y="0"/>
            <a:chExt cx="12121661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F3E2E92-6F3D-421C-9D94-E63DE19CA119}"/>
                </a:ext>
              </a:extLst>
            </p:cNvPr>
            <p:cNvGrpSpPr/>
            <p:nvPr/>
          </p:nvGrpSpPr>
          <p:grpSpPr>
            <a:xfrm>
              <a:off x="35169" y="0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6F39ED-577C-4664-8E39-AF511B873DEA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13B125-6013-4ED0-921D-D08B82D23A70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35BB73-DF05-4ED9-8EFD-9C8FBB02F44D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10" descr="Image result for সিকান্দার আবু জাফর ">
              <a:extLst>
                <a:ext uri="{FF2B5EF4-FFF2-40B4-BE49-F238E27FC236}">
                  <a16:creationId xmlns:a16="http://schemas.microsoft.com/office/drawing/2014/main" id="{126FD631-E7B1-4643-B358-CD0BFA7B4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49" y="958541"/>
              <a:ext cx="3279243" cy="25290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Image result for সিকান্দার আবু জাফর ">
              <a:extLst>
                <a:ext uri="{FF2B5EF4-FFF2-40B4-BE49-F238E27FC236}">
                  <a16:creationId xmlns:a16="http://schemas.microsoft.com/office/drawing/2014/main" id="{6187569D-616E-4D5E-8F24-F1697055C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768" y="997627"/>
              <a:ext cx="2951032" cy="24900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Image result for সিকান্দার আবু জাফর ">
              <a:extLst>
                <a:ext uri="{FF2B5EF4-FFF2-40B4-BE49-F238E27FC236}">
                  <a16:creationId xmlns:a16="http://schemas.microsoft.com/office/drawing/2014/main" id="{91D8860A-74FC-4FFC-9D87-4D34E93D2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683" y="978083"/>
              <a:ext cx="2955279" cy="24900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সিকান্দার আবু জাফর ">
              <a:extLst>
                <a:ext uri="{FF2B5EF4-FFF2-40B4-BE49-F238E27FC236}">
                  <a16:creationId xmlns:a16="http://schemas.microsoft.com/office/drawing/2014/main" id="{E3477EE1-8982-4D05-83AD-A2EBF5CB0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49" y="3926017"/>
              <a:ext cx="3279243" cy="23958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See the source image">
              <a:extLst>
                <a:ext uri="{FF2B5EF4-FFF2-40B4-BE49-F238E27FC236}">
                  <a16:creationId xmlns:a16="http://schemas.microsoft.com/office/drawing/2014/main" id="{577590C5-84C3-4A2E-BF00-8292A7522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768" y="3926017"/>
              <a:ext cx="2951032" cy="24900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FFE91B-B717-4B85-AC77-CF83FF179983}"/>
                </a:ext>
              </a:extLst>
            </p:cNvPr>
            <p:cNvSpPr txBox="1"/>
            <p:nvPr/>
          </p:nvSpPr>
          <p:spPr>
            <a:xfrm>
              <a:off x="404735" y="255213"/>
              <a:ext cx="9428813" cy="5232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তেতুলিয়া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গ্রামের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স্মৃতিময়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আজও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সেখানে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20" name="Picture 8" descr="Image result for সিকান্দার আবু জাফর ">
              <a:extLst>
                <a:ext uri="{FF2B5EF4-FFF2-40B4-BE49-F238E27FC236}">
                  <a16:creationId xmlns:a16="http://schemas.microsoft.com/office/drawing/2014/main" id="{79B15155-1D2B-4366-BD70-FEE29CD19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3259" y="3878955"/>
              <a:ext cx="3060577" cy="24900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1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33B0F9-6F2F-4F1E-86B9-BDCFB5D301A0}"/>
              </a:ext>
            </a:extLst>
          </p:cNvPr>
          <p:cNvGrpSpPr/>
          <p:nvPr/>
        </p:nvGrpSpPr>
        <p:grpSpPr>
          <a:xfrm>
            <a:off x="35169" y="0"/>
            <a:ext cx="12252958" cy="6858000"/>
            <a:chOff x="35169" y="0"/>
            <a:chExt cx="12252958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11F5CC-A2AC-4888-8A57-953A3FC49018}"/>
                </a:ext>
              </a:extLst>
            </p:cNvPr>
            <p:cNvGrpSpPr/>
            <p:nvPr/>
          </p:nvGrpSpPr>
          <p:grpSpPr>
            <a:xfrm>
              <a:off x="35169" y="0"/>
              <a:ext cx="12121661" cy="6858000"/>
              <a:chOff x="0" y="0"/>
              <a:chExt cx="12121661" cy="6787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C67912-3EFE-4547-97C0-9D20C192D0E1}"/>
                  </a:ext>
                </a:extLst>
              </p:cNvPr>
              <p:cNvSpPr/>
              <p:nvPr/>
            </p:nvSpPr>
            <p:spPr>
              <a:xfrm>
                <a:off x="0" y="0"/>
                <a:ext cx="12121661" cy="678062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A9B2125-9955-4EC6-8CAE-80E1B6AB503D}"/>
                  </a:ext>
                </a:extLst>
              </p:cNvPr>
              <p:cNvSpPr/>
              <p:nvPr/>
            </p:nvSpPr>
            <p:spPr>
              <a:xfrm>
                <a:off x="131297" y="77371"/>
                <a:ext cx="1192940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779E7F-50FC-451B-9A01-11A04ED1B1D1}"/>
                  </a:ext>
                </a:extLst>
              </p:cNvPr>
              <p:cNvSpPr/>
              <p:nvPr/>
            </p:nvSpPr>
            <p:spPr>
              <a:xfrm>
                <a:off x="70338" y="0"/>
                <a:ext cx="12051323" cy="6710289"/>
              </a:xfrm>
              <a:prstGeom prst="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AB353E-BBAD-46DF-8158-A120C3511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4" t="15073" r="14839" b="21353"/>
            <a:stretch/>
          </p:blipFill>
          <p:spPr>
            <a:xfrm>
              <a:off x="473461" y="1759389"/>
              <a:ext cx="3618061" cy="47116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473DF2-E68A-49FC-BA8E-496E18BA17C7}"/>
                </a:ext>
              </a:extLst>
            </p:cNvPr>
            <p:cNvSpPr txBox="1"/>
            <p:nvPr/>
          </p:nvSpPr>
          <p:spPr>
            <a:xfrm>
              <a:off x="3738595" y="196808"/>
              <a:ext cx="3182439" cy="10156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</a:t>
              </a:r>
              <a:endPara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415EE4-94EA-4063-931F-D57DE8557200}"/>
                </a:ext>
              </a:extLst>
            </p:cNvPr>
            <p:cNvSpPr/>
            <p:nvPr/>
          </p:nvSpPr>
          <p:spPr>
            <a:xfrm>
              <a:off x="7481539" y="1011888"/>
              <a:ext cx="4806588" cy="569386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সারা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পরিশ্রমেও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যারা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খুঁজে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একটি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দিনের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আহার্য-সঞ্চয়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তবু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যাদের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মনের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কোণে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নেই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দুরাশা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গ্লানি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নেই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দীনতা,নেই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কোনো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সংশয়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। </a:t>
              </a: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যেথায়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মানুষ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মানুষেরে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বাসতে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পারে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ভালো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প্রতিবেশীর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আঁধার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ঘরে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জ্বালতে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পারে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আলো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সেই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জগতের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কান্না-হাসির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অন্তরালে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ভাই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আমি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হারিয়ে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যেতে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চাই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‖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8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422</Words>
  <Application>Microsoft Office PowerPoint</Application>
  <PresentationFormat>Widescreen</PresentationFormat>
  <Paragraphs>77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21</cp:revision>
  <dcterms:created xsi:type="dcterms:W3CDTF">2020-07-27T02:13:58Z</dcterms:created>
  <dcterms:modified xsi:type="dcterms:W3CDTF">2020-07-29T15:52:01Z</dcterms:modified>
</cp:coreProperties>
</file>