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64" r:id="rId4"/>
    <p:sldId id="280" r:id="rId5"/>
    <p:sldId id="261" r:id="rId6"/>
    <p:sldId id="281" r:id="rId7"/>
    <p:sldId id="282" r:id="rId8"/>
    <p:sldId id="29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9722-BD42-4B07-939D-F5A3A9439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11FEB-C1DB-47F5-9C41-5B7FB536F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216A2-9725-4B95-A71E-1824C6213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73777-501B-410E-8396-39A1D781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FC1A-5059-49BB-A373-F112174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9744-DCD2-4A98-8538-711F2F38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DB488-B34A-4AB6-BB60-737C47AB7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17C84-035D-42BC-82E8-CBB527AA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7BE81-9FB7-44E6-9E8F-010F70FF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C06-1823-4A3D-917E-78623B8E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8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864D60-5D3B-4984-89C1-7647DE73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AAF59-DF09-48F2-B7FE-C2B553009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8706-29C8-4252-9B3C-8B877C8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57112-46C9-4C0E-A175-6B6FB45E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13987-DAFD-44C6-8637-74720F0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DD68-9374-433C-B372-4758D207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D5B4E-EDF9-444F-9E80-DB1D1617D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BFCED-CD1C-4C53-BF21-022392BC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AC257-FABC-42E6-996A-D8745F33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D7DE9-1E41-448D-8327-C7E053BF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6FA9-74A9-4BD0-8605-2FEBF8E3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2AAEC-F813-4450-BFA3-3B5DB4BFF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9D1D5-1A57-47B9-9979-F835BBFC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A8140-094C-4914-AA01-2F4AB469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CFB8A-22C9-4662-AA5F-8D115AEB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AACC-33C8-4AFF-B81B-99C5F2FFF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4AAC4-7F52-4749-BFF6-98AF98A58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CD7AD-8294-4B28-9564-EACA81A52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1C30D-0397-4549-A429-DF46BC3F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4BE36-36C4-4530-9A61-6AB3B4F4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B2DE1-C4A2-4672-9BB9-FDA660D2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57E9A-C9AB-4EF4-A33E-58DD4883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2AF7-010B-4904-821D-CDFF2C782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E9D8D-E57E-43CF-A9DE-EB9F7056E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0529F-6427-4501-8652-6FC52365D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49034-1BD9-4899-A604-FFD7BA7E63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66131-D6BA-409D-B11F-C072013E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62E2B-57C2-4D78-8BC5-7C95900C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F38C4-C5E0-4016-99B7-D5F3971A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D903-3CAD-4A0E-83B8-EAA8FEAC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FEF3E-20F2-472E-B90E-9B6B4AB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D2099-EE66-4064-82BD-89038EF7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BC056-9FE8-406B-A197-CEFDBBA3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C1267B-A1D8-4154-869F-2EEFDADE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A35DA-167F-4FA6-B2ED-CA4380CE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6995-DF2F-417C-9046-A8E97BB28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45913-E364-4F9F-977E-99E40877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4A0AC-DE79-4A61-A2E6-BAE369DB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E150-AB97-49EC-B5D2-3085B6F26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39359-952B-4E68-86EC-761F5857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842A3-122C-42DC-A738-A564C2A7F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83C1F-A322-4CE7-81D0-9AB448A8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1C87-2B5A-4168-AE00-FF58B0E6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E45CE9-E121-49C0-A515-A5E958E97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004EF-5A5E-402B-90BD-687C17F67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CFF98-28E0-4364-AA1E-5FF0F03B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13162-F6A8-4968-B56F-A0ABA04AE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4C182-2CB6-482D-B3F5-3295F3CB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5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5648BC-64CE-4866-A7E9-5CDF4021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C0EB6-B0B6-481F-9048-15E8B1EE3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A5029-BDB3-4004-818E-F12279247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2AC7-1A97-4C34-B991-4707C6B31C3A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2493-CB54-49F3-874D-E84A036E3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1124A-6090-46AC-8A71-7A0DA2CA8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21DD-4264-4525-A36C-9B646CE5B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7" Type="http://schemas.openxmlformats.org/officeDocument/2006/relationships/image" Target="../media/image27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7.jf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&#2439;&#2478;&#2503;&#2439;&#2482;&#2435;shahnazakternomi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1740485-98D8-4D33-A6ED-A9156F24C140}"/>
              </a:ext>
            </a:extLst>
          </p:cNvPr>
          <p:cNvSpPr/>
          <p:nvPr/>
        </p:nvSpPr>
        <p:spPr>
          <a:xfrm flipH="1" flipV="1">
            <a:off x="2054935" y="2717056"/>
            <a:ext cx="8357420" cy="2185977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6C82E-AF9A-4160-B740-D5634B7C85EE}"/>
              </a:ext>
            </a:extLst>
          </p:cNvPr>
          <p:cNvSpPr/>
          <p:nvPr/>
        </p:nvSpPr>
        <p:spPr>
          <a:xfrm>
            <a:off x="2054943" y="3153222"/>
            <a:ext cx="8377083" cy="368029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078FA9-E4B4-4560-B39C-7F0DA16AAC9A}"/>
              </a:ext>
            </a:extLst>
          </p:cNvPr>
          <p:cNvSpPr/>
          <p:nvPr/>
        </p:nvSpPr>
        <p:spPr>
          <a:xfrm flipH="1">
            <a:off x="2035268" y="831643"/>
            <a:ext cx="8377085" cy="1859532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E7FD2A-185D-4741-B912-5B2F180D37AF}"/>
              </a:ext>
            </a:extLst>
          </p:cNvPr>
          <p:cNvGrpSpPr/>
          <p:nvPr/>
        </p:nvGrpSpPr>
        <p:grpSpPr>
          <a:xfrm>
            <a:off x="2172920" y="-59872"/>
            <a:ext cx="8101780" cy="5730317"/>
            <a:chOff x="2172920" y="-59872"/>
            <a:chExt cx="8101780" cy="57303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8BDAD6-88BC-43AC-9B86-2A72AB8AA105}"/>
                </a:ext>
              </a:extLst>
            </p:cNvPr>
            <p:cNvGrpSpPr/>
            <p:nvPr/>
          </p:nvGrpSpPr>
          <p:grpSpPr>
            <a:xfrm>
              <a:off x="2172920" y="-59872"/>
              <a:ext cx="8101780" cy="5730317"/>
              <a:chOff x="2054943" y="0"/>
              <a:chExt cx="8101780" cy="573031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28D5FE6-8BEE-4555-A822-4BC22717F1B1}"/>
                  </a:ext>
                </a:extLst>
              </p:cNvPr>
              <p:cNvGrpSpPr/>
              <p:nvPr/>
            </p:nvGrpSpPr>
            <p:grpSpPr>
              <a:xfrm>
                <a:off x="2054943" y="0"/>
                <a:ext cx="8101780" cy="5730317"/>
                <a:chOff x="5663381" y="-45383"/>
                <a:chExt cx="2890684" cy="6070668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303F7F3-1750-4A38-B22C-6848904C8474}"/>
                    </a:ext>
                  </a:extLst>
                </p:cNvPr>
                <p:cNvSpPr/>
                <p:nvPr/>
              </p:nvSpPr>
              <p:spPr>
                <a:xfrm>
                  <a:off x="5663381" y="4463845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1AF0AF5-5B75-4D73-BE9A-8FEEF20AAA72}"/>
                    </a:ext>
                  </a:extLst>
                </p:cNvPr>
                <p:cNvSpPr/>
                <p:nvPr/>
              </p:nvSpPr>
              <p:spPr>
                <a:xfrm>
                  <a:off x="5663381" y="3077497"/>
                  <a:ext cx="2890684" cy="156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F096AD4-FC30-4AFA-945C-D683AA70CA11}"/>
                    </a:ext>
                  </a:extLst>
                </p:cNvPr>
                <p:cNvSpPr/>
                <p:nvPr/>
              </p:nvSpPr>
              <p:spPr>
                <a:xfrm>
                  <a:off x="5663381" y="1516057"/>
                  <a:ext cx="2890684" cy="156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FD260F0-6F9B-46C8-BA53-F3D34525CFEF}"/>
                    </a:ext>
                  </a:extLst>
                </p:cNvPr>
                <p:cNvSpPr/>
                <p:nvPr/>
              </p:nvSpPr>
              <p:spPr>
                <a:xfrm>
                  <a:off x="5663381" y="-45383"/>
                  <a:ext cx="2890684" cy="156144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2C996C-3930-4081-9DE5-EF55C7E1EF51}"/>
                  </a:ext>
                </a:extLst>
              </p:cNvPr>
              <p:cNvSpPr txBox="1"/>
              <p:nvPr/>
            </p:nvSpPr>
            <p:spPr>
              <a:xfrm>
                <a:off x="3088535" y="168520"/>
                <a:ext cx="66072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/>
                  <a:t>মাল্টিমিডিয়া শ্রেণিতে স্বাগতম</a:t>
                </a:r>
                <a:endParaRPr lang="en-US" sz="4400"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75825E-93E4-4316-A25F-0C001BE2F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795" y="825692"/>
              <a:ext cx="5486400" cy="3317358"/>
            </a:xfrm>
            <a:prstGeom prst="rect">
              <a:avLst/>
            </a:prstGeom>
          </p:spPr>
        </p:pic>
      </p:grp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A75723-E2B4-4EBB-B078-240B1133BDC2}"/>
              </a:ext>
            </a:extLst>
          </p:cNvPr>
          <p:cNvSpPr/>
          <p:nvPr/>
        </p:nvSpPr>
        <p:spPr>
          <a:xfrm rot="5400000">
            <a:off x="2012033" y="2734084"/>
            <a:ext cx="4126869" cy="4041063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B3CB96-21D3-4BB1-8A4E-558598BCFCC1}"/>
              </a:ext>
            </a:extLst>
          </p:cNvPr>
          <p:cNvSpPr/>
          <p:nvPr/>
        </p:nvSpPr>
        <p:spPr>
          <a:xfrm flipH="1">
            <a:off x="2074611" y="4522840"/>
            <a:ext cx="8337742" cy="2295210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DD1303-B251-4C0D-B3D6-4620CF84675A}"/>
              </a:ext>
            </a:extLst>
          </p:cNvPr>
          <p:cNvSpPr/>
          <p:nvPr/>
        </p:nvSpPr>
        <p:spPr>
          <a:xfrm rot="16200000" flipH="1">
            <a:off x="6200577" y="2586610"/>
            <a:ext cx="4126867" cy="433602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0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180604" y="778195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837204" y="644845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CAD80-AA69-450B-A357-B1E7AF8FC906}"/>
              </a:ext>
            </a:extLst>
          </p:cNvPr>
          <p:cNvSpPr txBox="1"/>
          <p:nvPr/>
        </p:nvSpPr>
        <p:spPr>
          <a:xfrm>
            <a:off x="4253854" y="627097"/>
            <a:ext cx="263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চিত্রগুলো</a:t>
            </a:r>
            <a:r>
              <a:rPr lang="en-US" sz="3200" dirty="0"/>
              <a:t> </a:t>
            </a:r>
            <a:r>
              <a:rPr lang="en-US" sz="3200" dirty="0" err="1"/>
              <a:t>দেখ</a:t>
            </a:r>
            <a:r>
              <a:rPr lang="en-US" sz="32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7D0AF1-E824-4211-A66E-C2409ECCB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14" y="1403925"/>
            <a:ext cx="2821539" cy="176209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45409A-4CF6-44B1-8342-B2BAF5D20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649" y="1402976"/>
            <a:ext cx="2576529" cy="176304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F6E1AAF-9CD5-4D5D-9389-ECFF38469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60" y="3589951"/>
            <a:ext cx="2884593" cy="174912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B46066-F3B9-4B9E-BFDC-982AF6666ED8}"/>
              </a:ext>
            </a:extLst>
          </p:cNvPr>
          <p:cNvSpPr txBox="1"/>
          <p:nvPr/>
        </p:nvSpPr>
        <p:spPr>
          <a:xfrm>
            <a:off x="3260785" y="3220619"/>
            <a:ext cx="270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শোন</a:t>
            </a:r>
            <a:r>
              <a:rPr lang="en-US" dirty="0"/>
              <a:t> </a:t>
            </a:r>
            <a:r>
              <a:rPr lang="bn-BD" dirty="0"/>
              <a:t>এ</a:t>
            </a:r>
            <a:r>
              <a:rPr lang="en-US" dirty="0" err="1"/>
              <a:t>কটি</a:t>
            </a:r>
            <a:r>
              <a:rPr lang="en-US" dirty="0"/>
              <a:t> </a:t>
            </a:r>
            <a:r>
              <a:rPr lang="en-US" dirty="0" err="1"/>
              <a:t>মুজিবরের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9CB35A-B762-443A-8CB2-A541FD41E446}"/>
              </a:ext>
            </a:extLst>
          </p:cNvPr>
          <p:cNvSpPr txBox="1"/>
          <p:nvPr/>
        </p:nvSpPr>
        <p:spPr>
          <a:xfrm>
            <a:off x="6884910" y="3220619"/>
            <a:ext cx="239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লক্ষ</a:t>
            </a:r>
            <a:r>
              <a:rPr lang="en-US" dirty="0"/>
              <a:t> </a:t>
            </a:r>
            <a:r>
              <a:rPr lang="en-US" dirty="0" err="1"/>
              <a:t>মুজিবরের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A050ED-73AA-4880-A198-DF4E2238D05B}"/>
              </a:ext>
            </a:extLst>
          </p:cNvPr>
          <p:cNvSpPr txBox="1"/>
          <p:nvPr/>
        </p:nvSpPr>
        <p:spPr>
          <a:xfrm>
            <a:off x="3296518" y="5595863"/>
            <a:ext cx="20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কণ্ঠস্বরের</a:t>
            </a:r>
            <a:r>
              <a:rPr lang="en-US" dirty="0"/>
              <a:t> </a:t>
            </a:r>
            <a:r>
              <a:rPr lang="en-US" dirty="0" err="1"/>
              <a:t>ধ্বনি-প্রতিধ্বনি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467040B-2DAA-4144-AE0C-C8BF67D7C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9" y="3589951"/>
            <a:ext cx="2847975" cy="180367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AA9B15E-9EEE-45B1-9683-B361F09585B4}"/>
              </a:ext>
            </a:extLst>
          </p:cNvPr>
          <p:cNvSpPr txBox="1"/>
          <p:nvPr/>
        </p:nvSpPr>
        <p:spPr>
          <a:xfrm>
            <a:off x="6495691" y="5455024"/>
            <a:ext cx="257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আকাশে</a:t>
            </a:r>
            <a:r>
              <a:rPr lang="en-US" dirty="0"/>
              <a:t> </a:t>
            </a:r>
            <a:r>
              <a:rPr lang="en-US" dirty="0" err="1"/>
              <a:t>বাতাসে</a:t>
            </a:r>
            <a:r>
              <a:rPr lang="en-US" dirty="0"/>
              <a:t> </a:t>
            </a:r>
            <a:r>
              <a:rPr lang="en-US" dirty="0" err="1"/>
              <a:t>ওঠে</a:t>
            </a:r>
            <a:r>
              <a:rPr lang="en-US" dirty="0"/>
              <a:t> </a:t>
            </a:r>
            <a:r>
              <a:rPr lang="en-US" dirty="0" err="1"/>
              <a:t>রণি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82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111681" y="811702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68281" y="678352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4A1C68-F1AC-4BCF-88B1-936BB7860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49" y="1259891"/>
            <a:ext cx="2707167" cy="3172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F3DEDC0-EC37-4D69-ADAF-52BD279AB390}"/>
              </a:ext>
            </a:extLst>
          </p:cNvPr>
          <p:cNvSpPr txBox="1"/>
          <p:nvPr/>
        </p:nvSpPr>
        <p:spPr>
          <a:xfrm>
            <a:off x="3635879" y="4634907"/>
            <a:ext cx="1569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বাংলাদেশ</a:t>
            </a:r>
            <a:r>
              <a:rPr lang="en-US" sz="3200" dirty="0"/>
              <a:t>,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DFE8FFD-EA4D-4FB5-B7D2-75C094C029B1}"/>
              </a:ext>
            </a:extLst>
          </p:cNvPr>
          <p:cNvSpPr txBox="1"/>
          <p:nvPr/>
        </p:nvSpPr>
        <p:spPr>
          <a:xfrm>
            <a:off x="6784617" y="4625895"/>
            <a:ext cx="1945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আমার</a:t>
            </a:r>
            <a:r>
              <a:rPr lang="en-US" sz="2400" dirty="0"/>
              <a:t> </a:t>
            </a:r>
            <a:r>
              <a:rPr lang="en-US" sz="2400" dirty="0" err="1"/>
              <a:t>বাংলাদেশ</a:t>
            </a:r>
            <a:r>
              <a:rPr lang="en-US" sz="2400" dirty="0"/>
              <a:t>।।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6127592-A77A-4212-8009-5B135EAEC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63" y="1242030"/>
            <a:ext cx="2809875" cy="3208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48988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D1622-8D79-422A-BB4B-8EA78E8F1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249" y="819150"/>
            <a:ext cx="3364752" cy="250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98A4A2-F029-4F28-B52A-06E4C256A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346" y="800733"/>
            <a:ext cx="2971800" cy="2509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07A3451-6E98-4155-A413-42D4293A8CE8}"/>
              </a:ext>
            </a:extLst>
          </p:cNvPr>
          <p:cNvSpPr txBox="1"/>
          <p:nvPr/>
        </p:nvSpPr>
        <p:spPr>
          <a:xfrm>
            <a:off x="3011038" y="3429000"/>
            <a:ext cx="282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সেই</a:t>
            </a:r>
            <a:r>
              <a:rPr lang="en-US" sz="2000" dirty="0"/>
              <a:t> </a:t>
            </a:r>
            <a:r>
              <a:rPr lang="en-US" sz="2000" dirty="0" err="1"/>
              <a:t>সবুজের</a:t>
            </a:r>
            <a:r>
              <a:rPr lang="en-US" sz="2000" dirty="0"/>
              <a:t> </a:t>
            </a:r>
            <a:r>
              <a:rPr lang="en-US" sz="2000" dirty="0" err="1"/>
              <a:t>বুক</a:t>
            </a:r>
            <a:r>
              <a:rPr lang="en-US" sz="2000" dirty="0"/>
              <a:t> </a:t>
            </a:r>
            <a:r>
              <a:rPr lang="en-US" sz="2000" dirty="0" err="1"/>
              <a:t>চেরা</a:t>
            </a:r>
            <a:r>
              <a:rPr lang="en-US" sz="2000" dirty="0"/>
              <a:t> </a:t>
            </a:r>
            <a:r>
              <a:rPr lang="en-US" sz="2000" dirty="0" err="1"/>
              <a:t>মেঠোপথে</a:t>
            </a:r>
            <a:endParaRPr lang="en-US" sz="2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E0D2CD-55C8-49EA-A9B3-36DA6577FC04}"/>
              </a:ext>
            </a:extLst>
          </p:cNvPr>
          <p:cNvSpPr txBox="1"/>
          <p:nvPr/>
        </p:nvSpPr>
        <p:spPr>
          <a:xfrm>
            <a:off x="7358746" y="3462069"/>
            <a:ext cx="234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আবার</a:t>
            </a:r>
            <a:r>
              <a:rPr lang="en-US" sz="2000" dirty="0"/>
              <a:t> </a:t>
            </a:r>
            <a:r>
              <a:rPr lang="en-US" sz="2000" dirty="0" err="1"/>
              <a:t>যে</a:t>
            </a:r>
            <a:r>
              <a:rPr lang="en-US" sz="2000" dirty="0"/>
              <a:t> </a:t>
            </a:r>
            <a:r>
              <a:rPr lang="en-US" sz="2000" dirty="0" err="1"/>
              <a:t>যাব</a:t>
            </a:r>
            <a:r>
              <a:rPr lang="en-US" sz="2000" dirty="0"/>
              <a:t> </a:t>
            </a:r>
            <a:r>
              <a:rPr lang="en-US" sz="2000" dirty="0" err="1"/>
              <a:t>ফিরে</a:t>
            </a:r>
            <a:r>
              <a:rPr lang="en-US" sz="2000" dirty="0"/>
              <a:t>,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22F31ED-8DEC-479F-875C-B2380935D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55" y="3829110"/>
            <a:ext cx="2548800" cy="220973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072BDA2-C09B-464C-9864-7951314BC158}"/>
              </a:ext>
            </a:extLst>
          </p:cNvPr>
          <p:cNvSpPr txBox="1"/>
          <p:nvPr/>
        </p:nvSpPr>
        <p:spPr>
          <a:xfrm>
            <a:off x="5987524" y="4468452"/>
            <a:ext cx="415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আমার</a:t>
            </a:r>
            <a:r>
              <a:rPr lang="en-US" sz="2400" dirty="0"/>
              <a:t> </a:t>
            </a:r>
            <a:r>
              <a:rPr lang="en-US" sz="2400" dirty="0" err="1"/>
              <a:t>হারানো</a:t>
            </a:r>
            <a:r>
              <a:rPr lang="en-US" sz="2400" dirty="0"/>
              <a:t> </a:t>
            </a:r>
            <a:r>
              <a:rPr lang="en-US" sz="2400" dirty="0" err="1"/>
              <a:t>বাংলাকে</a:t>
            </a:r>
            <a:r>
              <a:rPr lang="en-US" sz="2400" dirty="0"/>
              <a:t> </a:t>
            </a:r>
            <a:r>
              <a:rPr lang="en-US" sz="2400" dirty="0" err="1"/>
              <a:t>আবার</a:t>
            </a:r>
            <a:r>
              <a:rPr lang="en-US" sz="2400" dirty="0"/>
              <a:t> </a:t>
            </a:r>
            <a:r>
              <a:rPr lang="en-US" sz="2400" dirty="0" err="1"/>
              <a:t>তো</a:t>
            </a:r>
            <a:r>
              <a:rPr lang="en-US" sz="2400" dirty="0"/>
              <a:t> </a:t>
            </a:r>
            <a:r>
              <a:rPr lang="en-US" sz="2400" dirty="0" err="1"/>
              <a:t>ফিরে</a:t>
            </a:r>
            <a:r>
              <a:rPr lang="en-US" sz="2400" dirty="0"/>
              <a:t> </a:t>
            </a:r>
            <a:r>
              <a:rPr lang="en-US" sz="2400" dirty="0" err="1"/>
              <a:t>পাব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9378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0D471-EA14-40FE-B595-9E7C945DC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98" y="919485"/>
            <a:ext cx="2902692" cy="2144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61C627-7E9D-450E-9F8C-61B318922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11" y="919485"/>
            <a:ext cx="2902691" cy="2144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56159F6-AF18-44BD-AF08-217039DE4A14}"/>
              </a:ext>
            </a:extLst>
          </p:cNvPr>
          <p:cNvSpPr txBox="1"/>
          <p:nvPr/>
        </p:nvSpPr>
        <p:spPr>
          <a:xfrm>
            <a:off x="3683615" y="3201745"/>
            <a:ext cx="86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শিল্পে</a:t>
            </a:r>
            <a:endParaRPr lang="en-US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E623C13-DACD-4139-A38E-F79EDA345B21}"/>
              </a:ext>
            </a:extLst>
          </p:cNvPr>
          <p:cNvSpPr txBox="1"/>
          <p:nvPr/>
        </p:nvSpPr>
        <p:spPr>
          <a:xfrm>
            <a:off x="6694098" y="3286664"/>
            <a:ext cx="2659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কাব্যে</a:t>
            </a:r>
            <a:r>
              <a:rPr lang="en-US" sz="2400" dirty="0"/>
              <a:t> </a:t>
            </a:r>
            <a:r>
              <a:rPr lang="en-US" sz="2400" dirty="0" err="1"/>
              <a:t>কোথায়</a:t>
            </a:r>
            <a:r>
              <a:rPr lang="en-US" sz="2400" dirty="0"/>
              <a:t> </a:t>
            </a:r>
            <a:r>
              <a:rPr lang="en-US" sz="2400" dirty="0" err="1"/>
              <a:t>আছে</a:t>
            </a:r>
            <a:endParaRPr lang="en-US" sz="2400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C9743A6-EA3B-4C59-9EE4-A36254FE4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46" y="3820142"/>
            <a:ext cx="3256338" cy="1981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DCC422A-9C52-4E96-8B64-2C991989FF0D}"/>
              </a:ext>
            </a:extLst>
          </p:cNvPr>
          <p:cNvSpPr txBox="1"/>
          <p:nvPr/>
        </p:nvSpPr>
        <p:spPr>
          <a:xfrm>
            <a:off x="6180517" y="4342250"/>
            <a:ext cx="2997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হায়রে</a:t>
            </a:r>
            <a:r>
              <a:rPr lang="en-US" sz="2400" dirty="0"/>
              <a:t> </a:t>
            </a:r>
            <a:r>
              <a:rPr lang="en-US" sz="2400" dirty="0" err="1"/>
              <a:t>এমন</a:t>
            </a:r>
            <a:r>
              <a:rPr lang="en-US" sz="2400" dirty="0"/>
              <a:t> </a:t>
            </a:r>
            <a:r>
              <a:rPr lang="en-US" sz="2400" dirty="0" err="1"/>
              <a:t>সোনার</a:t>
            </a:r>
            <a:r>
              <a:rPr lang="en-US" sz="2400" dirty="0"/>
              <a:t> </a:t>
            </a:r>
            <a:r>
              <a:rPr lang="en-US" sz="2400" dirty="0" err="1"/>
              <a:t>খনি</a:t>
            </a:r>
            <a:r>
              <a:rPr lang="en-US" sz="2400" dirty="0"/>
              <a:t>।।</a:t>
            </a:r>
          </a:p>
        </p:txBody>
      </p:sp>
    </p:spTree>
    <p:extLst>
      <p:ext uri="{BB962C8B-B14F-4D97-AF65-F5344CB8AC3E}">
        <p14:creationId xmlns:p14="http://schemas.microsoft.com/office/powerpoint/2010/main" val="313011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ACFC4-1EB1-4683-B4CE-39E01278B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21" y="843785"/>
            <a:ext cx="2691422" cy="2255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D84D82-9422-4093-8BBE-48888255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65" y="1009965"/>
            <a:ext cx="2619375" cy="2191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BBF3B66-A268-450D-AD65-A9996A8B4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68" y="938410"/>
            <a:ext cx="2821820" cy="22633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C8C14CA-D1F9-46F9-B2C7-D06AFF832119}"/>
              </a:ext>
            </a:extLst>
          </p:cNvPr>
          <p:cNvSpPr txBox="1"/>
          <p:nvPr/>
        </p:nvSpPr>
        <p:spPr>
          <a:xfrm>
            <a:off x="3692116" y="3288365"/>
            <a:ext cx="116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বিশ্বকবির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131626-5FE2-4438-82AD-13872A78E97F}"/>
              </a:ext>
            </a:extLst>
          </p:cNvPr>
          <p:cNvSpPr txBox="1"/>
          <p:nvPr/>
        </p:nvSpPr>
        <p:spPr>
          <a:xfrm>
            <a:off x="6770487" y="3288365"/>
            <a:ext cx="166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‘সোনার বাংলা’</a:t>
            </a:r>
            <a:endParaRPr lang="en-US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3E32157-6B88-4AA5-A498-7C0A4F6F69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15" y="3702772"/>
            <a:ext cx="2691422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998B3D2-469A-42D6-9E11-BC6545EDEFC0}"/>
              </a:ext>
            </a:extLst>
          </p:cNvPr>
          <p:cNvSpPr txBox="1"/>
          <p:nvPr/>
        </p:nvSpPr>
        <p:spPr>
          <a:xfrm>
            <a:off x="3845302" y="5617172"/>
            <a:ext cx="140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নজরুলের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AA6D29B-2C34-4238-8F72-660BEBECB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03" y="3744317"/>
            <a:ext cx="2888127" cy="1815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2481E56-26BA-4464-A584-F450900D3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66" y="3636084"/>
            <a:ext cx="3117976" cy="20752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32FD0C5-2769-4255-94BA-12FBC64AABB2}"/>
              </a:ext>
            </a:extLst>
          </p:cNvPr>
          <p:cNvSpPr txBox="1"/>
          <p:nvPr/>
        </p:nvSpPr>
        <p:spPr>
          <a:xfrm>
            <a:off x="7037754" y="5758385"/>
            <a:ext cx="148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বাংলাদেশ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82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971FE-6C15-468D-8173-A6CCCFB4A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52" y="733609"/>
            <a:ext cx="2673953" cy="2263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948232-7CB7-4759-BC66-EF687809B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334" y="765839"/>
            <a:ext cx="2440894" cy="224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C7AD0F3-F034-41A4-8931-F0129854B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40" y="3757409"/>
            <a:ext cx="2985377" cy="188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8DDCD8-F6FE-4A81-8214-309147A26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52" y="3538846"/>
            <a:ext cx="2493027" cy="216310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EEAB170-F18B-4FEE-B549-2D9BC2400E32}"/>
              </a:ext>
            </a:extLst>
          </p:cNvPr>
          <p:cNvSpPr txBox="1"/>
          <p:nvPr/>
        </p:nvSpPr>
        <p:spPr>
          <a:xfrm>
            <a:off x="3276847" y="3224414"/>
            <a:ext cx="197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জীবনানন্দের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510F83-7AF5-491D-B5C4-934B31E0545D}"/>
              </a:ext>
            </a:extLst>
          </p:cNvPr>
          <p:cNvSpPr txBox="1"/>
          <p:nvPr/>
        </p:nvSpPr>
        <p:spPr>
          <a:xfrm>
            <a:off x="6842892" y="3059706"/>
            <a:ext cx="1759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‘রুপসী বাংলা’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F31158-E451-40A8-BD43-A6E943D8FCE1}"/>
              </a:ext>
            </a:extLst>
          </p:cNvPr>
          <p:cNvSpPr txBox="1"/>
          <p:nvPr/>
        </p:nvSpPr>
        <p:spPr>
          <a:xfrm>
            <a:off x="2489986" y="5683139"/>
            <a:ext cx="300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রুপের যে তার নেই কো শেষ,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BB880-F39C-433D-BC5E-C96FCBCB1850}"/>
              </a:ext>
            </a:extLst>
          </p:cNvPr>
          <p:cNvSpPr txBox="1"/>
          <p:nvPr/>
        </p:nvSpPr>
        <p:spPr>
          <a:xfrm>
            <a:off x="6842892" y="5764299"/>
            <a:ext cx="162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বাংলাদেশ৷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66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89013-9D5A-434D-91AD-261C58DF3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17" y="976627"/>
            <a:ext cx="282892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146DDA-87C9-4163-A368-F750A0B14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00" y="967947"/>
            <a:ext cx="287655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ADB717-34F2-4B85-9A14-7AF0674D016E}"/>
              </a:ext>
            </a:extLst>
          </p:cNvPr>
          <p:cNvSpPr txBox="1"/>
          <p:nvPr/>
        </p:nvSpPr>
        <p:spPr>
          <a:xfrm>
            <a:off x="3321171" y="2737399"/>
            <a:ext cx="142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‘জয় বাংলা’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9E2104-0C10-432D-8722-0D9CF1A6C6C3}"/>
              </a:ext>
            </a:extLst>
          </p:cNvPr>
          <p:cNvSpPr txBox="1"/>
          <p:nvPr/>
        </p:nvSpPr>
        <p:spPr>
          <a:xfrm>
            <a:off x="6399650" y="2786332"/>
            <a:ext cx="373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বলতে মনরে আমার এখনো কেন ভাব</a:t>
            </a:r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216E1C2-D723-4B53-896A-9091BFE33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16" y="3500286"/>
            <a:ext cx="2790822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9163B40-7814-4CDC-949A-18C762060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273" y="3499475"/>
            <a:ext cx="2787640" cy="168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6A2210A-8FE4-4069-8861-C1104794A469}"/>
              </a:ext>
            </a:extLst>
          </p:cNvPr>
          <p:cNvSpPr txBox="1"/>
          <p:nvPr/>
        </p:nvSpPr>
        <p:spPr>
          <a:xfrm>
            <a:off x="3429405" y="5300348"/>
            <a:ext cx="1840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হারানো বাংলাকে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D3ECCEB-13A2-4AA0-9D9A-E161FD2C17B1}"/>
              </a:ext>
            </a:extLst>
          </p:cNvPr>
          <p:cNvSpPr txBox="1"/>
          <p:nvPr/>
        </p:nvSpPr>
        <p:spPr>
          <a:xfrm>
            <a:off x="7099010" y="5300348"/>
            <a:ext cx="248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আবার তো ফিরে পাব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6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53496-24C1-4E04-8796-AA7E09E90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45" y="1112364"/>
            <a:ext cx="4675509" cy="3369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D46D7D-0278-4F23-AE9F-FEE76F800355}"/>
              </a:ext>
            </a:extLst>
          </p:cNvPr>
          <p:cNvSpPr txBox="1"/>
          <p:nvPr/>
        </p:nvSpPr>
        <p:spPr>
          <a:xfrm>
            <a:off x="4025664" y="4757250"/>
            <a:ext cx="414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অন্ধকারে পুব আকাশে</a:t>
            </a:r>
          </a:p>
          <a:p>
            <a:r>
              <a:rPr lang="bn-BD" sz="2800" dirty="0"/>
              <a:t>উঠবে আবার দিনমণি৷৷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936F2-7E4C-4990-9B6D-C4AAFAF74FD7}"/>
              </a:ext>
            </a:extLst>
          </p:cNvPr>
          <p:cNvSpPr txBox="1"/>
          <p:nvPr/>
        </p:nvSpPr>
        <p:spPr>
          <a:xfrm>
            <a:off x="5119214" y="855698"/>
            <a:ext cx="1953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দলীয় কাজ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5C934-EACD-42A4-84C5-1B3EEFE87E7A}"/>
              </a:ext>
            </a:extLst>
          </p:cNvPr>
          <p:cNvSpPr txBox="1"/>
          <p:nvPr/>
        </p:nvSpPr>
        <p:spPr>
          <a:xfrm>
            <a:off x="2971017" y="5141103"/>
            <a:ext cx="670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400" dirty="0"/>
              <a:t>বঙ্গবন্ধুর জীবন ও কাজ সম্পর্কে পাঁচটি বাক্য লিখ৷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F2AD3-0E30-4DDC-AE5E-899A40F5E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0" y="1832639"/>
            <a:ext cx="4596594" cy="2600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419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BACCF-35C9-40C1-8BFB-72C5C261A571}"/>
              </a:ext>
            </a:extLst>
          </p:cNvPr>
          <p:cNvSpPr txBox="1"/>
          <p:nvPr/>
        </p:nvSpPr>
        <p:spPr>
          <a:xfrm>
            <a:off x="5388634" y="786825"/>
            <a:ext cx="141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মূল্যায়ন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4DF23E-0099-48D8-9589-7F5719E5ED2A}"/>
              </a:ext>
            </a:extLst>
          </p:cNvPr>
          <p:cNvSpPr txBox="1"/>
          <p:nvPr/>
        </p:nvSpPr>
        <p:spPr>
          <a:xfrm>
            <a:off x="2398143" y="2055538"/>
            <a:ext cx="747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১৷বাংলাদেশের স্বাধীনতার ঘোষণা দেন কে</a:t>
            </a:r>
            <a:r>
              <a:rPr lang="en-US" sz="2400" dirty="0"/>
              <a:t>?</a:t>
            </a:r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২৷</a:t>
            </a:r>
            <a:r>
              <a:rPr lang="en-US" sz="2400" dirty="0"/>
              <a:t>’</a:t>
            </a:r>
            <a:r>
              <a:rPr lang="bn-BD" sz="2400" dirty="0"/>
              <a:t>লক্ষ মুজিবরের কণ্ঠস্বরের ধ্বনি</a:t>
            </a:r>
            <a:r>
              <a:rPr lang="en-US" sz="2400" dirty="0"/>
              <a:t>’</a:t>
            </a:r>
            <a:r>
              <a:rPr lang="bn-BD" sz="2400" dirty="0"/>
              <a:t>-কথাটির অর্থ কি</a:t>
            </a:r>
            <a:r>
              <a:rPr lang="en-US" sz="2400" dirty="0"/>
              <a:t>?</a:t>
            </a:r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৩৷প্রয়াত কবিকে কত সালে সম্মাননা জানানো হয়</a:t>
            </a:r>
            <a:r>
              <a:rPr lang="en-US" sz="2400" dirty="0"/>
              <a:t>?</a:t>
            </a:r>
            <a:endParaRPr lang="bn-BD" sz="2400" dirty="0"/>
          </a:p>
          <a:p>
            <a:endParaRPr lang="bn-BD" sz="2400" dirty="0"/>
          </a:p>
          <a:p>
            <a:r>
              <a:rPr lang="bn-BD" sz="2400" dirty="0"/>
              <a:t>৪৷এই গানটি স্বাধীনতাকামী মানুষকে কি যুগিয়েছিল</a:t>
            </a:r>
            <a:r>
              <a:rPr lang="en-US" sz="2400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078FA9-E4B4-4560-B39C-7F0DA16AAC9A}"/>
              </a:ext>
            </a:extLst>
          </p:cNvPr>
          <p:cNvSpPr/>
          <p:nvPr/>
        </p:nvSpPr>
        <p:spPr>
          <a:xfrm flipH="1">
            <a:off x="2087805" y="2685116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B6C82E-AF9A-4160-B740-D5634B7C85EE}"/>
              </a:ext>
            </a:extLst>
          </p:cNvPr>
          <p:cNvSpPr/>
          <p:nvPr/>
        </p:nvSpPr>
        <p:spPr>
          <a:xfrm>
            <a:off x="2087811" y="4013482"/>
            <a:ext cx="3257552" cy="2434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1740485-98D8-4D33-A6ED-A9156F24C140}"/>
              </a:ext>
            </a:extLst>
          </p:cNvPr>
          <p:cNvSpPr/>
          <p:nvPr/>
        </p:nvSpPr>
        <p:spPr>
          <a:xfrm flipH="1" flipV="1">
            <a:off x="2087810" y="4013480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9FD8C-FAFF-4FC1-AC72-C767360E1699}"/>
              </a:ext>
            </a:extLst>
          </p:cNvPr>
          <p:cNvGrpSpPr/>
          <p:nvPr/>
        </p:nvGrpSpPr>
        <p:grpSpPr>
          <a:xfrm>
            <a:off x="2087779" y="1556530"/>
            <a:ext cx="3548595" cy="4256424"/>
            <a:chOff x="866757" y="2037734"/>
            <a:chExt cx="3548595" cy="4256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8D5FE6-8BEE-4555-A822-4BC22717F1B1}"/>
                </a:ext>
              </a:extLst>
            </p:cNvPr>
            <p:cNvGrpSpPr/>
            <p:nvPr/>
          </p:nvGrpSpPr>
          <p:grpSpPr>
            <a:xfrm>
              <a:off x="866757" y="2037739"/>
              <a:ext cx="3257557" cy="4256419"/>
              <a:chOff x="5663381" y="1516057"/>
              <a:chExt cx="2890684" cy="45092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303F7F3-1750-4A38-B22C-6848904C8474}"/>
                  </a:ext>
                </a:extLst>
              </p:cNvPr>
              <p:cNvSpPr/>
              <p:nvPr/>
            </p:nvSpPr>
            <p:spPr>
              <a:xfrm>
                <a:off x="5663381" y="4463845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1AF0AF5-5B75-4D73-BE9A-8FEEF20AAA72}"/>
                  </a:ext>
                </a:extLst>
              </p:cNvPr>
              <p:cNvSpPr/>
              <p:nvPr/>
            </p:nvSpPr>
            <p:spPr>
              <a:xfrm>
                <a:off x="5663381" y="3077497"/>
                <a:ext cx="2890684" cy="1561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F096AD4-FC30-4AFA-945C-D683AA70CA11}"/>
                  </a:ext>
                </a:extLst>
              </p:cNvPr>
              <p:cNvSpPr/>
              <p:nvPr/>
            </p:nvSpPr>
            <p:spPr>
              <a:xfrm>
                <a:off x="5663381" y="1516057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E333011-EEDB-4F42-A53A-97F347B833BA}"/>
                </a:ext>
              </a:extLst>
            </p:cNvPr>
            <p:cNvSpPr txBox="1"/>
            <p:nvPr/>
          </p:nvSpPr>
          <p:spPr>
            <a:xfrm>
              <a:off x="1157795" y="3616331"/>
              <a:ext cx="3257557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1400" dirty="0"/>
                <a:t>শাহনাজ আক্তার(এম.এ,এম.এড)</a:t>
              </a:r>
            </a:p>
            <a:p>
              <a:r>
                <a:rPr lang="bn-BD" sz="1400" dirty="0"/>
                <a:t>সিনিয়র শিক্ষক(বাংলা)</a:t>
              </a:r>
            </a:p>
            <a:p>
              <a:r>
                <a:rPr lang="bn-BD" sz="1400" dirty="0"/>
                <a:t>কোনাবাড়ী এম.এ কুদ্দুছ উচ্চ বিদ্যাঃ</a:t>
              </a:r>
            </a:p>
            <a:p>
              <a:r>
                <a:rPr lang="bn-BD" sz="1400" dirty="0"/>
                <a:t>গাজীপুর সদর,গাজীপুর৷</a:t>
              </a:r>
            </a:p>
            <a:p>
              <a:r>
                <a:rPr lang="bn-BD" sz="1200" dirty="0">
                  <a:hlinkClick r:id="rId2"/>
                </a:rPr>
                <a:t>ইমেইলঃ</a:t>
              </a:r>
              <a:r>
                <a:rPr lang="en-US" sz="1200" dirty="0">
                  <a:hlinkClick r:id="rId2"/>
                </a:rPr>
                <a:t>shahnazakternomi@gmail.com</a:t>
              </a:r>
              <a:endParaRPr lang="en-US" sz="1200" dirty="0"/>
            </a:p>
            <a:p>
              <a:r>
                <a:rPr lang="bn-BD" sz="1200" dirty="0"/>
                <a:t>মোবাইলঃ01717871696</a:t>
              </a:r>
              <a:endParaRPr lang="en-US" sz="12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5DBF4D-E87B-46FC-A2C6-A3422635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685" y="2037734"/>
              <a:ext cx="1657700" cy="1516386"/>
            </a:xfrm>
            <a:prstGeom prst="rect">
              <a:avLst/>
            </a:prstGeom>
          </p:spPr>
        </p:pic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B3CB96-21D3-4BB1-8A4E-558598BCFCC1}"/>
              </a:ext>
            </a:extLst>
          </p:cNvPr>
          <p:cNvSpPr/>
          <p:nvPr/>
        </p:nvSpPr>
        <p:spPr>
          <a:xfrm flipH="1">
            <a:off x="2087805" y="5211097"/>
            <a:ext cx="3257528" cy="1236394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DD1303-B251-4C0D-B3D6-4620CF84675A}"/>
              </a:ext>
            </a:extLst>
          </p:cNvPr>
          <p:cNvSpPr/>
          <p:nvPr/>
        </p:nvSpPr>
        <p:spPr>
          <a:xfrm rot="16200000" flipH="1">
            <a:off x="3313968" y="4416102"/>
            <a:ext cx="2434008" cy="1628769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A75723-E2B4-4EBB-B078-240B1133BDC2}"/>
              </a:ext>
            </a:extLst>
          </p:cNvPr>
          <p:cNvSpPr/>
          <p:nvPr/>
        </p:nvSpPr>
        <p:spPr>
          <a:xfrm rot="5400000">
            <a:off x="1685194" y="4416100"/>
            <a:ext cx="2434008" cy="1628776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6858BB8-F2FC-4B65-8DFB-9F6328393E6A}"/>
              </a:ext>
            </a:extLst>
          </p:cNvPr>
          <p:cNvSpPr/>
          <p:nvPr/>
        </p:nvSpPr>
        <p:spPr>
          <a:xfrm flipH="1">
            <a:off x="7470967" y="2685115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F51ED3-47CF-42AB-B713-1A3DAAA013C4}"/>
              </a:ext>
            </a:extLst>
          </p:cNvPr>
          <p:cNvSpPr/>
          <p:nvPr/>
        </p:nvSpPr>
        <p:spPr>
          <a:xfrm>
            <a:off x="7470973" y="4013481"/>
            <a:ext cx="3257552" cy="24340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9FD2867-FFFC-4FAC-A0C4-FA29D009C23C}"/>
              </a:ext>
            </a:extLst>
          </p:cNvPr>
          <p:cNvSpPr/>
          <p:nvPr/>
        </p:nvSpPr>
        <p:spPr>
          <a:xfrm flipH="1" flipV="1">
            <a:off x="7470972" y="4013479"/>
            <a:ext cx="3257548" cy="1328363"/>
          </a:xfrm>
          <a:prstGeom prst="triangle">
            <a:avLst>
              <a:gd name="adj" fmla="val 49812"/>
            </a:avLst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5E4C1D-33A2-451F-A51C-7DAA5AF9C179}"/>
              </a:ext>
            </a:extLst>
          </p:cNvPr>
          <p:cNvSpPr txBox="1"/>
          <p:nvPr/>
        </p:nvSpPr>
        <p:spPr>
          <a:xfrm>
            <a:off x="5453876" y="530942"/>
            <a:ext cx="1908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পরিচিতি</a:t>
            </a:r>
            <a:endParaRPr lang="en-US" sz="4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47C325-C47F-4A2B-91F8-3B20098F65F0}"/>
              </a:ext>
            </a:extLst>
          </p:cNvPr>
          <p:cNvGrpSpPr/>
          <p:nvPr/>
        </p:nvGrpSpPr>
        <p:grpSpPr>
          <a:xfrm>
            <a:off x="7470967" y="1668636"/>
            <a:ext cx="3257557" cy="4256419"/>
            <a:chOff x="7470962" y="1572874"/>
            <a:chExt cx="3257557" cy="42564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0B77674-4CEA-4C2A-A180-90A99B611620}"/>
                </a:ext>
              </a:extLst>
            </p:cNvPr>
            <p:cNvGrpSpPr/>
            <p:nvPr/>
          </p:nvGrpSpPr>
          <p:grpSpPr>
            <a:xfrm>
              <a:off x="7470962" y="1572874"/>
              <a:ext cx="3257557" cy="4256419"/>
              <a:chOff x="5663381" y="1516057"/>
              <a:chExt cx="2890684" cy="450922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2AE9C3A-4040-4C2E-90A8-B06E71365228}"/>
                  </a:ext>
                </a:extLst>
              </p:cNvPr>
              <p:cNvSpPr/>
              <p:nvPr/>
            </p:nvSpPr>
            <p:spPr>
              <a:xfrm>
                <a:off x="5663381" y="4463845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16286D-98F1-4679-95DC-F95B25F86925}"/>
                  </a:ext>
                </a:extLst>
              </p:cNvPr>
              <p:cNvSpPr/>
              <p:nvPr/>
            </p:nvSpPr>
            <p:spPr>
              <a:xfrm>
                <a:off x="5663381" y="3077497"/>
                <a:ext cx="2890684" cy="15614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CF0FA4F-48C8-46AE-8306-9A600C652D44}"/>
                  </a:ext>
                </a:extLst>
              </p:cNvPr>
              <p:cNvSpPr/>
              <p:nvPr/>
            </p:nvSpPr>
            <p:spPr>
              <a:xfrm>
                <a:off x="5663381" y="1516057"/>
                <a:ext cx="2890684" cy="15614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EB13E6-3691-461E-8A8E-224653B78E07}"/>
                </a:ext>
              </a:extLst>
            </p:cNvPr>
            <p:cNvSpPr txBox="1"/>
            <p:nvPr/>
          </p:nvSpPr>
          <p:spPr>
            <a:xfrm>
              <a:off x="7678983" y="3199765"/>
              <a:ext cx="2841523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dirty="0"/>
                <a:t>সপ্তবর্ণা</a:t>
              </a:r>
            </a:p>
            <a:p>
              <a:pPr algn="ctr"/>
              <a:r>
                <a:rPr lang="bn-BD" dirty="0"/>
                <a:t>শ্রেণি-সপ্তম</a:t>
              </a:r>
            </a:p>
            <a:p>
              <a:pPr algn="ctr"/>
              <a:r>
                <a:rPr lang="bn-BD" dirty="0"/>
                <a:t>বিষয়-কবিতা</a:t>
              </a:r>
            </a:p>
            <a:p>
              <a:pPr algn="ctr"/>
              <a:r>
                <a:rPr lang="bn-BD" dirty="0"/>
                <a:t>মোট শিক্ষার্থী-৪০জন</a:t>
              </a:r>
            </a:p>
            <a:p>
              <a:pPr algn="ctr"/>
              <a:r>
                <a:rPr lang="bn-BD" dirty="0"/>
                <a:t>সময়-৪৫মিনিট৷</a:t>
              </a:r>
              <a:endParaRPr lang="en-US" sz="1400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2EF7A57-ADC9-460F-BBC7-3F0A1E622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947" y="1623479"/>
              <a:ext cx="1233578" cy="1428474"/>
            </a:xfrm>
            <a:prstGeom prst="rect">
              <a:avLst/>
            </a:prstGeom>
          </p:spPr>
        </p:pic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7FA1981-A5AC-4613-AA5D-173779A6C611}"/>
              </a:ext>
            </a:extLst>
          </p:cNvPr>
          <p:cNvSpPr/>
          <p:nvPr/>
        </p:nvSpPr>
        <p:spPr>
          <a:xfrm flipH="1">
            <a:off x="7470967" y="5211097"/>
            <a:ext cx="3257548" cy="1236393"/>
          </a:xfrm>
          <a:prstGeom prst="triangle">
            <a:avLst>
              <a:gd name="adj" fmla="val 50000"/>
            </a:avLst>
          </a:prstGeom>
          <a:solidFill>
            <a:srgbClr val="00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F57D1E4-D579-41D7-A7DA-3943BFE4B6EB}"/>
              </a:ext>
            </a:extLst>
          </p:cNvPr>
          <p:cNvSpPr/>
          <p:nvPr/>
        </p:nvSpPr>
        <p:spPr>
          <a:xfrm rot="16200000" flipH="1">
            <a:off x="8697130" y="4416101"/>
            <a:ext cx="2434008" cy="1628769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D0EC350-8B72-4C6A-A2D1-AC7700E5930D}"/>
              </a:ext>
            </a:extLst>
          </p:cNvPr>
          <p:cNvSpPr/>
          <p:nvPr/>
        </p:nvSpPr>
        <p:spPr>
          <a:xfrm rot="5400000">
            <a:off x="7068356" y="4416099"/>
            <a:ext cx="2434008" cy="1628776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84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BC8AF1-90F4-4142-B1E5-59F46E36D63E}"/>
              </a:ext>
            </a:extLst>
          </p:cNvPr>
          <p:cNvSpPr txBox="1"/>
          <p:nvPr/>
        </p:nvSpPr>
        <p:spPr>
          <a:xfrm>
            <a:off x="5134156" y="836117"/>
            <a:ext cx="192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বাড়ীর কাজ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53ED87-777C-459D-8BDC-5F335F357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1" y="1796917"/>
            <a:ext cx="3640339" cy="2738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0105A75-25EF-464A-92A8-BF759FB8D522}"/>
              </a:ext>
            </a:extLst>
          </p:cNvPr>
          <p:cNvSpPr txBox="1"/>
          <p:nvPr/>
        </p:nvSpPr>
        <p:spPr>
          <a:xfrm>
            <a:off x="3226285" y="4908430"/>
            <a:ext cx="664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তোমার এতটুকুন বয়সে জাতির পিতা সম্পর্কে যা জেনেছ তা ২০টি</a:t>
            </a:r>
          </a:p>
          <a:p>
            <a:r>
              <a:rPr lang="bn-BD" dirty="0"/>
              <a:t>বাক্যে লিখে আনবে৷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4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73B738A-FAF7-4D3B-84EC-FEF25FB70262}"/>
              </a:ext>
            </a:extLst>
          </p:cNvPr>
          <p:cNvSpPr/>
          <p:nvPr/>
        </p:nvSpPr>
        <p:spPr>
          <a:xfrm flipH="1">
            <a:off x="6489464" y="2431235"/>
            <a:ext cx="5067293" cy="1437865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5A9146B-BDA6-44DD-A269-369A6D86EDE6}"/>
              </a:ext>
            </a:extLst>
          </p:cNvPr>
          <p:cNvGrpSpPr/>
          <p:nvPr/>
        </p:nvGrpSpPr>
        <p:grpSpPr>
          <a:xfrm>
            <a:off x="6626336" y="361321"/>
            <a:ext cx="4837470" cy="5298452"/>
            <a:chOff x="6636956" y="962277"/>
            <a:chExt cx="4837470" cy="498252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1765774-C9C5-47DF-83E3-519D179118AA}"/>
                </a:ext>
              </a:extLst>
            </p:cNvPr>
            <p:cNvGrpSpPr/>
            <p:nvPr/>
          </p:nvGrpSpPr>
          <p:grpSpPr>
            <a:xfrm>
              <a:off x="6636956" y="962277"/>
              <a:ext cx="4837470" cy="4982529"/>
              <a:chOff x="816078" y="1544430"/>
              <a:chExt cx="4837470" cy="551204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B9FA5F0-0FEA-4482-A134-760AE89B092E}"/>
                  </a:ext>
                </a:extLst>
              </p:cNvPr>
              <p:cNvSpPr/>
              <p:nvPr/>
            </p:nvSpPr>
            <p:spPr>
              <a:xfrm>
                <a:off x="816078" y="4509916"/>
                <a:ext cx="4837470" cy="2546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3FC0A1D-4576-43C1-8A0B-1B5C34CB50F3}"/>
                  </a:ext>
                </a:extLst>
              </p:cNvPr>
              <p:cNvSpPr/>
              <p:nvPr/>
            </p:nvSpPr>
            <p:spPr>
              <a:xfrm>
                <a:off x="816078" y="1544430"/>
                <a:ext cx="4837470" cy="25465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8FCA390-03DE-47DD-8988-7C404F9D0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3490" y="1049906"/>
              <a:ext cx="2291255" cy="26290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445F59-6EA9-44EC-B71A-EBC499867397}"/>
                </a:ext>
              </a:extLst>
            </p:cNvPr>
            <p:cNvSpPr txBox="1"/>
            <p:nvPr/>
          </p:nvSpPr>
          <p:spPr>
            <a:xfrm>
              <a:off x="8172122" y="3740638"/>
              <a:ext cx="1944118" cy="549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/>
                <a:t>বাংলাদেশ</a:t>
              </a:r>
              <a:endParaRPr lang="en-US" sz="32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2078FA9-E4B4-4560-B39C-7F0DA16AAC9A}"/>
              </a:ext>
            </a:extLst>
          </p:cNvPr>
          <p:cNvSpPr/>
          <p:nvPr/>
        </p:nvSpPr>
        <p:spPr>
          <a:xfrm flipH="1">
            <a:off x="409250" y="2380914"/>
            <a:ext cx="5067293" cy="1437865"/>
          </a:xfrm>
          <a:prstGeom prst="triangle">
            <a:avLst>
              <a:gd name="adj" fmla="val 49812"/>
            </a:avLst>
          </a:prstGeom>
          <a:solidFill>
            <a:srgbClr val="FFA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63635E-6291-4D07-B810-AD202EDD1EEF}"/>
              </a:ext>
            </a:extLst>
          </p:cNvPr>
          <p:cNvGrpSpPr/>
          <p:nvPr/>
        </p:nvGrpSpPr>
        <p:grpSpPr>
          <a:xfrm>
            <a:off x="572321" y="492595"/>
            <a:ext cx="4837470" cy="4603844"/>
            <a:chOff x="556722" y="918464"/>
            <a:chExt cx="4837470" cy="460384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9B12C50-9B35-43E1-8CB3-B947C857C744}"/>
                </a:ext>
              </a:extLst>
            </p:cNvPr>
            <p:cNvGrpSpPr/>
            <p:nvPr/>
          </p:nvGrpSpPr>
          <p:grpSpPr>
            <a:xfrm>
              <a:off x="556722" y="918464"/>
              <a:ext cx="4837470" cy="4603844"/>
              <a:chOff x="816078" y="1544430"/>
              <a:chExt cx="4837470" cy="509311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29822F-F128-4FD9-A28B-630AEAD280F7}"/>
                  </a:ext>
                </a:extLst>
              </p:cNvPr>
              <p:cNvSpPr/>
              <p:nvPr/>
            </p:nvSpPr>
            <p:spPr>
              <a:xfrm>
                <a:off x="816078" y="4090987"/>
                <a:ext cx="4837470" cy="25465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50EF96B-14AF-4EBD-B497-09B72EB7B96A}"/>
                  </a:ext>
                </a:extLst>
              </p:cNvPr>
              <p:cNvSpPr/>
              <p:nvPr/>
            </p:nvSpPr>
            <p:spPr>
              <a:xfrm>
                <a:off x="816078" y="1544430"/>
                <a:ext cx="4837470" cy="254655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A6F0657-1A68-4BB6-9684-E1568831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07" y="962277"/>
              <a:ext cx="3836276" cy="225810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DAC434-A35B-4BAD-8C78-1E6921645D0A}"/>
                </a:ext>
              </a:extLst>
            </p:cNvPr>
            <p:cNvSpPr txBox="1"/>
            <p:nvPr/>
          </p:nvSpPr>
          <p:spPr>
            <a:xfrm>
              <a:off x="1592433" y="3220383"/>
              <a:ext cx="2669628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dirty="0"/>
                <a:t>জাতিরপিতা</a:t>
              </a:r>
            </a:p>
            <a:p>
              <a:pPr algn="ctr"/>
              <a:r>
                <a:rPr lang="bn-BD" sz="2000" dirty="0"/>
                <a:t>বঙ্গবন্ধু</a:t>
              </a:r>
            </a:p>
            <a:p>
              <a:pPr algn="ctr"/>
              <a:r>
                <a:rPr lang="bn-BD" sz="2000" dirty="0"/>
                <a:t>শেখ মুজিবুর রহমান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8B6C82E-AF9A-4160-B740-D5634B7C85EE}"/>
              </a:ext>
            </a:extLst>
          </p:cNvPr>
          <p:cNvSpPr/>
          <p:nvPr/>
        </p:nvSpPr>
        <p:spPr>
          <a:xfrm>
            <a:off x="409259" y="3818782"/>
            <a:ext cx="5067300" cy="26346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1740485-98D8-4D33-A6ED-A9156F24C140}"/>
              </a:ext>
            </a:extLst>
          </p:cNvPr>
          <p:cNvSpPr/>
          <p:nvPr/>
        </p:nvSpPr>
        <p:spPr>
          <a:xfrm flipH="1" flipV="1">
            <a:off x="409258" y="3818780"/>
            <a:ext cx="5067293" cy="1437865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6A75723-E2B4-4EBB-B078-240B1133BDC2}"/>
              </a:ext>
            </a:extLst>
          </p:cNvPr>
          <p:cNvSpPr/>
          <p:nvPr/>
        </p:nvSpPr>
        <p:spPr>
          <a:xfrm rot="5400000">
            <a:off x="269718" y="3958304"/>
            <a:ext cx="2812685" cy="253364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ADD1303-B251-4C0D-B3D6-4620CF84675A}"/>
              </a:ext>
            </a:extLst>
          </p:cNvPr>
          <p:cNvSpPr/>
          <p:nvPr/>
        </p:nvSpPr>
        <p:spPr>
          <a:xfrm rot="16200000" flipH="1">
            <a:off x="2803362" y="3958303"/>
            <a:ext cx="2812685" cy="253364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2B3CB96-21D3-4BB1-8A4E-558598BCFCC1}"/>
              </a:ext>
            </a:extLst>
          </p:cNvPr>
          <p:cNvSpPr/>
          <p:nvPr/>
        </p:nvSpPr>
        <p:spPr>
          <a:xfrm flipH="1">
            <a:off x="409234" y="5096441"/>
            <a:ext cx="5067287" cy="1535026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D00FD8-6C39-477C-960C-0B6A455EBAC3}"/>
              </a:ext>
            </a:extLst>
          </p:cNvPr>
          <p:cNvSpPr/>
          <p:nvPr/>
        </p:nvSpPr>
        <p:spPr>
          <a:xfrm>
            <a:off x="6489493" y="3862595"/>
            <a:ext cx="5067300" cy="263465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E06FF0B-85F4-498C-87EF-1DF4EC27810C}"/>
              </a:ext>
            </a:extLst>
          </p:cNvPr>
          <p:cNvSpPr/>
          <p:nvPr/>
        </p:nvSpPr>
        <p:spPr>
          <a:xfrm flipH="1" flipV="1">
            <a:off x="6489492" y="3862593"/>
            <a:ext cx="5067293" cy="1437865"/>
          </a:xfrm>
          <a:prstGeom prst="triangle">
            <a:avLst>
              <a:gd name="adj" fmla="val 49812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62D27B7-4174-4245-897A-8A97C52E14B2}"/>
              </a:ext>
            </a:extLst>
          </p:cNvPr>
          <p:cNvSpPr/>
          <p:nvPr/>
        </p:nvSpPr>
        <p:spPr>
          <a:xfrm rot="5400000">
            <a:off x="6349952" y="4002117"/>
            <a:ext cx="2812685" cy="253364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CF6438E6-72CC-4C18-8597-C4DC93D0C080}"/>
              </a:ext>
            </a:extLst>
          </p:cNvPr>
          <p:cNvSpPr/>
          <p:nvPr/>
        </p:nvSpPr>
        <p:spPr>
          <a:xfrm rot="16200000" flipH="1">
            <a:off x="8883596" y="4002116"/>
            <a:ext cx="2812685" cy="2533644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C8B8391-DD1D-4419-B96B-8515BB15C957}"/>
              </a:ext>
            </a:extLst>
          </p:cNvPr>
          <p:cNvSpPr/>
          <p:nvPr/>
        </p:nvSpPr>
        <p:spPr>
          <a:xfrm flipH="1">
            <a:off x="6489468" y="5140254"/>
            <a:ext cx="5067287" cy="1535026"/>
          </a:xfrm>
          <a:prstGeom prst="triangle">
            <a:avLst>
              <a:gd name="adj" fmla="val 50000"/>
            </a:avLst>
          </a:prstGeom>
          <a:solidFill>
            <a:srgbClr val="D07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DD04-3E78-4C8F-9ED6-05C468B124CF}"/>
              </a:ext>
            </a:extLst>
          </p:cNvPr>
          <p:cNvSpPr txBox="1"/>
          <p:nvPr/>
        </p:nvSpPr>
        <p:spPr>
          <a:xfrm>
            <a:off x="3294290" y="42286"/>
            <a:ext cx="6390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নিচের ছবিগুলো দেখে চিন্তা করে বলো- </a:t>
            </a:r>
          </a:p>
        </p:txBody>
      </p:sp>
    </p:spTree>
    <p:extLst>
      <p:ext uri="{BB962C8B-B14F-4D97-AF65-F5344CB8AC3E}">
        <p14:creationId xmlns:p14="http://schemas.microsoft.com/office/powerpoint/2010/main" val="311298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B5497-AFF6-4D90-AD85-CDAEACC3B00E}"/>
              </a:ext>
            </a:extLst>
          </p:cNvPr>
          <p:cNvSpPr txBox="1"/>
          <p:nvPr/>
        </p:nvSpPr>
        <p:spPr>
          <a:xfrm>
            <a:off x="3519539" y="819150"/>
            <a:ext cx="489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নিচে আরোও কিছু ছবি দেখো-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5118E-BCCA-413D-84DF-F96CCB50A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15" y="2114638"/>
            <a:ext cx="2847975" cy="1771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18B9CC-B544-4E2C-9A81-0FBF6F499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30" y="2113570"/>
            <a:ext cx="2876550" cy="17727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A5C3CD7-37FC-4D6A-9306-6501074DACCE}"/>
              </a:ext>
            </a:extLst>
          </p:cNvPr>
          <p:cNvSpPr txBox="1"/>
          <p:nvPr/>
        </p:nvSpPr>
        <p:spPr>
          <a:xfrm>
            <a:off x="3063278" y="4225717"/>
            <a:ext cx="229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৭ই মার্চের ভাষণ</a:t>
            </a:r>
            <a:endParaRPr lang="en-US" sz="2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951DA55-514C-4643-8CF1-ED2AE54C0773}"/>
              </a:ext>
            </a:extLst>
          </p:cNvPr>
          <p:cNvSpPr txBox="1"/>
          <p:nvPr/>
        </p:nvSpPr>
        <p:spPr>
          <a:xfrm>
            <a:off x="7419153" y="4168559"/>
            <a:ext cx="121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স্বাধীনতা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701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79B82A-0B57-441C-A2FC-FEA3C34F31DE}"/>
              </a:ext>
            </a:extLst>
          </p:cNvPr>
          <p:cNvSpPr txBox="1"/>
          <p:nvPr/>
        </p:nvSpPr>
        <p:spPr>
          <a:xfrm>
            <a:off x="3234906" y="824920"/>
            <a:ext cx="438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আমাদের আজকের পাঠ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80166-E01E-4156-A5B0-04671007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68" y="1978713"/>
            <a:ext cx="3243520" cy="244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BA81DE-426F-4ACE-9E9A-C38E913B74BF}"/>
              </a:ext>
            </a:extLst>
          </p:cNvPr>
          <p:cNvSpPr txBox="1"/>
          <p:nvPr/>
        </p:nvSpPr>
        <p:spPr>
          <a:xfrm>
            <a:off x="3554083" y="4795014"/>
            <a:ext cx="4123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শোন একটি মুজিবরের থেকে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317219-9767-4FB1-8B0D-853202C425FB}"/>
              </a:ext>
            </a:extLst>
          </p:cNvPr>
          <p:cNvSpPr txBox="1"/>
          <p:nvPr/>
        </p:nvSpPr>
        <p:spPr>
          <a:xfrm>
            <a:off x="6180518" y="5318234"/>
            <a:ext cx="28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/>
              <a:t>গৌরীপ্রসন্ন মজুমদার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6079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1F4AC-07CD-422A-8D78-6022FBA886C9}"/>
              </a:ext>
            </a:extLst>
          </p:cNvPr>
          <p:cNvSpPr txBox="1"/>
          <p:nvPr/>
        </p:nvSpPr>
        <p:spPr>
          <a:xfrm>
            <a:off x="4917058" y="786825"/>
            <a:ext cx="1552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শিখনফল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4D8CB-D16F-4230-93A3-58987B4EDBBC}"/>
              </a:ext>
            </a:extLst>
          </p:cNvPr>
          <p:cNvSpPr txBox="1"/>
          <p:nvPr/>
        </p:nvSpPr>
        <p:spPr>
          <a:xfrm>
            <a:off x="2704383" y="1911786"/>
            <a:ext cx="59781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</a:rPr>
              <a:t>এই পাঠ শেষে শিক্ষার্থীরা-</a:t>
            </a:r>
          </a:p>
          <a:p>
            <a:endParaRPr lang="bn-BD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কবি সম্পর্কে বলতে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নতুন শব্দের অর্থ বলতে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জাতিরপিতা কে সে সম্পর্কে বলতে পারবে৷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400" dirty="0"/>
              <a:t>মুক্তিযুদ্ধের চেতনায় উদ্বুদ্ধ হবে৷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34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9F541-9665-435F-808A-3CFA1629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637" y="2281237"/>
            <a:ext cx="1990725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DD23D-077A-4F3E-972C-56500929C868}"/>
              </a:ext>
            </a:extLst>
          </p:cNvPr>
          <p:cNvSpPr txBox="1"/>
          <p:nvPr/>
        </p:nvSpPr>
        <p:spPr>
          <a:xfrm>
            <a:off x="2518913" y="1112364"/>
            <a:ext cx="3045125" cy="38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কবি</a:t>
            </a:r>
            <a:r>
              <a:rPr lang="en-US" dirty="0"/>
              <a:t> </a:t>
            </a:r>
            <a:r>
              <a:rPr lang="bn-BD" dirty="0"/>
              <a:t>স</a:t>
            </a:r>
            <a:r>
              <a:rPr lang="en-US" dirty="0" err="1"/>
              <a:t>ম্পর্কে</a:t>
            </a:r>
            <a:r>
              <a:rPr lang="en-US" dirty="0"/>
              <a:t>  </a:t>
            </a:r>
            <a:r>
              <a:rPr lang="en-US" dirty="0" err="1"/>
              <a:t>জেনে</a:t>
            </a:r>
            <a:r>
              <a:rPr lang="en-US" dirty="0"/>
              <a:t> </a:t>
            </a:r>
            <a:r>
              <a:rPr lang="en-US" dirty="0" err="1"/>
              <a:t>নেই</a:t>
            </a:r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64F6E8-EAE3-4ADC-ADDC-43FEB2DD2EAE}"/>
              </a:ext>
            </a:extLst>
          </p:cNvPr>
          <p:cNvSpPr/>
          <p:nvPr/>
        </p:nvSpPr>
        <p:spPr>
          <a:xfrm>
            <a:off x="6400800" y="2025709"/>
            <a:ext cx="776375" cy="330262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3AE0FE-1E15-4FC8-A039-0EEB36B4195B}"/>
              </a:ext>
            </a:extLst>
          </p:cNvPr>
          <p:cNvSpPr txBox="1"/>
          <p:nvPr/>
        </p:nvSpPr>
        <p:spPr>
          <a:xfrm>
            <a:off x="7305444" y="1987203"/>
            <a:ext cx="148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জন্মঃ১৯২৪সাল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8A38999-9012-4A8F-8136-C1D22C13F960}"/>
              </a:ext>
            </a:extLst>
          </p:cNvPr>
          <p:cNvSpPr/>
          <p:nvPr/>
        </p:nvSpPr>
        <p:spPr>
          <a:xfrm>
            <a:off x="7024540" y="2687518"/>
            <a:ext cx="711763" cy="33026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BFDCE1F-8DC3-46F3-B076-DD87EC90C837}"/>
              </a:ext>
            </a:extLst>
          </p:cNvPr>
          <p:cNvSpPr txBox="1"/>
          <p:nvPr/>
        </p:nvSpPr>
        <p:spPr>
          <a:xfrm>
            <a:off x="7996222" y="2551939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আ</a:t>
            </a:r>
            <a:r>
              <a:rPr lang="en-US" dirty="0" err="1"/>
              <a:t>দি</a:t>
            </a:r>
            <a:r>
              <a:rPr lang="en-US" dirty="0"/>
              <a:t> </a:t>
            </a:r>
            <a:r>
              <a:rPr lang="en-US" dirty="0" err="1"/>
              <a:t>পৈতৃক</a:t>
            </a:r>
            <a:r>
              <a:rPr lang="en-US" dirty="0"/>
              <a:t> </a:t>
            </a:r>
            <a:r>
              <a:rPr lang="en-US" dirty="0" err="1"/>
              <a:t>নিবাস</a:t>
            </a:r>
            <a:r>
              <a:rPr lang="en-US" dirty="0"/>
              <a:t> </a:t>
            </a:r>
            <a:r>
              <a:rPr lang="en-US" dirty="0" err="1"/>
              <a:t>পাবনা</a:t>
            </a:r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1396243A-D0A0-4F20-862B-5B5584FAEF60}"/>
              </a:ext>
            </a:extLst>
          </p:cNvPr>
          <p:cNvSpPr/>
          <p:nvPr/>
        </p:nvSpPr>
        <p:spPr>
          <a:xfrm>
            <a:off x="7177175" y="3163053"/>
            <a:ext cx="711763" cy="341637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E19E83-4FB6-461C-AA09-8478BADC90E3}"/>
              </a:ext>
            </a:extLst>
          </p:cNvPr>
          <p:cNvSpPr txBox="1"/>
          <p:nvPr/>
        </p:nvSpPr>
        <p:spPr>
          <a:xfrm>
            <a:off x="8086725" y="3063625"/>
            <a:ext cx="1900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তাঁর</a:t>
            </a:r>
            <a:r>
              <a:rPr lang="en-US" dirty="0"/>
              <a:t> </a:t>
            </a:r>
            <a:r>
              <a:rPr lang="en-US" dirty="0" err="1"/>
              <a:t>উল্লেখ্য</a:t>
            </a:r>
            <a:r>
              <a:rPr lang="en-US" dirty="0"/>
              <a:t> </a:t>
            </a:r>
            <a:r>
              <a:rPr lang="en-US" dirty="0" err="1"/>
              <a:t>যোগ্য</a:t>
            </a:r>
            <a:r>
              <a:rPr lang="en-US" dirty="0"/>
              <a:t> </a:t>
            </a:r>
            <a:r>
              <a:rPr lang="en-US" dirty="0" err="1"/>
              <a:t>গান</a:t>
            </a:r>
            <a:r>
              <a:rPr lang="en-US" dirty="0"/>
              <a:t> </a:t>
            </a:r>
            <a:r>
              <a:rPr lang="en-US" dirty="0" err="1"/>
              <a:t>হচ্ছে</a:t>
            </a:r>
            <a:r>
              <a:rPr lang="en-US" dirty="0"/>
              <a:t>- </a:t>
            </a:r>
            <a:r>
              <a:rPr lang="en-US" dirty="0" err="1"/>
              <a:t>শোন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endParaRPr lang="en-US" dirty="0"/>
          </a:p>
          <a:p>
            <a:r>
              <a:rPr lang="en-US" dirty="0" err="1"/>
              <a:t>মুজিব</a:t>
            </a:r>
            <a:r>
              <a:rPr lang="en-US" dirty="0"/>
              <a:t> </a:t>
            </a:r>
            <a:r>
              <a:rPr lang="en-US" dirty="0" err="1"/>
              <a:t>রের</a:t>
            </a:r>
            <a:r>
              <a:rPr lang="en-US" dirty="0"/>
              <a:t> </a:t>
            </a:r>
            <a:r>
              <a:rPr lang="en-US" dirty="0" err="1"/>
              <a:t>থেকে,আমরা</a:t>
            </a:r>
            <a:r>
              <a:rPr lang="en-US" dirty="0"/>
              <a:t> </a:t>
            </a:r>
            <a:r>
              <a:rPr lang="en-US" dirty="0" err="1"/>
              <a:t>সবাই</a:t>
            </a:r>
            <a:r>
              <a:rPr lang="en-US" dirty="0"/>
              <a:t> </a:t>
            </a:r>
            <a:r>
              <a:rPr lang="en-US" dirty="0" err="1"/>
              <a:t>বাঙালী,মাগো</a:t>
            </a:r>
            <a:r>
              <a:rPr lang="en-US" dirty="0"/>
              <a:t> </a:t>
            </a:r>
            <a:r>
              <a:rPr lang="en-US" dirty="0" err="1"/>
              <a:t>ভাবনা</a:t>
            </a:r>
            <a:r>
              <a:rPr lang="en-US" dirty="0"/>
              <a:t> </a:t>
            </a:r>
            <a:r>
              <a:rPr lang="en-US" dirty="0" err="1"/>
              <a:t>কেন</a:t>
            </a:r>
            <a:r>
              <a:rPr lang="en-US" dirty="0"/>
              <a:t> </a:t>
            </a:r>
            <a:r>
              <a:rPr lang="en-US" dirty="0" err="1"/>
              <a:t>ইত্যাদি</a:t>
            </a:r>
            <a:r>
              <a:rPr lang="en-US" dirty="0"/>
              <a:t> </a:t>
            </a:r>
          </a:p>
        </p:txBody>
      </p:sp>
      <p:sp>
        <p:nvSpPr>
          <p:cNvPr id="54" name="Arrow: Down 53">
            <a:extLst>
              <a:ext uri="{FF2B5EF4-FFF2-40B4-BE49-F238E27FC236}">
                <a16:creationId xmlns:a16="http://schemas.microsoft.com/office/drawing/2014/main" id="{F71B865C-CAA4-48F4-A574-DAA972A25C80}"/>
              </a:ext>
            </a:extLst>
          </p:cNvPr>
          <p:cNvSpPr/>
          <p:nvPr/>
        </p:nvSpPr>
        <p:spPr>
          <a:xfrm>
            <a:off x="6175927" y="4597262"/>
            <a:ext cx="447444" cy="658142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C09D45-E1BD-40E3-9F14-0AF2F6AE61EF}"/>
              </a:ext>
            </a:extLst>
          </p:cNvPr>
          <p:cNvSpPr txBox="1"/>
          <p:nvPr/>
        </p:nvSpPr>
        <p:spPr>
          <a:xfrm>
            <a:off x="5185157" y="5689109"/>
            <a:ext cx="395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১</a:t>
            </a:r>
            <a:r>
              <a:rPr lang="bn-BD" dirty="0"/>
              <a:t>৯</a:t>
            </a:r>
            <a:r>
              <a:rPr lang="en-US" dirty="0"/>
              <a:t>৭</a:t>
            </a:r>
            <a:r>
              <a:rPr lang="bn-BD" dirty="0"/>
              <a:t>২</a:t>
            </a:r>
            <a:r>
              <a:rPr lang="en-US" dirty="0" err="1"/>
              <a:t>সালে</a:t>
            </a:r>
            <a:r>
              <a:rPr lang="en-US" dirty="0"/>
              <a:t> </a:t>
            </a:r>
            <a:r>
              <a:rPr lang="en-US" dirty="0" err="1"/>
              <a:t>বঙ্গবন্ধুর</a:t>
            </a:r>
            <a:r>
              <a:rPr lang="en-US" dirty="0"/>
              <a:t> </a:t>
            </a:r>
            <a:r>
              <a:rPr lang="en-US" dirty="0" err="1"/>
              <a:t>আমন্ত্রণে</a:t>
            </a:r>
            <a:r>
              <a:rPr lang="en-US" dirty="0"/>
              <a:t> </a:t>
            </a:r>
            <a:r>
              <a:rPr lang="en-US" dirty="0" err="1"/>
              <a:t>বাংলাদেশে</a:t>
            </a:r>
            <a:r>
              <a:rPr lang="en-US" dirty="0"/>
              <a:t> </a:t>
            </a:r>
            <a:r>
              <a:rPr lang="en-US" dirty="0" err="1"/>
              <a:t>এসেছিলেন</a:t>
            </a:r>
            <a:endParaRPr lang="en-US" dirty="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0A174F77-B599-49D9-83D6-A7B10FC85D1F}"/>
              </a:ext>
            </a:extLst>
          </p:cNvPr>
          <p:cNvSpPr/>
          <p:nvPr/>
        </p:nvSpPr>
        <p:spPr>
          <a:xfrm flipH="1">
            <a:off x="4908039" y="4237767"/>
            <a:ext cx="711763" cy="349245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A142455-770E-4999-BF61-8DBADF386176}"/>
              </a:ext>
            </a:extLst>
          </p:cNvPr>
          <p:cNvSpPr txBox="1"/>
          <p:nvPr/>
        </p:nvSpPr>
        <p:spPr>
          <a:xfrm>
            <a:off x="3195490" y="4423336"/>
            <a:ext cx="158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রাষ্ট্রীয়</a:t>
            </a:r>
            <a:r>
              <a:rPr lang="en-US" dirty="0"/>
              <a:t> </a:t>
            </a:r>
            <a:r>
              <a:rPr lang="en-US" dirty="0" err="1"/>
              <a:t>অতিথি</a:t>
            </a:r>
            <a:r>
              <a:rPr lang="en-US" dirty="0"/>
              <a:t> </a:t>
            </a:r>
            <a:r>
              <a:rPr lang="en-US" dirty="0" err="1"/>
              <a:t>হিসেবে</a:t>
            </a:r>
            <a:r>
              <a:rPr lang="en-US" dirty="0"/>
              <a:t> </a:t>
            </a:r>
            <a:r>
              <a:rPr lang="en-US" dirty="0" err="1"/>
              <a:t>এসেছিলেন</a:t>
            </a:r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6DF5381-9A84-406F-8C57-4C94D76320F2}"/>
              </a:ext>
            </a:extLst>
          </p:cNvPr>
          <p:cNvSpPr/>
          <p:nvPr/>
        </p:nvSpPr>
        <p:spPr>
          <a:xfrm flipH="1">
            <a:off x="4345967" y="3127349"/>
            <a:ext cx="711763" cy="347771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4742F62F-1FF7-416B-BE16-D6981E460867}"/>
              </a:ext>
            </a:extLst>
          </p:cNvPr>
          <p:cNvSpPr/>
          <p:nvPr/>
        </p:nvSpPr>
        <p:spPr>
          <a:xfrm flipH="1">
            <a:off x="4919045" y="2029404"/>
            <a:ext cx="711763" cy="349245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EA04D9-7F61-4FC8-9EDA-0DF3B02BE779}"/>
              </a:ext>
            </a:extLst>
          </p:cNvPr>
          <p:cNvSpPr txBox="1"/>
          <p:nvPr/>
        </p:nvSpPr>
        <p:spPr>
          <a:xfrm>
            <a:off x="2270331" y="3017781"/>
            <a:ext cx="2039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মুক্তিযুদ্ধে</a:t>
            </a:r>
            <a:r>
              <a:rPr lang="en-US" dirty="0"/>
              <a:t> </a:t>
            </a:r>
            <a:r>
              <a:rPr lang="en-US" dirty="0" err="1"/>
              <a:t>অসামান্য</a:t>
            </a:r>
            <a:r>
              <a:rPr lang="en-US" dirty="0"/>
              <a:t> </a:t>
            </a:r>
            <a:r>
              <a:rPr lang="en-US" dirty="0" err="1"/>
              <a:t>অবদানের</a:t>
            </a:r>
            <a:r>
              <a:rPr lang="en-US" dirty="0"/>
              <a:t> </a:t>
            </a:r>
            <a:r>
              <a:rPr lang="en-US" dirty="0" err="1"/>
              <a:t>স্বীকৃতি</a:t>
            </a:r>
            <a:r>
              <a:rPr lang="en-US" dirty="0"/>
              <a:t> </a:t>
            </a:r>
            <a:r>
              <a:rPr lang="en-US" dirty="0" err="1"/>
              <a:t>স্বরুপ</a:t>
            </a:r>
            <a:r>
              <a:rPr lang="en-US" dirty="0"/>
              <a:t> </a:t>
            </a:r>
            <a:r>
              <a:rPr lang="en-US" dirty="0" err="1"/>
              <a:t>প্রয়াত</a:t>
            </a:r>
            <a:r>
              <a:rPr lang="en-US" dirty="0"/>
              <a:t> </a:t>
            </a:r>
            <a:r>
              <a:rPr lang="en-US" dirty="0" err="1"/>
              <a:t>কবিকে</a:t>
            </a:r>
            <a:r>
              <a:rPr lang="en-US" dirty="0"/>
              <a:t> ‘</a:t>
            </a:r>
            <a:r>
              <a:rPr lang="en-US" dirty="0" err="1"/>
              <a:t>মুক্তিযুদ্ধ</a:t>
            </a:r>
            <a:r>
              <a:rPr lang="en-US" dirty="0"/>
              <a:t> </a:t>
            </a:r>
            <a:r>
              <a:rPr lang="en-US" dirty="0" err="1"/>
              <a:t>মৈত্রী</a:t>
            </a:r>
            <a:r>
              <a:rPr lang="en-US" dirty="0"/>
              <a:t> </a:t>
            </a:r>
            <a:r>
              <a:rPr lang="en-US" dirty="0" err="1"/>
              <a:t>সম্মাননা</a:t>
            </a:r>
            <a:r>
              <a:rPr lang="en-US" dirty="0"/>
              <a:t>’ </a:t>
            </a:r>
            <a:r>
              <a:rPr lang="en-US" dirty="0" err="1"/>
              <a:t>জানানো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২০১২সালে।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72A3C3-7417-4FE6-9A26-F827D342605E}"/>
              </a:ext>
            </a:extLst>
          </p:cNvPr>
          <p:cNvSpPr txBox="1"/>
          <p:nvPr/>
        </p:nvSpPr>
        <p:spPr>
          <a:xfrm>
            <a:off x="2708694" y="1987203"/>
            <a:ext cx="130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মৃত্যু-১৯৮৬সাল</a:t>
            </a:r>
          </a:p>
        </p:txBody>
      </p:sp>
    </p:spTree>
    <p:extLst>
      <p:ext uri="{BB962C8B-B14F-4D97-AF65-F5344CB8AC3E}">
        <p14:creationId xmlns:p14="http://schemas.microsoft.com/office/powerpoint/2010/main" val="65396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096000" y="819150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220355" y="685800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752600" y="685800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220270" y="682076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220270" y="3421552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DE0E0-F504-4C6C-B9DB-1ACCCDDDD932}"/>
              </a:ext>
            </a:extLst>
          </p:cNvPr>
          <p:cNvSpPr txBox="1"/>
          <p:nvPr/>
        </p:nvSpPr>
        <p:spPr>
          <a:xfrm>
            <a:off x="5214840" y="792220"/>
            <a:ext cx="203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একক কাজ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B3EBB-AC20-43CC-B45A-14A72406DFDF}"/>
              </a:ext>
            </a:extLst>
          </p:cNvPr>
          <p:cNvSpPr txBox="1"/>
          <p:nvPr/>
        </p:nvSpPr>
        <p:spPr>
          <a:xfrm>
            <a:off x="3131392" y="1832639"/>
            <a:ext cx="64698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কবি কত সালে মৃত্যু বরণ করেন?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তাঁর উল্লেখযোগ্য একটি গানের লাইন বলো?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কার আমন্ত্রণে কবি রাষ্ট্রীয় অতিথি হিসেবে বাংলাদেশে এসেছিলেন?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400" dirty="0"/>
              <a:t>প্রয়াত কবিকে কোন সম্মাননা জানানো হয়?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932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DFAA0B-7ACB-4956-8970-4AB16B872CD9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B94217-D849-476D-980F-C07EB5B51C48}"/>
              </a:ext>
            </a:extLst>
          </p:cNvPr>
          <p:cNvSpPr/>
          <p:nvPr/>
        </p:nvSpPr>
        <p:spPr>
          <a:xfrm>
            <a:off x="1524000" y="457200"/>
            <a:ext cx="9144000" cy="5943600"/>
          </a:xfrm>
          <a:prstGeom prst="roundRect">
            <a:avLst>
              <a:gd name="adj" fmla="val 2558"/>
            </a:avLst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1716DC-EB77-4CF6-AFE3-3B903AD11928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6180604" y="914041"/>
            <a:ext cx="0" cy="53530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FB4E1281-A677-4946-B2DD-37DE590DAD25}"/>
              </a:ext>
            </a:extLst>
          </p:cNvPr>
          <p:cNvSpPr/>
          <p:nvPr/>
        </p:nvSpPr>
        <p:spPr>
          <a:xfrm>
            <a:off x="10322219" y="762419"/>
            <a:ext cx="219045" cy="13716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1152E0-4141-4284-B6B2-7D20E11C296B}"/>
              </a:ext>
            </a:extLst>
          </p:cNvPr>
          <p:cNvSpPr/>
          <p:nvPr/>
        </p:nvSpPr>
        <p:spPr>
          <a:xfrm>
            <a:off x="10220355" y="2057400"/>
            <a:ext cx="219045" cy="137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B6D9B2-3B80-466D-8331-0EF0B0E0E5C8}"/>
              </a:ext>
            </a:extLst>
          </p:cNvPr>
          <p:cNvSpPr/>
          <p:nvPr/>
        </p:nvSpPr>
        <p:spPr>
          <a:xfrm>
            <a:off x="10220355" y="3429000"/>
            <a:ext cx="219045" cy="13716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20E866-44CB-4F67-922B-51E6507592A5}"/>
              </a:ext>
            </a:extLst>
          </p:cNvPr>
          <p:cNvSpPr/>
          <p:nvPr/>
        </p:nvSpPr>
        <p:spPr>
          <a:xfrm>
            <a:off x="10220355" y="4800600"/>
            <a:ext cx="219045" cy="137160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2B91D7-40EE-4E8C-85EC-B0BF03F79CC8}"/>
              </a:ext>
            </a:extLst>
          </p:cNvPr>
          <p:cNvSpPr/>
          <p:nvPr/>
        </p:nvSpPr>
        <p:spPr>
          <a:xfrm>
            <a:off x="1837204" y="780691"/>
            <a:ext cx="8686800" cy="5486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Triangle 45">
            <a:extLst>
              <a:ext uri="{FF2B5EF4-FFF2-40B4-BE49-F238E27FC236}">
                <a16:creationId xmlns:a16="http://schemas.microsoft.com/office/drawing/2014/main" id="{1B4499A4-4D48-4497-AC53-D46F32804E78}"/>
              </a:ext>
            </a:extLst>
          </p:cNvPr>
          <p:cNvSpPr/>
          <p:nvPr/>
        </p:nvSpPr>
        <p:spPr>
          <a:xfrm flipH="1">
            <a:off x="6230446" y="3169747"/>
            <a:ext cx="4208954" cy="262977"/>
          </a:xfrm>
          <a:prstGeom prst="rtTriangl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C15F2-9056-421F-B47B-5F65E750F068}"/>
              </a:ext>
            </a:extLst>
          </p:cNvPr>
          <p:cNvGrpSpPr/>
          <p:nvPr/>
        </p:nvGrpSpPr>
        <p:grpSpPr>
          <a:xfrm>
            <a:off x="1375228" y="919485"/>
            <a:ext cx="681021" cy="228601"/>
            <a:chOff x="1323975" y="871536"/>
            <a:chExt cx="681021" cy="2286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1B1B524-08BC-4988-9B19-735119291BA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28B57A25-E91E-49C7-ABC7-66A8E8ADADA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ED1EB2A5-EB50-4A0F-A15F-BC6093360B4D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D0EE9C-8BE9-4DE0-B6D6-C5EB176F5526}"/>
              </a:ext>
            </a:extLst>
          </p:cNvPr>
          <p:cNvGrpSpPr/>
          <p:nvPr/>
        </p:nvGrpSpPr>
        <p:grpSpPr>
          <a:xfrm>
            <a:off x="1375228" y="1604038"/>
            <a:ext cx="681021" cy="228601"/>
            <a:chOff x="1323975" y="871536"/>
            <a:chExt cx="681021" cy="2286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A5D69-0890-41EA-9DF8-9BE2D55C5118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10E0AF31-6285-4B4B-81BB-1AD9E611D34D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645B44C0-4020-4311-8228-20E2749DF015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9BED11-0794-447E-AA3D-C08CBF83FD2B}"/>
              </a:ext>
            </a:extLst>
          </p:cNvPr>
          <p:cNvGrpSpPr/>
          <p:nvPr/>
        </p:nvGrpSpPr>
        <p:grpSpPr>
          <a:xfrm>
            <a:off x="1375228" y="2288591"/>
            <a:ext cx="681021" cy="228601"/>
            <a:chOff x="1323975" y="871536"/>
            <a:chExt cx="681021" cy="22860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C3759E-6E37-4470-A7F1-216160812FC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Terminator 19">
              <a:extLst>
                <a:ext uri="{FF2B5EF4-FFF2-40B4-BE49-F238E27FC236}">
                  <a16:creationId xmlns:a16="http://schemas.microsoft.com/office/drawing/2014/main" id="{44EE6A08-DA48-486E-917E-D261DD9C9D4C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F6DA0C57-C273-41C7-BCF4-6B6DE80BF69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264151-E370-4743-AA32-7F4775C2F1AF}"/>
              </a:ext>
            </a:extLst>
          </p:cNvPr>
          <p:cNvGrpSpPr/>
          <p:nvPr/>
        </p:nvGrpSpPr>
        <p:grpSpPr>
          <a:xfrm>
            <a:off x="1375228" y="2973144"/>
            <a:ext cx="681021" cy="228601"/>
            <a:chOff x="1323975" y="871536"/>
            <a:chExt cx="681021" cy="2286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99A4D4F-221C-4230-BAEC-012405CBB2AD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5914F27C-C414-4B21-B441-67096AF96261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7209987A-4BB9-4DFD-AA1C-A435BD2D8978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5014CC-56B2-40CC-A48C-4AF7522AC490}"/>
              </a:ext>
            </a:extLst>
          </p:cNvPr>
          <p:cNvGrpSpPr/>
          <p:nvPr/>
        </p:nvGrpSpPr>
        <p:grpSpPr>
          <a:xfrm>
            <a:off x="1375228" y="3657697"/>
            <a:ext cx="681021" cy="228601"/>
            <a:chOff x="1323975" y="871536"/>
            <a:chExt cx="681021" cy="22860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A483751-14AD-468D-B9E7-E059429C5430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Terminator 27">
              <a:extLst>
                <a:ext uri="{FF2B5EF4-FFF2-40B4-BE49-F238E27FC236}">
                  <a16:creationId xmlns:a16="http://schemas.microsoft.com/office/drawing/2014/main" id="{D2B426B3-F6A8-4203-90D8-8F5BD7A344EE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>
              <a:extLst>
                <a:ext uri="{FF2B5EF4-FFF2-40B4-BE49-F238E27FC236}">
                  <a16:creationId xmlns:a16="http://schemas.microsoft.com/office/drawing/2014/main" id="{A57F46F6-D4FA-4A55-8F54-22C29238C95C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CA0E01-DC5B-4549-AD1F-5E7CABDB3930}"/>
              </a:ext>
            </a:extLst>
          </p:cNvPr>
          <p:cNvGrpSpPr/>
          <p:nvPr/>
        </p:nvGrpSpPr>
        <p:grpSpPr>
          <a:xfrm>
            <a:off x="1375228" y="4342250"/>
            <a:ext cx="681021" cy="228601"/>
            <a:chOff x="1323975" y="871536"/>
            <a:chExt cx="681021" cy="22860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F0ABB5C-3D3B-40CF-9ECB-907173F2F393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>
              <a:extLst>
                <a:ext uri="{FF2B5EF4-FFF2-40B4-BE49-F238E27FC236}">
                  <a16:creationId xmlns:a16="http://schemas.microsoft.com/office/drawing/2014/main" id="{37342C94-A86C-4CA3-AA95-618B7DB23B13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>
              <a:extLst>
                <a:ext uri="{FF2B5EF4-FFF2-40B4-BE49-F238E27FC236}">
                  <a16:creationId xmlns:a16="http://schemas.microsoft.com/office/drawing/2014/main" id="{84AF3587-9B9F-43AD-89FB-6C6CAFDE4941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07B81-FD9F-4215-8CE5-30D91B5FA441}"/>
              </a:ext>
            </a:extLst>
          </p:cNvPr>
          <p:cNvGrpSpPr/>
          <p:nvPr/>
        </p:nvGrpSpPr>
        <p:grpSpPr>
          <a:xfrm>
            <a:off x="1375228" y="5026803"/>
            <a:ext cx="681021" cy="228601"/>
            <a:chOff x="1323975" y="871536"/>
            <a:chExt cx="681021" cy="2286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CAF5BF1-CFFA-45C9-AE53-EA0A5059F911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Terminator 35">
              <a:extLst>
                <a:ext uri="{FF2B5EF4-FFF2-40B4-BE49-F238E27FC236}">
                  <a16:creationId xmlns:a16="http://schemas.microsoft.com/office/drawing/2014/main" id="{1C895D15-40F2-4C99-BFC2-BD628D265A9F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Terminator 36">
              <a:extLst>
                <a:ext uri="{FF2B5EF4-FFF2-40B4-BE49-F238E27FC236}">
                  <a16:creationId xmlns:a16="http://schemas.microsoft.com/office/drawing/2014/main" id="{0CD11AF2-D1C2-4C55-95BF-46BAB94EFD79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37A3170-3B00-46D9-8308-6B750F318979}"/>
              </a:ext>
            </a:extLst>
          </p:cNvPr>
          <p:cNvGrpSpPr/>
          <p:nvPr/>
        </p:nvGrpSpPr>
        <p:grpSpPr>
          <a:xfrm>
            <a:off x="1375228" y="5711357"/>
            <a:ext cx="681021" cy="228601"/>
            <a:chOff x="1323975" y="871536"/>
            <a:chExt cx="681021" cy="2286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9217B4-0736-473D-9F63-1AF4061892BF}"/>
                </a:ext>
              </a:extLst>
            </p:cNvPr>
            <p:cNvSpPr/>
            <p:nvPr/>
          </p:nvSpPr>
          <p:spPr>
            <a:xfrm>
              <a:off x="1785951" y="871536"/>
              <a:ext cx="219045" cy="228601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Terminator 39">
              <a:extLst>
                <a:ext uri="{FF2B5EF4-FFF2-40B4-BE49-F238E27FC236}">
                  <a16:creationId xmlns:a16="http://schemas.microsoft.com/office/drawing/2014/main" id="{DF7B4A49-5F5B-4CC5-821B-CE6514FAB87A}"/>
                </a:ext>
              </a:extLst>
            </p:cNvPr>
            <p:cNvSpPr/>
            <p:nvPr/>
          </p:nvSpPr>
          <p:spPr>
            <a:xfrm>
              <a:off x="1323975" y="895340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Terminator 40">
              <a:extLst>
                <a:ext uri="{FF2B5EF4-FFF2-40B4-BE49-F238E27FC236}">
                  <a16:creationId xmlns:a16="http://schemas.microsoft.com/office/drawing/2014/main" id="{F34D13B0-FAC4-4BFF-8A32-BBC828998182}"/>
                </a:ext>
              </a:extLst>
            </p:cNvPr>
            <p:cNvSpPr/>
            <p:nvPr/>
          </p:nvSpPr>
          <p:spPr>
            <a:xfrm>
              <a:off x="1323975" y="997738"/>
              <a:ext cx="600075" cy="66677"/>
            </a:xfrm>
            <a:prstGeom prst="flowChartTerminator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7000">
                  <a:schemeClr val="bg1">
                    <a:lumMod val="95000"/>
                  </a:schemeClr>
                </a:gs>
                <a:gs pos="69000">
                  <a:schemeClr val="bg1">
                    <a:lumMod val="9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F02903B5-9117-4C75-A52D-F98F30C4E868}"/>
              </a:ext>
            </a:extLst>
          </p:cNvPr>
          <p:cNvSpPr/>
          <p:nvPr/>
        </p:nvSpPr>
        <p:spPr>
          <a:xfrm>
            <a:off x="10364307" y="788754"/>
            <a:ext cx="219045" cy="27469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D7F860A-7F4B-452E-91DC-44BC3AA67A16}"/>
              </a:ext>
            </a:extLst>
          </p:cNvPr>
          <p:cNvSpPr/>
          <p:nvPr/>
        </p:nvSpPr>
        <p:spPr>
          <a:xfrm>
            <a:off x="10368664" y="3522029"/>
            <a:ext cx="219045" cy="274692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EB59EA1-927E-401B-8C01-EBC65BF70F85}"/>
              </a:ext>
            </a:extLst>
          </p:cNvPr>
          <p:cNvSpPr/>
          <p:nvPr/>
        </p:nvSpPr>
        <p:spPr>
          <a:xfrm>
            <a:off x="3879436" y="863283"/>
            <a:ext cx="1992699" cy="740755"/>
          </a:xfrm>
          <a:prstGeom prst="wedgeEllipseCallout">
            <a:avLst>
              <a:gd name="adj1" fmla="val -50270"/>
              <a:gd name="adj2" fmla="val 1300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আদর্শ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পাঠ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135F57-BFB9-4374-B857-D8DEC03AF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33" y="2312396"/>
            <a:ext cx="3366421" cy="2156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3C03F26D-FDBC-42D5-8709-438E6EBDC983}"/>
              </a:ext>
            </a:extLst>
          </p:cNvPr>
          <p:cNvSpPr/>
          <p:nvPr/>
        </p:nvSpPr>
        <p:spPr>
          <a:xfrm>
            <a:off x="6578671" y="876612"/>
            <a:ext cx="1621766" cy="751230"/>
          </a:xfrm>
          <a:prstGeom prst="wedgeEllipseCallout">
            <a:avLst>
              <a:gd name="adj1" fmla="val 48316"/>
              <a:gd name="adj2" fmla="val 1233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সরবপাঠ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EE4D15B-7F9F-42E0-AD17-9766BF22E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383" y="2242098"/>
            <a:ext cx="2719028" cy="2226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0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343</Words>
  <Application>Microsoft Office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Shadman Sifat Noman</dc:creator>
  <cp:lastModifiedBy>Shadman Sifat Noman</cp:lastModifiedBy>
  <cp:revision>50</cp:revision>
  <dcterms:created xsi:type="dcterms:W3CDTF">2020-07-24T11:11:20Z</dcterms:created>
  <dcterms:modified xsi:type="dcterms:W3CDTF">2020-07-28T16:01:46Z</dcterms:modified>
</cp:coreProperties>
</file>