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0" r:id="rId3"/>
    <p:sldId id="259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CCCC"/>
    <a:srgbClr val="FF00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50816-6BED-4749-B3D6-10CA9BD29F8E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7DF00-CBEE-4F6B-8ADC-BE1A055C2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DF00-CBEE-4F6B-8ADC-BE1A055C2C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DF00-CBEE-4F6B-8ADC-BE1A055C2C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5486400" cy="44195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0" y="228600"/>
            <a:ext cx="62484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5410200"/>
            <a:ext cx="70866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228600"/>
            <a:ext cx="838200" cy="55092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381000"/>
            <a:ext cx="838200" cy="50292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2050561" cy="646331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28600"/>
            <a:ext cx="5223754" cy="3664425"/>
          </a:xfrm>
          <a:prstGeom prst="rect">
            <a:avLst/>
          </a:prstGeom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114800"/>
            <a:ext cx="5086350" cy="5715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029200"/>
            <a:ext cx="8128636" cy="533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2842597" cy="646331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7924799" cy="1200329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প্রথমে মুদ্রা তিনটিকে তিন ধাপ হিসেবে বিবেচনা করি এবং প্রতি ধাপে </a:t>
            </a:r>
            <a:r>
              <a:rPr lang="en-US" sz="2400" dirty="0" smtClean="0">
                <a:latin typeface="Arial"/>
                <a:cs typeface="Arial"/>
              </a:rPr>
              <a:t>2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টি ফলাফল </a:t>
            </a:r>
            <a:r>
              <a:rPr lang="en-US" sz="2400" dirty="0" smtClean="0">
                <a:latin typeface="Arial"/>
                <a:cs typeface="Arial"/>
              </a:rPr>
              <a:t>H</a:t>
            </a:r>
            <a:r>
              <a:rPr lang="bn-BD" sz="2400" dirty="0" smtClean="0">
                <a:latin typeface="Arial"/>
                <a:cs typeface="Arial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অথবা </a:t>
            </a:r>
            <a:r>
              <a:rPr lang="en-US" sz="2400" dirty="0" smtClean="0">
                <a:latin typeface="Arial"/>
                <a:cs typeface="Arial"/>
              </a:rPr>
              <a:t>T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আসতে পারে । মোট ফলাফলকে </a:t>
            </a:r>
            <a:r>
              <a:rPr lang="en-US" sz="2400" dirty="0" err="1" smtClean="0">
                <a:latin typeface="Arial"/>
                <a:cs typeface="Arial"/>
              </a:rPr>
              <a:t>Probabilty</a:t>
            </a:r>
            <a:r>
              <a:rPr lang="bn-BD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Tree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এর সাহায্যে নিম্নভাবে দেখানো যায়ঃ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9487" y="1676400"/>
            <a:ext cx="2105025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743200"/>
            <a:ext cx="2819401" cy="381000"/>
          </a:xfrm>
          <a:prstGeom prst="rect">
            <a:avLst/>
          </a:prstGeom>
          <a:solidFill>
            <a:srgbClr val="CCFF33"/>
          </a:solidFill>
          <a:ln>
            <a:solidFill>
              <a:srgbClr val="002060"/>
            </a:solidFill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743200"/>
            <a:ext cx="2819401" cy="381000"/>
          </a:xfrm>
          <a:prstGeom prst="rect">
            <a:avLst/>
          </a:prstGeom>
          <a:solidFill>
            <a:srgbClr val="CCFF33"/>
          </a:solidFill>
          <a:ln>
            <a:solidFill>
              <a:srgbClr val="002060"/>
            </a:solidFill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038600"/>
            <a:ext cx="1927860" cy="419100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4038600"/>
            <a:ext cx="1927860" cy="419100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038600"/>
            <a:ext cx="1927860" cy="419100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038600"/>
            <a:ext cx="1927860" cy="419100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</p:pic>
      <p:cxnSp>
        <p:nvCxnSpPr>
          <p:cNvPr id="17" name="Straight Connector 16"/>
          <p:cNvCxnSpPr>
            <a:endCxn id="1031" idx="0"/>
          </p:cNvCxnSpPr>
          <p:nvPr/>
        </p:nvCxnSpPr>
        <p:spPr>
          <a:xfrm rot="5400000">
            <a:off x="1205865" y="3263265"/>
            <a:ext cx="914400" cy="63627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219700" y="3314700"/>
            <a:ext cx="914400" cy="533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28" idx="2"/>
          </p:cNvCxnSpPr>
          <p:nvPr/>
        </p:nvCxnSpPr>
        <p:spPr>
          <a:xfrm rot="16200000" flipH="1">
            <a:off x="2381250" y="3295650"/>
            <a:ext cx="914400" cy="57149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05400" y="2209800"/>
            <a:ext cx="914400" cy="533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3276600" y="2209800"/>
            <a:ext cx="838200" cy="533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44" idx="0"/>
          </p:cNvCxnSpPr>
          <p:nvPr/>
        </p:nvCxnSpPr>
        <p:spPr>
          <a:xfrm rot="16200000" flipH="1">
            <a:off x="3181350" y="4514850"/>
            <a:ext cx="609600" cy="4191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0" idx="0"/>
          </p:cNvCxnSpPr>
          <p:nvPr/>
        </p:nvCxnSpPr>
        <p:spPr>
          <a:xfrm rot="16200000" flipH="1">
            <a:off x="1200150" y="4514850"/>
            <a:ext cx="609600" cy="4191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0" y="3124200"/>
            <a:ext cx="914400" cy="9144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95300" y="4533900"/>
            <a:ext cx="609600" cy="381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295400" y="50292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28600" y="50292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286000" y="50292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572000" y="50292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276600" y="50292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638800" y="50292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705600" y="50292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924800" y="4953000"/>
            <a:ext cx="8382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>
            <a:endCxn id="42" idx="1"/>
          </p:cNvCxnSpPr>
          <p:nvPr/>
        </p:nvCxnSpPr>
        <p:spPr>
          <a:xfrm rot="5400000">
            <a:off x="2348730" y="4479622"/>
            <a:ext cx="721192" cy="60114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5" idx="2"/>
            <a:endCxn id="45" idx="0"/>
          </p:cNvCxnSpPr>
          <p:nvPr/>
        </p:nvCxnSpPr>
        <p:spPr>
          <a:xfrm rot="16200000" flipH="1">
            <a:off x="5625465" y="4596765"/>
            <a:ext cx="571500" cy="29337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43" idx="0"/>
          </p:cNvCxnSpPr>
          <p:nvPr/>
        </p:nvCxnSpPr>
        <p:spPr>
          <a:xfrm rot="5400000">
            <a:off x="4796374" y="4614326"/>
            <a:ext cx="609600" cy="22014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3" idx="2"/>
            <a:endCxn id="47" idx="0"/>
          </p:cNvCxnSpPr>
          <p:nvPr/>
        </p:nvCxnSpPr>
        <p:spPr>
          <a:xfrm rot="16200000" flipH="1">
            <a:off x="7911465" y="4520565"/>
            <a:ext cx="495300" cy="36957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6968074" y="4614326"/>
            <a:ext cx="609600" cy="22014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81000" y="4495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562600" y="2209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71800" y="342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305800" y="4495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600200" y="4572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943600" y="44958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505200" y="4572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295400" y="32443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7315200" y="324433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858000" y="4572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257800" y="324433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28600" y="53340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HHH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4724400" y="4495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2286000" y="4495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200400" y="2209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1295400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HHT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362200" y="5181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HTH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429000" y="52578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HTT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572000" y="5257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THH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791200" y="52578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THT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781800" y="51816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TTH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8153400" y="51816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TTT</a:t>
            </a:r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6019800"/>
            <a:ext cx="8229600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0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26" grpId="0"/>
      <p:bldP spid="1027" grpId="0"/>
      <p:bldP spid="1029" grpId="0"/>
      <p:bldP spid="1030" grpId="0"/>
      <p:bldP spid="1032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76" grpId="0"/>
      <p:bldP spid="77" grpId="0"/>
      <p:bldP spid="78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4" grpId="0"/>
      <p:bldP spid="96" grpId="0"/>
      <p:bldP spid="97" grpId="0"/>
      <p:bldP spid="98" grpId="0"/>
      <p:bldP spid="99" grpId="0"/>
      <p:bldP spid="100" grpId="0"/>
      <p:bldP spid="101" grpId="0"/>
      <p:bldP spid="1034" grpId="0"/>
      <p:bldP spid="1035" grpId="0"/>
      <p:bldP spid="1037" grpId="0"/>
      <p:bldP spid="10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316660" cy="646331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152400"/>
            <a:ext cx="4580745" cy="3048277"/>
          </a:xfrm>
          <a:prstGeom prst="rect">
            <a:avLst/>
          </a:prstGeom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429000"/>
            <a:ext cx="8515350" cy="952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19600"/>
            <a:ext cx="8610600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486400"/>
            <a:ext cx="6429375" cy="5715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1955985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228600"/>
            <a:ext cx="5695950" cy="4953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762000"/>
            <a:ext cx="914400" cy="461665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ঢাকা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1981200"/>
            <a:ext cx="566181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খুলনা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057400"/>
            <a:ext cx="566181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খুলনা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059668"/>
            <a:ext cx="1064715" cy="461665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রাজশাহী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3059668"/>
            <a:ext cx="1064715" cy="461665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রাজশাহী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3059668"/>
            <a:ext cx="1064715" cy="461665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রাজশাহী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2967335"/>
            <a:ext cx="1064715" cy="461665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রাজশাহী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029200" y="1219200"/>
            <a:ext cx="1828800" cy="8382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209800" y="1219200"/>
            <a:ext cx="1905000" cy="762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>
          <a:xfrm>
            <a:off x="2057400" y="2297668"/>
            <a:ext cx="1446758" cy="762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" idx="0"/>
          </p:cNvCxnSpPr>
          <p:nvPr/>
        </p:nvCxnSpPr>
        <p:spPr>
          <a:xfrm rot="5400000">
            <a:off x="1180579" y="2487647"/>
            <a:ext cx="762000" cy="38204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2" idx="0"/>
          </p:cNvCxnSpPr>
          <p:nvPr/>
        </p:nvCxnSpPr>
        <p:spPr>
          <a:xfrm>
            <a:off x="7162800" y="2373868"/>
            <a:ext cx="989558" cy="6858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3" idx="0"/>
          </p:cNvCxnSpPr>
          <p:nvPr/>
        </p:nvCxnSpPr>
        <p:spPr>
          <a:xfrm rot="10800000" flipV="1">
            <a:off x="5790158" y="2362199"/>
            <a:ext cx="1067842" cy="60513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67000" y="1066800"/>
            <a:ext cx="57579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বাসে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91200" y="1143000"/>
            <a:ext cx="89960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বাসে নয়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200" y="2362200"/>
            <a:ext cx="62228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ট্রেনে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2286000"/>
            <a:ext cx="8899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ট্রেনে নয়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96200" y="2438400"/>
            <a:ext cx="88998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ট্রেনে নয়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67400" y="2362200"/>
            <a:ext cx="62228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ট্রেনে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600200"/>
            <a:ext cx="381000" cy="5715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11800" y="1676400"/>
            <a:ext cx="355600" cy="533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199" y="2514600"/>
            <a:ext cx="385233" cy="495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2628900"/>
            <a:ext cx="381000" cy="571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2743200"/>
            <a:ext cx="414867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" y="4114800"/>
            <a:ext cx="7999095" cy="5715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7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876800"/>
            <a:ext cx="7450666" cy="8382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650" grpId="0"/>
      <p:bldP spid="27651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27653" grpId="0"/>
      <p:bldP spid="27654" grpId="0"/>
      <p:bldP spid="27656" grpId="0"/>
      <p:bldP spid="27657" grpId="0"/>
      <p:bldP spid="27659" grpId="0"/>
      <p:bldP spid="27662" grpId="0"/>
      <p:bldP spid="27663" grpId="0"/>
      <p:bldP spid="27665" grpId="0"/>
      <p:bldP spid="27668" grpId="0"/>
      <p:bldP spid="276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2845651" cy="830997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28600"/>
            <a:ext cx="4123543" cy="27440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0999" y="3124200"/>
            <a:ext cx="8382001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একটি ঝুড়িতে </a:t>
            </a:r>
            <a:r>
              <a:rPr lang="en-US" sz="2800" dirty="0" smtClean="0">
                <a:latin typeface="Arial"/>
                <a:cs typeface="Arial"/>
              </a:rPr>
              <a:t>8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টি লাল, </a:t>
            </a:r>
            <a:r>
              <a:rPr lang="en-US" sz="2800" dirty="0" smtClean="0">
                <a:latin typeface="Arial"/>
                <a:cs typeface="Arial"/>
              </a:rPr>
              <a:t>10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টি সাদা ও </a:t>
            </a:r>
            <a:r>
              <a:rPr lang="en-US" sz="2800" dirty="0" smtClean="0">
                <a:latin typeface="Arial"/>
                <a:cs typeface="Arial"/>
              </a:rPr>
              <a:t>7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টি কালো মার্বেল আছে। দৈব ভাবে একটি মার্বেল নেয়া হলো।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038600"/>
            <a:ext cx="428675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(ক) সমগ্র সম্ভাব্য ফলাফল নির্ণয়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" y="4724400"/>
            <a:ext cx="8001000" cy="461665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(খ) মার্বেলটি ( ১) লাল হওয়ার সম্ভাবনা এবং (২) সাদা না হওয়ার সম্ভাবনা নির্ণয় কর।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924800" cy="830997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 ) যদি প্রতিস্থাপন না করে একটি করে পর পর চারটি মার্বেল তুলে নেয়া হয় ,তবে সবগুলো মার্বেল সাদা হওয়ার সম্ভাবনা নির্ণয় কর।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584088" cy="646331"/>
          </a:xfrm>
          <a:prstGeom prst="rect">
            <a:avLst/>
          </a:prstGeom>
          <a:solidFill>
            <a:srgbClr val="CC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219200"/>
            <a:ext cx="396935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সম্ভাবনা ও দৈব পরীক্ষা  কী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828800"/>
            <a:ext cx="4105611" cy="461665"/>
          </a:xfrm>
          <a:prstGeom prst="rect">
            <a:avLst/>
          </a:prstGeom>
          <a:solidFill>
            <a:srgbClr val="CCFF33"/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খ) নমুনাক্ষেত্র ও নমুনা বিন্দু কাকে বলে 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222" y="2362200"/>
            <a:ext cx="6851556" cy="830997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গ) একটি মুদ্রা দুইবার নিক্ষেপের নমুনাক্ষেত্রটি লিখ।প্রথম মুদ্রায় </a:t>
            </a:r>
            <a:r>
              <a:rPr lang="en-US" sz="2400" dirty="0" smtClean="0">
                <a:latin typeface="Arial"/>
                <a:cs typeface="Arial"/>
              </a:rPr>
              <a:t>H</a:t>
            </a:r>
            <a:r>
              <a:rPr lang="bn-BD" sz="2400" dirty="0" smtClean="0">
                <a:latin typeface="Arial"/>
                <a:cs typeface="Arial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এবং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দ্বিতীয় মুদ্রায় </a:t>
            </a:r>
            <a:r>
              <a:rPr lang="en-US" sz="2400" dirty="0" smtClean="0">
                <a:latin typeface="Arial"/>
                <a:cs typeface="Arial"/>
              </a:rPr>
              <a:t>T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আসার সম্ভাবনা নির্ণয় কর 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276600"/>
            <a:ext cx="7010400" cy="830997"/>
          </a:xfrm>
          <a:prstGeom prst="rect">
            <a:avLst/>
          </a:prstGeom>
          <a:solidFill>
            <a:srgbClr val="CCFF33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ঘ) আবহাওয়া দপ্তর থেকে পাওয়া রিপোর্ট অনুযায়ী জুলাই মাসে ঢাকা শহরে </a:t>
            </a:r>
            <a:r>
              <a:rPr lang="en-US" sz="2400" dirty="0" smtClean="0">
                <a:latin typeface="Arial"/>
                <a:cs typeface="Arial"/>
              </a:rPr>
              <a:t>21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দিন বৃষ্টি হয়েছে। তাহলে </a:t>
            </a:r>
            <a:r>
              <a:rPr lang="en-US" sz="2400" dirty="0" smtClean="0">
                <a:latin typeface="Arial"/>
                <a:cs typeface="Arial"/>
              </a:rPr>
              <a:t>8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জুলাই বৃষ্টি হওয়ার সম্ভাবনা কত?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2544286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24340"/>
            <a:ext cx="4343400" cy="2890335"/>
          </a:xfrm>
          <a:prstGeom prst="rect">
            <a:avLst/>
          </a:prstGeom>
        </p:spPr>
      </p:pic>
      <p:pic>
        <p:nvPicPr>
          <p:cNvPr id="4" name="Picture 3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5" y="1371600"/>
            <a:ext cx="2619375" cy="1743075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" y="3429000"/>
            <a:ext cx="8458200" cy="4953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" y="4114800"/>
            <a:ext cx="8458200" cy="4953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1950" y="4800600"/>
            <a:ext cx="84201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486400"/>
            <a:ext cx="8534400" cy="4572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066800"/>
            <a:ext cx="57150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029200"/>
            <a:ext cx="57150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1981200"/>
            <a:ext cx="914400" cy="34925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1720840"/>
            <a:ext cx="914400" cy="341632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981199"/>
            <a:ext cx="3962399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33363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28600" y="1493838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416425" y="1493838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419600" y="2133600"/>
            <a:ext cx="4041775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নবম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উচ্চতর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১৪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Arial Unicode MS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সম্ভাবনা / সম্ভাব্যতা নির্ণয়ঃ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228600" y="2133600"/>
            <a:ext cx="4040188" cy="395128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149725"/>
            <a:ext cx="1828800" cy="1828800"/>
          </a:xfrm>
          <a:prstGeom prst="flowChar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938042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077199" cy="267765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ক)সম্ভাবনা কী তা বলতে পারবে 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খ)সম্ভাবনার ধারণা ব্যাখ্যা করতে পারবে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গ) দৈব পরীক্ষা , ঘটনা, নিশ্চিত ঘটনা, অসম্ভব ঘটনা , সমসম্ভাব্য ঘটনা , নমুনা বিন্দু ও নমুনা ক্ষেত্র ব্যাখ্যা  করতে 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ঘ) সম্ভাবনার সহজ ও বাস্তবভিত্তিক  সমস্যার  সমাধান করতে পারবে।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213" y="228601"/>
            <a:ext cx="2796252" cy="1600199"/>
          </a:xfrm>
          <a:prstGeom prst="rect">
            <a:avLst/>
          </a:prstGeom>
        </p:spPr>
      </p:pic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28600"/>
            <a:ext cx="3371967" cy="1773002"/>
          </a:xfrm>
          <a:prstGeom prst="rect">
            <a:avLst/>
          </a:prstGeom>
        </p:spPr>
      </p:pic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962400"/>
            <a:ext cx="3429000" cy="2281844"/>
          </a:xfrm>
          <a:prstGeom prst="rect">
            <a:avLst/>
          </a:prstGeom>
        </p:spPr>
      </p:pic>
      <p:pic>
        <p:nvPicPr>
          <p:cNvPr id="7" name="Picture 6" descr="weather-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2057400"/>
            <a:ext cx="3291840" cy="1828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304800"/>
            <a:ext cx="2274982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905000"/>
            <a:ext cx="51816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আবহাওয়ার পূর্বাভাস থেকে আমরা কী জানতে পারি?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429000"/>
            <a:ext cx="5105400" cy="17543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সুন্দর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সকাল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কিংবা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ঝড়-বৃষ্টি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বা  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বন্যার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আছে কী না তা জানতে পারি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501" y="685800"/>
            <a:ext cx="6126998" cy="1015663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971800"/>
            <a:ext cx="5181600" cy="2384405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সম্ভাবনা </a:t>
            </a:r>
            <a:endParaRPr lang="en-US" sz="72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3105933" cy="646331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সম্ভাবনা/সম্ভাব্যতাঃ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14400"/>
            <a:ext cx="85344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কোনো ঘটনা ঘটবে কি ঘটবেনা তার গাণিতিক পরিমাপকে সম্ভাবনা বা সম্ভাব্যতা বলে।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3577281" cy="830997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দৈব পরীক্ষাঃ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2895600"/>
            <a:ext cx="8610600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যখন কোনো পরীক্ষার সম্ভাব্য সকল ফলাফল আগে থেকে জানা থাকে কিন্তু পরীক্ষাটিতে কোনো একটা নির্দিষ্ট চেষ্টায় কী ফলাফল আসবে তা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নিশ্চিত করে বলা যায়না ,একে দৈব পরীক্ষা বলে । </a:t>
            </a:r>
            <a:r>
              <a:rPr lang="bn-BD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যেমনঃ মুদ্রা নিক্ষেপ পরীক্ষা একটা দৈব পরীক্ষা। </a:t>
            </a:r>
            <a:endParaRPr lang="en-US" sz="32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105400"/>
            <a:ext cx="1212191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ঘটনাঃ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1" y="5105400"/>
            <a:ext cx="71627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কোনো পরীক্ষার ফলাফল বা ফলাফলের  সমাবেশকে ঘটনা বলে।যেমন- একটা ছক্কা নিক্ষেপ পরীক্ষায়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200" dirty="0" smtClean="0">
                <a:latin typeface="Angsana New"/>
                <a:cs typeface="Angsana New"/>
              </a:rPr>
              <a:t>3”</a:t>
            </a:r>
            <a:r>
              <a:rPr lang="bn-BD" sz="3200" dirty="0" smtClean="0">
                <a:latin typeface="Angsana New"/>
                <a:cs typeface="Angsana New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পাওয়া একটা ঘটনা।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2113079" cy="584775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নিশ্চিত ঘটনাঃ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3387" y="1066800"/>
            <a:ext cx="8597225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কোনো পরীক্ষায় যে ঘটনা অবশ্যই  ঘটবে তাকে নিশ্চিত ঘটনা বলে।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যেমন- আগামীকাল সূর্য পূর্ব দিকে উঠবে । নিশ্চিত ঘটনার ক্ষেত্রে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সম্ভাবনার মান </a:t>
            </a:r>
            <a:r>
              <a:rPr lang="en-US" sz="3200" dirty="0" smtClean="0">
                <a:latin typeface="Andalus"/>
                <a:cs typeface="Andalus"/>
              </a:rPr>
              <a:t>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206017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অসম্ভব ঘটনাঃ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" y="3276600"/>
            <a:ext cx="8458200" cy="156966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কোনো পরীক্ষায় যে ঘটনা কখনো ঘটবেনা অর্থাৎ ঘটতে পারেনা তাকে অসম্ভব ঘটনা বলে। যেমন- আগামীকাল সূর্য পশ্চিম দিক থেকে উঠবে। অসম্ভব ঘটনার সম্ভাবনা শূণ্য(০)।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953000"/>
            <a:ext cx="2688557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সমসম্ভাব্য ঘটনাঃ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4953000"/>
            <a:ext cx="586740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কোনো পরীক্ষার ঘটনাগুলো ঘটার সম্ভাবনা সমান হলে ঐ ঘটনাগুলোকে সমসম্ভাব্য ঘটনা বলে। যেমন-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867400"/>
            <a:ext cx="82296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একটা মুদ্রা নিক্ষেপ পরীক্ষায় </a:t>
            </a:r>
            <a:r>
              <a:rPr lang="en-US" sz="2400" dirty="0" smtClean="0">
                <a:latin typeface="Andalus"/>
                <a:cs typeface="Andalus"/>
              </a:rPr>
              <a:t>H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বা </a:t>
            </a:r>
            <a:r>
              <a:rPr lang="en-US" sz="2400" dirty="0" smtClean="0">
                <a:latin typeface="Andalus"/>
                <a:cs typeface="Andalus"/>
              </a:rPr>
              <a:t>T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আসার সম্ভাবনা সমান । তাই </a:t>
            </a:r>
            <a:r>
              <a:rPr lang="en-US" sz="2400" dirty="0" smtClean="0">
                <a:latin typeface="Andalus"/>
                <a:cs typeface="Andalus"/>
              </a:rPr>
              <a:t>H</a:t>
            </a:r>
            <a:r>
              <a:rPr lang="bn-BD" sz="2400" dirty="0" smtClean="0">
                <a:latin typeface="Andalus"/>
                <a:cs typeface="Andalus"/>
              </a:rPr>
              <a:t> ও </a:t>
            </a:r>
            <a:r>
              <a:rPr lang="en-US" sz="2400" dirty="0" smtClean="0">
                <a:latin typeface="Andalus"/>
                <a:cs typeface="Andalus"/>
              </a:rPr>
              <a:t>T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আসা ঘটনা দুইটি সমসম্ভাব্য ঘটনা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180209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নমুনা ক্ষেত্রঃ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81534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কোনো দৈব পরীক্ষার সম্ভাব্য সকল ফলাফল নিয়ে গঠিত সেটকে ঘটনা জগত  বা নমুনাক্ষেত্র বলে। নমুনাক্ষেত্রকে সাধারনত </a:t>
            </a:r>
            <a:r>
              <a:rPr lang="en-US" sz="2800" dirty="0" smtClean="0">
                <a:latin typeface="Andalus"/>
                <a:cs typeface="Andalus"/>
              </a:rPr>
              <a:t>S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দ্বারা সূচিত করা হয়।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যেমন- একটি ছক্কা নিক্ষেপ করলে নমুনাক্ষেত্র,</a:t>
            </a:r>
            <a:r>
              <a:rPr lang="en-US" sz="2800" dirty="0" smtClean="0">
                <a:latin typeface="Andalus"/>
                <a:cs typeface="Andalus"/>
              </a:rPr>
              <a:t>S={1,2,3,4,5</a:t>
            </a:r>
            <a:r>
              <a:rPr lang="bn-BD" sz="2800" dirty="0" smtClean="0">
                <a:latin typeface="Andalus"/>
                <a:cs typeface="Andalus"/>
              </a:rPr>
              <a:t>, </a:t>
            </a:r>
            <a:r>
              <a:rPr lang="en-US" sz="2800" dirty="0" smtClean="0">
                <a:latin typeface="Andalus"/>
                <a:cs typeface="Andalus"/>
              </a:rPr>
              <a:t>6}</a:t>
            </a:r>
            <a:r>
              <a:rPr lang="bn-BD" sz="2800" dirty="0" smtClean="0">
                <a:latin typeface="Andalus"/>
                <a:cs typeface="Andalus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09800"/>
            <a:ext cx="1657826" cy="584775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নমুনাবিন্দুঃ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819400"/>
            <a:ext cx="83058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নমুনাক্ষেত্রের প্রতিটি উপাদান কে ফলাফলের  নমুনাবিন্দু বলে। যেমন- একটি মুদ্রা একবার নিক্ষেপ পরীক্ষায় নমুনাক্ষেত্র </a:t>
            </a:r>
            <a:r>
              <a:rPr lang="en-US" sz="3200" dirty="0" smtClean="0">
                <a:latin typeface="Andalus"/>
                <a:cs typeface="Andalus"/>
              </a:rPr>
              <a:t>S={H,T}</a:t>
            </a:r>
            <a:endParaRPr lang="bn-BD" sz="3200" dirty="0" smtClean="0">
              <a:latin typeface="Andalus"/>
              <a:cs typeface="Andalus"/>
            </a:endParaRPr>
          </a:p>
          <a:p>
            <a:r>
              <a:rPr lang="bn-BD" sz="3200" dirty="0" smtClean="0">
                <a:latin typeface="Andalus"/>
                <a:cs typeface="NikoshBAN" pitchFamily="2" charset="0"/>
              </a:rPr>
              <a:t>এবং এখানে </a:t>
            </a:r>
            <a:r>
              <a:rPr lang="en-US" sz="3200" dirty="0" smtClean="0">
                <a:latin typeface="Andalus"/>
                <a:cs typeface="Andalus"/>
              </a:rPr>
              <a:t>H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latin typeface="Andalus"/>
                <a:cs typeface="Andalus"/>
              </a:rPr>
              <a:t>T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প্রত্যেকেই এক একটি নমুনাবিন্দু।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419600"/>
            <a:ext cx="2446504" cy="5847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অনুকূল ফলাফলঃ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" y="5029200"/>
            <a:ext cx="8763000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কোনো পরীক্ষায় একটা ঘটনার স্বপক্ষের ফলাফলকে উক্ত ঘটনার অনুকূল ফলাফল বলে। যেমন, একটা ছক্কা নিক্ষেপ করলে বিজোড় সংখ্যা হওয়ার অনুকূল ফলাফল </a:t>
            </a:r>
            <a:r>
              <a:rPr lang="en-US" sz="3200" dirty="0" smtClean="0">
                <a:latin typeface="Andalus"/>
                <a:cs typeface="Andalus"/>
              </a:rPr>
              <a:t>3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টি।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4851008" cy="584775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সম্ভাবনা /সম্ভাব্যতার গাণিতিক সঙ্গাঃ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534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মনে করি, কোনো পরীক্ষার সাথে সংশ্লিষ্ট </a:t>
            </a:r>
            <a:r>
              <a:rPr lang="en-US" sz="2400" dirty="0" smtClean="0">
                <a:latin typeface="Arial"/>
                <a:cs typeface="Arial"/>
              </a:rPr>
              <a:t>S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একটি সসীম নমুনাক্ষেত্র এবং </a:t>
            </a:r>
            <a:r>
              <a:rPr lang="en-US" sz="2400" dirty="0" smtClean="0">
                <a:latin typeface="Arial"/>
                <a:cs typeface="Arial"/>
              </a:rPr>
              <a:t>S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এর অন্তর্গত </a:t>
            </a:r>
            <a:r>
              <a:rPr lang="en-US" sz="2400" dirty="0" smtClean="0">
                <a:latin typeface="Arial"/>
                <a:cs typeface="Arial"/>
              </a:rPr>
              <a:t>A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একটি ঘটনা। </a:t>
            </a:r>
            <a:r>
              <a:rPr lang="en-US" sz="2400" dirty="0" smtClean="0">
                <a:latin typeface="Arial"/>
                <a:cs typeface="Arial"/>
              </a:rPr>
              <a:t>A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ঘটনার উপাদান সংখ্যা </a:t>
            </a:r>
            <a:r>
              <a:rPr lang="en-US" sz="2400" dirty="0" smtClean="0">
                <a:latin typeface="Arial"/>
                <a:cs typeface="Arial"/>
              </a:rPr>
              <a:t>n(A)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400" dirty="0" smtClean="0">
                <a:latin typeface="Arial"/>
                <a:cs typeface="Arial"/>
              </a:rPr>
              <a:t>S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এর উপাদান সংখ্যা </a:t>
            </a:r>
            <a:r>
              <a:rPr lang="en-US" sz="2400" dirty="0" smtClean="0">
                <a:latin typeface="Arial"/>
                <a:cs typeface="Arial"/>
              </a:rPr>
              <a:t>n(S)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হলে,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676400"/>
            <a:ext cx="8077200" cy="8382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2514600"/>
            <a:ext cx="312938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নমুনা ক্ষেত্র তৈরির পদ্ধতিঃ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967335"/>
            <a:ext cx="8563563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নমুনা ক্ষেত্র তৈরির ক্ষেত্রে সার্বজনীন পদ্ধতি হচ্ছে কার্তেসীয় গুণজ পদ্ধতি। যেমন- একটি মুদ্রা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দুইবার নিক্ষেপ পরীক্ষার নমুনাক্ষেত্র ,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3886200"/>
            <a:ext cx="2661285" cy="419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4343400"/>
            <a:ext cx="2560320" cy="387927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800600"/>
            <a:ext cx="8382000" cy="495300"/>
          </a:xfrm>
          <a:prstGeom prst="rect">
            <a:avLst/>
          </a:prstGeom>
          <a:solidFill>
            <a:srgbClr val="CCFF33"/>
          </a:solidFill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695</Words>
  <Application>Microsoft Office PowerPoint</Application>
  <PresentationFormat>On-screen Show (4:3)</PresentationFormat>
  <Paragraphs>120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79</cp:revision>
  <dcterms:created xsi:type="dcterms:W3CDTF">2006-08-16T00:00:00Z</dcterms:created>
  <dcterms:modified xsi:type="dcterms:W3CDTF">2020-07-29T14:01:20Z</dcterms:modified>
</cp:coreProperties>
</file>